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86" r:id="rId3"/>
    <p:sldMasterId id="2147483798" r:id="rId4"/>
    <p:sldMasterId id="2147483810" r:id="rId5"/>
    <p:sldMasterId id="2147483835" r:id="rId6"/>
    <p:sldMasterId id="2147483875" r:id="rId7"/>
    <p:sldMasterId id="2147483952" r:id="rId8"/>
    <p:sldMasterId id="2147483967" r:id="rId9"/>
  </p:sldMasterIdLst>
  <p:notesMasterIdLst>
    <p:notesMasterId r:id="rId69"/>
  </p:notesMasterIdLst>
  <p:sldIdLst>
    <p:sldId id="2132738329" r:id="rId10"/>
    <p:sldId id="2132738361" r:id="rId11"/>
    <p:sldId id="264" r:id="rId12"/>
    <p:sldId id="2285" r:id="rId13"/>
    <p:sldId id="2117" r:id="rId14"/>
    <p:sldId id="2108" r:id="rId15"/>
    <p:sldId id="2071" r:id="rId16"/>
    <p:sldId id="2063" r:id="rId17"/>
    <p:sldId id="2132738276" r:id="rId18"/>
    <p:sldId id="2132738263" r:id="rId19"/>
    <p:sldId id="2156" r:id="rId20"/>
    <p:sldId id="2132738277" r:id="rId21"/>
    <p:sldId id="1942" r:id="rId22"/>
    <p:sldId id="2109" r:id="rId23"/>
    <p:sldId id="2132738344" r:id="rId24"/>
    <p:sldId id="2132738437" r:id="rId25"/>
    <p:sldId id="1948" r:id="rId26"/>
    <p:sldId id="1080" r:id="rId27"/>
    <p:sldId id="2284" r:id="rId28"/>
    <p:sldId id="2144" r:id="rId29"/>
    <p:sldId id="2160" r:id="rId30"/>
    <p:sldId id="2143" r:id="rId31"/>
    <p:sldId id="2132738405" r:id="rId32"/>
    <p:sldId id="1951" r:id="rId33"/>
    <p:sldId id="1871" r:id="rId34"/>
    <p:sldId id="2132738438" r:id="rId35"/>
    <p:sldId id="2132738439" r:id="rId36"/>
    <p:sldId id="2132738440" r:id="rId37"/>
    <p:sldId id="2171" r:id="rId38"/>
    <p:sldId id="2172" r:id="rId39"/>
    <p:sldId id="2173" r:id="rId40"/>
    <p:sldId id="2174" r:id="rId41"/>
    <p:sldId id="2175" r:id="rId42"/>
    <p:sldId id="1781" r:id="rId43"/>
    <p:sldId id="1782" r:id="rId44"/>
    <p:sldId id="1783" r:id="rId45"/>
    <p:sldId id="1717" r:id="rId46"/>
    <p:sldId id="2177" r:id="rId47"/>
    <p:sldId id="2178" r:id="rId48"/>
    <p:sldId id="1741" r:id="rId49"/>
    <p:sldId id="1556" r:id="rId50"/>
    <p:sldId id="2079" r:id="rId51"/>
    <p:sldId id="2132738416" r:id="rId52"/>
    <p:sldId id="2132738417" r:id="rId53"/>
    <p:sldId id="2132738418" r:id="rId54"/>
    <p:sldId id="2132738419" r:id="rId55"/>
    <p:sldId id="2132738357" r:id="rId56"/>
    <p:sldId id="2132738358" r:id="rId57"/>
    <p:sldId id="2132738359" r:id="rId58"/>
    <p:sldId id="2132738420" r:id="rId59"/>
    <p:sldId id="2132738421" r:id="rId60"/>
    <p:sldId id="2132738422" r:id="rId61"/>
    <p:sldId id="2148" r:id="rId62"/>
    <p:sldId id="2132738423" r:id="rId63"/>
    <p:sldId id="2132738274" r:id="rId64"/>
    <p:sldId id="2132738441" r:id="rId65"/>
    <p:sldId id="2132738278" r:id="rId66"/>
    <p:sldId id="2132738343" r:id="rId67"/>
    <p:sldId id="2132738442" r:id="rId6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AC090"/>
    <a:srgbClr val="E46C0A"/>
    <a:srgbClr val="C55E5B"/>
    <a:srgbClr val="F79646"/>
    <a:srgbClr val="83A34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2000" autoAdjust="0"/>
  </p:normalViewPr>
  <p:slideViewPr>
    <p:cSldViewPr>
      <p:cViewPr varScale="1">
        <p:scale>
          <a:sx n="111" d="100"/>
          <a:sy n="111" d="100"/>
        </p:scale>
        <p:origin x="1386" y="11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47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1"/>
            <c:bubble3D val="0"/>
            <c:spPr>
              <a:solidFill>
                <a:schemeClr val="accent1"/>
              </a:solidFill>
            </c:spPr>
            <c:extLst>
              <c:ext xmlns:c16="http://schemas.microsoft.com/office/drawing/2014/chart" uri="{C3380CC4-5D6E-409C-BE32-E72D297353CC}">
                <c16:uniqueId val="{00000001-9FFA-4F96-998A-EF26CC690F04}"/>
              </c:ext>
            </c:extLst>
          </c:dPt>
          <c:dPt>
            <c:idx val="2"/>
            <c:bubble3D val="0"/>
            <c:spPr>
              <a:solidFill>
                <a:schemeClr val="accent1"/>
              </a:solidFill>
            </c:spPr>
            <c:extLst>
              <c:ext xmlns:c16="http://schemas.microsoft.com/office/drawing/2014/chart" uri="{C3380CC4-5D6E-409C-BE32-E72D297353CC}">
                <c16:uniqueId val="{00000003-9FFA-4F96-998A-EF26CC690F04}"/>
              </c:ext>
            </c:extLst>
          </c:dPt>
          <c:dPt>
            <c:idx val="4"/>
            <c:bubble3D val="0"/>
            <c:spPr>
              <a:solidFill>
                <a:schemeClr val="accent4"/>
              </a:solidFill>
            </c:spPr>
            <c:extLst>
              <c:ext xmlns:c16="http://schemas.microsoft.com/office/drawing/2014/chart" uri="{C3380CC4-5D6E-409C-BE32-E72D297353CC}">
                <c16:uniqueId val="{00000005-9FFA-4F96-998A-EF26CC690F04}"/>
              </c:ext>
            </c:extLst>
          </c:dPt>
          <c:dPt>
            <c:idx val="6"/>
            <c:bubble3D val="0"/>
            <c:spPr>
              <a:solidFill>
                <a:schemeClr val="accent2"/>
              </a:solidFill>
            </c:spPr>
            <c:extLst>
              <c:ext xmlns:c16="http://schemas.microsoft.com/office/drawing/2014/chart" uri="{C3380CC4-5D6E-409C-BE32-E72D297353CC}">
                <c16:uniqueId val="{00000007-9FFA-4F96-998A-EF26CC690F04}"/>
              </c:ext>
            </c:extLst>
          </c:dPt>
          <c:dPt>
            <c:idx val="9"/>
            <c:bubble3D val="0"/>
            <c:spPr>
              <a:solidFill>
                <a:schemeClr val="bg2">
                  <a:lumMod val="90000"/>
                </a:schemeClr>
              </a:solidFill>
            </c:spPr>
            <c:extLst>
              <c:ext xmlns:c16="http://schemas.microsoft.com/office/drawing/2014/chart" uri="{C3380CC4-5D6E-409C-BE32-E72D297353CC}">
                <c16:uniqueId val="{00000009-9FFA-4F96-998A-EF26CC690F04}"/>
              </c:ext>
            </c:extLst>
          </c:dPt>
          <c:dLbls>
            <c:dLbl>
              <c:idx val="0"/>
              <c:tx>
                <c:rich>
                  <a:bodyPr wrap="square" lIns="38100" tIns="19050" rIns="38100" bIns="19050" anchor="ctr">
                    <a:spAutoFit/>
                  </a:bodyPr>
                  <a:lstStyle/>
                  <a:p>
                    <a:pPr>
                      <a:defRPr sz="2400" b="1" i="0" baseline="0">
                        <a:ea typeface="メイリオ" panose="020B0604030504040204" pitchFamily="50" charset="-128"/>
                      </a:defRPr>
                    </a:pPr>
                    <a:fld id="{0334666E-4116-4D32-9742-56655DEBB2CE}" type="CATEGORYNAME">
                      <a:rPr lang="ja-JP" altLang="en-US" smtClean="0"/>
                      <a:pPr>
                        <a:defRPr sz="2400" b="1" i="0" baseline="0">
                          <a:ea typeface="メイリオ" panose="020B0604030504040204" pitchFamily="50" charset="-128"/>
                        </a:defRPr>
                      </a:pPr>
                      <a:t>[分類名]</a:t>
                    </a:fld>
                    <a:endParaRPr lang="ja-JP" alt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FA-4F96-998A-EF26CC690F04}"/>
                </c:ext>
              </c:extLst>
            </c:dLbl>
            <c:dLbl>
              <c:idx val="3"/>
              <c:tx>
                <c:rich>
                  <a:bodyPr wrap="square" lIns="38100" tIns="19050" rIns="38100" bIns="19050" anchor="ctr">
                    <a:spAutoFit/>
                  </a:bodyPr>
                  <a:lstStyle/>
                  <a:p>
                    <a:pPr>
                      <a:defRPr sz="2400" b="1" i="0" baseline="0">
                        <a:solidFill>
                          <a:schemeClr val="tx1"/>
                        </a:solidFill>
                        <a:ea typeface="メイリオ" panose="020B0604030504040204" pitchFamily="50" charset="-128"/>
                      </a:defRPr>
                    </a:pPr>
                    <a:fld id="{2D315227-EA13-420E-9297-9C421520B771}" type="CATEGORYNAME">
                      <a:rPr lang="ja-JP" altLang="en-US" smtClean="0"/>
                      <a:pPr>
                        <a:defRPr sz="2400" b="1" i="0" baseline="0">
                          <a:solidFill>
                            <a:schemeClr val="tx1"/>
                          </a:solidFill>
                          <a:ea typeface="メイリオ" panose="020B0604030504040204" pitchFamily="50" charset="-128"/>
                        </a:defRPr>
                      </a:pPr>
                      <a:t>[分類名]</a:t>
                    </a:fld>
                    <a:endParaRPr lang="ja-JP" alt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FFA-4F96-998A-EF26CC690F04}"/>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Sheet1!$B$31:$B$40</c:f>
              <c:strCache>
                <c:ptCount val="10"/>
                <c:pt idx="0">
                  <c:v>肺炎</c:v>
                </c:pt>
                <c:pt idx="1">
                  <c:v>尿路感染</c:v>
                </c:pt>
                <c:pt idx="2">
                  <c:v>その他発熱</c:v>
                </c:pt>
                <c:pt idx="3">
                  <c:v>大腿骨骨折</c:v>
                </c:pt>
                <c:pt idx="4">
                  <c:v>その他骨折</c:v>
                </c:pt>
                <c:pt idx="5">
                  <c:v>がん</c:v>
                </c:pt>
                <c:pt idx="6">
                  <c:v>脳血管障害</c:v>
                </c:pt>
                <c:pt idx="7">
                  <c:v>心疾患</c:v>
                </c:pt>
                <c:pt idx="8">
                  <c:v>その他非がん疾患</c:v>
                </c:pt>
                <c:pt idx="9">
                  <c:v>摂食障害・脱水</c:v>
                </c:pt>
              </c:strCache>
            </c:strRef>
          </c:cat>
          <c:val>
            <c:numRef>
              <c:f>Sheet1!$C$31:$C$40</c:f>
              <c:numCache>
                <c:formatCode>General</c:formatCode>
                <c:ptCount val="10"/>
                <c:pt idx="0">
                  <c:v>226</c:v>
                </c:pt>
                <c:pt idx="1">
                  <c:v>41</c:v>
                </c:pt>
                <c:pt idx="2">
                  <c:v>78</c:v>
                </c:pt>
                <c:pt idx="3">
                  <c:v>51</c:v>
                </c:pt>
                <c:pt idx="4">
                  <c:v>28</c:v>
                </c:pt>
                <c:pt idx="5">
                  <c:v>67</c:v>
                </c:pt>
                <c:pt idx="6">
                  <c:v>46</c:v>
                </c:pt>
                <c:pt idx="7">
                  <c:v>30</c:v>
                </c:pt>
                <c:pt idx="8">
                  <c:v>153</c:v>
                </c:pt>
                <c:pt idx="9">
                  <c:v>35</c:v>
                </c:pt>
              </c:numCache>
            </c:numRef>
          </c:val>
          <c:extLst>
            <c:ext xmlns:c16="http://schemas.microsoft.com/office/drawing/2014/chart" uri="{C3380CC4-5D6E-409C-BE32-E72D297353CC}">
              <c16:uniqueId val="{0000000C-9FFA-4F96-998A-EF26CC690F04}"/>
            </c:ext>
          </c:extLst>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Sheet1!$C$75</c:f>
              <c:strCache>
                <c:ptCount val="1"/>
                <c:pt idx="0">
                  <c:v>死亡</c:v>
                </c:pt>
              </c:strCache>
            </c:strRef>
          </c:tx>
          <c:spPr>
            <a:solidFill>
              <a:schemeClr val="accent2"/>
            </a:solidFill>
          </c:spPr>
          <c:invertIfNegative val="0"/>
          <c:val>
            <c:numRef>
              <c:f>Sheet1!$D$75</c:f>
              <c:numCache>
                <c:formatCode>General</c:formatCode>
                <c:ptCount val="1"/>
                <c:pt idx="0">
                  <c:v>12</c:v>
                </c:pt>
              </c:numCache>
            </c:numRef>
          </c:val>
          <c:extLst>
            <c:ext xmlns:c16="http://schemas.microsoft.com/office/drawing/2014/chart" uri="{C3380CC4-5D6E-409C-BE32-E72D297353CC}">
              <c16:uniqueId val="{00000000-99E2-45F2-9270-55B5E47B88BB}"/>
            </c:ext>
          </c:extLst>
        </c:ser>
        <c:ser>
          <c:idx val="1"/>
          <c:order val="1"/>
          <c:tx>
            <c:strRef>
              <c:f>Sheet1!$C$76</c:f>
              <c:strCache>
                <c:ptCount val="1"/>
                <c:pt idx="0">
                  <c:v>要介護５</c:v>
                </c:pt>
              </c:strCache>
            </c:strRef>
          </c:tx>
          <c:spPr>
            <a:solidFill>
              <a:schemeClr val="tx1">
                <a:lumMod val="65000"/>
                <a:lumOff val="35000"/>
              </a:schemeClr>
            </a:solidFill>
          </c:spPr>
          <c:invertIfNegative val="0"/>
          <c:val>
            <c:numRef>
              <c:f>Sheet1!$D$76</c:f>
              <c:numCache>
                <c:formatCode>General</c:formatCode>
                <c:ptCount val="1"/>
                <c:pt idx="0">
                  <c:v>12</c:v>
                </c:pt>
              </c:numCache>
            </c:numRef>
          </c:val>
          <c:extLst>
            <c:ext xmlns:c16="http://schemas.microsoft.com/office/drawing/2014/chart" uri="{C3380CC4-5D6E-409C-BE32-E72D297353CC}">
              <c16:uniqueId val="{00000001-99E2-45F2-9270-55B5E47B88BB}"/>
            </c:ext>
          </c:extLst>
        </c:ser>
        <c:ser>
          <c:idx val="2"/>
          <c:order val="2"/>
          <c:tx>
            <c:strRef>
              <c:f>Sheet1!$C$77</c:f>
              <c:strCache>
                <c:ptCount val="1"/>
                <c:pt idx="0">
                  <c:v>要介護４</c:v>
                </c:pt>
              </c:strCache>
            </c:strRef>
          </c:tx>
          <c:spPr>
            <a:solidFill>
              <a:schemeClr val="tx1">
                <a:lumMod val="50000"/>
                <a:lumOff val="50000"/>
              </a:schemeClr>
            </a:solidFill>
          </c:spPr>
          <c:invertIfNegative val="0"/>
          <c:val>
            <c:numRef>
              <c:f>Sheet1!$D$77</c:f>
              <c:numCache>
                <c:formatCode>General</c:formatCode>
                <c:ptCount val="1"/>
                <c:pt idx="0">
                  <c:v>9</c:v>
                </c:pt>
              </c:numCache>
            </c:numRef>
          </c:val>
          <c:extLst>
            <c:ext xmlns:c16="http://schemas.microsoft.com/office/drawing/2014/chart" uri="{C3380CC4-5D6E-409C-BE32-E72D297353CC}">
              <c16:uniqueId val="{00000002-99E2-45F2-9270-55B5E47B88BB}"/>
            </c:ext>
          </c:extLst>
        </c:ser>
        <c:ser>
          <c:idx val="3"/>
          <c:order val="3"/>
          <c:tx>
            <c:strRef>
              <c:f>Sheet1!$C$78</c:f>
              <c:strCache>
                <c:ptCount val="1"/>
                <c:pt idx="0">
                  <c:v>要介護３</c:v>
                </c:pt>
              </c:strCache>
            </c:strRef>
          </c:tx>
          <c:spPr>
            <a:solidFill>
              <a:schemeClr val="bg1">
                <a:lumMod val="65000"/>
              </a:schemeClr>
            </a:solidFill>
          </c:spPr>
          <c:invertIfNegative val="0"/>
          <c:val>
            <c:numRef>
              <c:f>Sheet1!$D$78</c:f>
              <c:numCache>
                <c:formatCode>General</c:formatCode>
                <c:ptCount val="1"/>
                <c:pt idx="0">
                  <c:v>3</c:v>
                </c:pt>
              </c:numCache>
            </c:numRef>
          </c:val>
          <c:extLst>
            <c:ext xmlns:c16="http://schemas.microsoft.com/office/drawing/2014/chart" uri="{C3380CC4-5D6E-409C-BE32-E72D297353CC}">
              <c16:uniqueId val="{00000003-99E2-45F2-9270-55B5E47B88BB}"/>
            </c:ext>
          </c:extLst>
        </c:ser>
        <c:ser>
          <c:idx val="4"/>
          <c:order val="4"/>
          <c:tx>
            <c:strRef>
              <c:f>Sheet1!$C$79</c:f>
              <c:strCache>
                <c:ptCount val="1"/>
                <c:pt idx="0">
                  <c:v>要介護２</c:v>
                </c:pt>
              </c:strCache>
            </c:strRef>
          </c:tx>
          <c:spPr>
            <a:solidFill>
              <a:schemeClr val="bg1">
                <a:lumMod val="85000"/>
              </a:schemeClr>
            </a:solidFill>
          </c:spPr>
          <c:invertIfNegative val="0"/>
          <c:val>
            <c:numRef>
              <c:f>Sheet1!$D$79</c:f>
              <c:numCache>
                <c:formatCode>General</c:formatCode>
                <c:ptCount val="1"/>
                <c:pt idx="0">
                  <c:v>2</c:v>
                </c:pt>
              </c:numCache>
            </c:numRef>
          </c:val>
          <c:extLst>
            <c:ext xmlns:c16="http://schemas.microsoft.com/office/drawing/2014/chart" uri="{C3380CC4-5D6E-409C-BE32-E72D297353CC}">
              <c16:uniqueId val="{00000004-99E2-45F2-9270-55B5E47B88BB}"/>
            </c:ext>
          </c:extLst>
        </c:ser>
        <c:ser>
          <c:idx val="5"/>
          <c:order val="5"/>
          <c:tx>
            <c:strRef>
              <c:f>Sheet1!$C$80</c:f>
              <c:strCache>
                <c:ptCount val="1"/>
                <c:pt idx="0">
                  <c:v>要介護１</c:v>
                </c:pt>
              </c:strCache>
            </c:strRef>
          </c:tx>
          <c:invertIfNegative val="0"/>
          <c:val>
            <c:numRef>
              <c:f>Sheet1!$D$80</c:f>
              <c:numCache>
                <c:formatCode>General</c:formatCode>
                <c:ptCount val="1"/>
                <c:pt idx="0">
                  <c:v>0</c:v>
                </c:pt>
              </c:numCache>
            </c:numRef>
          </c:val>
          <c:extLst>
            <c:ext xmlns:c16="http://schemas.microsoft.com/office/drawing/2014/chart" uri="{C3380CC4-5D6E-409C-BE32-E72D297353CC}">
              <c16:uniqueId val="{00000005-99E2-45F2-9270-55B5E47B88BB}"/>
            </c:ext>
          </c:extLst>
        </c:ser>
        <c:ser>
          <c:idx val="6"/>
          <c:order val="6"/>
          <c:tx>
            <c:strRef>
              <c:f>Sheet1!$C$81</c:f>
              <c:strCache>
                <c:ptCount val="1"/>
                <c:pt idx="0">
                  <c:v>その他</c:v>
                </c:pt>
              </c:strCache>
            </c:strRef>
          </c:tx>
          <c:invertIfNegative val="0"/>
          <c:val>
            <c:numRef>
              <c:f>Sheet1!$D$81</c:f>
              <c:numCache>
                <c:formatCode>General</c:formatCode>
                <c:ptCount val="1"/>
                <c:pt idx="0">
                  <c:v>0</c:v>
                </c:pt>
              </c:numCache>
            </c:numRef>
          </c:val>
          <c:extLst>
            <c:ext xmlns:c16="http://schemas.microsoft.com/office/drawing/2014/chart" uri="{C3380CC4-5D6E-409C-BE32-E72D297353CC}">
              <c16:uniqueId val="{00000006-99E2-45F2-9270-55B5E47B88BB}"/>
            </c:ext>
          </c:extLst>
        </c:ser>
        <c:dLbls>
          <c:showLegendKey val="0"/>
          <c:showVal val="0"/>
          <c:showCatName val="0"/>
          <c:showSerName val="0"/>
          <c:showPercent val="0"/>
          <c:showBubbleSize val="0"/>
        </c:dLbls>
        <c:gapWidth val="150"/>
        <c:overlap val="100"/>
        <c:axId val="684161104"/>
        <c:axId val="684159536"/>
      </c:barChart>
      <c:catAx>
        <c:axId val="684161104"/>
        <c:scaling>
          <c:orientation val="minMax"/>
        </c:scaling>
        <c:delete val="1"/>
        <c:axPos val="b"/>
        <c:majorTickMark val="out"/>
        <c:minorTickMark val="none"/>
        <c:tickLblPos val="nextTo"/>
        <c:crossAx val="684159536"/>
        <c:crosses val="autoZero"/>
        <c:auto val="1"/>
        <c:lblAlgn val="ctr"/>
        <c:lblOffset val="100"/>
        <c:noMultiLvlLbl val="0"/>
      </c:catAx>
      <c:valAx>
        <c:axId val="684159536"/>
        <c:scaling>
          <c:orientation val="minMax"/>
        </c:scaling>
        <c:delete val="1"/>
        <c:axPos val="l"/>
        <c:numFmt formatCode="0%" sourceLinked="1"/>
        <c:majorTickMark val="out"/>
        <c:minorTickMark val="none"/>
        <c:tickLblPos val="nextTo"/>
        <c:crossAx val="684161104"/>
        <c:crosses val="autoZero"/>
        <c:crossBetween val="between"/>
      </c:valAx>
      <c:spPr>
        <a:noFill/>
        <a:ln w="25400">
          <a:noFill/>
        </a:ln>
      </c:spPr>
    </c:plotArea>
    <c:legend>
      <c:legendPos val="r"/>
      <c:legendEntry>
        <c:idx val="0"/>
        <c:txPr>
          <a:bodyPr/>
          <a:lstStyle/>
          <a:p>
            <a:pPr>
              <a:defRPr baseline="0">
                <a:latin typeface="メイリオ" panose="020B0604030504040204" pitchFamily="50" charset="-128"/>
                <a:ea typeface="メイリオ" panose="020B0604030504040204" pitchFamily="50" charset="-128"/>
              </a:defRPr>
            </a:pPr>
            <a:endParaRPr lang="ja-JP"/>
          </a:p>
        </c:txPr>
      </c:legendEntry>
      <c:legendEntry>
        <c:idx val="1"/>
        <c:txPr>
          <a:bodyPr/>
          <a:lstStyle/>
          <a:p>
            <a:pPr>
              <a:defRPr baseline="0">
                <a:ea typeface="メイリオ" panose="020B0604030504040204" pitchFamily="50" charset="-128"/>
              </a:defRPr>
            </a:pPr>
            <a:endParaRPr lang="ja-JP"/>
          </a:p>
        </c:txPr>
      </c:legendEntry>
      <c:legendEntry>
        <c:idx val="2"/>
        <c:txPr>
          <a:bodyPr/>
          <a:lstStyle/>
          <a:p>
            <a:pPr>
              <a:defRPr baseline="0">
                <a:ea typeface="メイリオ" panose="020B0604030504040204" pitchFamily="50" charset="-128"/>
              </a:defRPr>
            </a:pPr>
            <a:endParaRPr lang="ja-JP"/>
          </a:p>
        </c:txPr>
      </c:legendEntry>
      <c:legendEntry>
        <c:idx val="3"/>
        <c:txPr>
          <a:bodyPr/>
          <a:lstStyle/>
          <a:p>
            <a:pPr>
              <a:defRPr baseline="0">
                <a:ea typeface="メイリオ" panose="020B0604030504040204" pitchFamily="50" charset="-128"/>
              </a:defRPr>
            </a:pPr>
            <a:endParaRPr lang="ja-JP"/>
          </a:p>
        </c:txPr>
      </c:legendEntry>
      <c:legendEntry>
        <c:idx val="4"/>
        <c:txPr>
          <a:bodyPr/>
          <a:lstStyle/>
          <a:p>
            <a:pPr>
              <a:defRPr baseline="0">
                <a:ea typeface="メイリオ" panose="020B0604030504040204" pitchFamily="50" charset="-128"/>
              </a:defRPr>
            </a:pPr>
            <a:endParaRPr lang="ja-JP"/>
          </a:p>
        </c:txPr>
      </c:legendEntry>
      <c:legendEntry>
        <c:idx val="5"/>
        <c:txPr>
          <a:bodyPr/>
          <a:lstStyle/>
          <a:p>
            <a:pPr>
              <a:defRPr baseline="0">
                <a:ea typeface="メイリオ" panose="020B0604030504040204" pitchFamily="50" charset="-128"/>
              </a:defRPr>
            </a:pPr>
            <a:endParaRPr lang="ja-JP"/>
          </a:p>
        </c:txPr>
      </c:legendEntry>
      <c:legendEntry>
        <c:idx val="6"/>
        <c:txPr>
          <a:bodyPr/>
          <a:lstStyle/>
          <a:p>
            <a:pPr>
              <a:defRPr baseline="0">
                <a:ea typeface="メイリオ" panose="020B0604030504040204" pitchFamily="50" charset="-128"/>
              </a:defRPr>
            </a:pPr>
            <a:endParaRPr lang="ja-JP"/>
          </a:p>
        </c:txPr>
      </c:legendEntry>
      <c:layout>
        <c:manualLayout>
          <c:xMode val="edge"/>
          <c:yMode val="edge"/>
          <c:x val="0.64153090132842383"/>
          <c:y val="0.18384149897929422"/>
          <c:w val="0.29548006570698493"/>
          <c:h val="0.58602034120734903"/>
        </c:manualLayout>
      </c:layout>
      <c:overlay val="0"/>
      <c:spPr>
        <a:solidFill>
          <a:sysClr val="window" lastClr="FFFFFF">
            <a:lumMod val="95000"/>
          </a:sysClr>
        </a:solidFill>
      </c:sp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Sheet1!$A$75</c:f>
              <c:strCache>
                <c:ptCount val="1"/>
                <c:pt idx="0">
                  <c:v>死亡</c:v>
                </c:pt>
              </c:strCache>
            </c:strRef>
          </c:tx>
          <c:invertIfNegative val="0"/>
          <c:val>
            <c:numRef>
              <c:f>Sheet1!$B$75</c:f>
              <c:numCache>
                <c:formatCode>General</c:formatCode>
                <c:ptCount val="1"/>
                <c:pt idx="0">
                  <c:v>0</c:v>
                </c:pt>
              </c:numCache>
            </c:numRef>
          </c:val>
          <c:extLst>
            <c:ext xmlns:c16="http://schemas.microsoft.com/office/drawing/2014/chart" uri="{C3380CC4-5D6E-409C-BE32-E72D297353CC}">
              <c16:uniqueId val="{00000000-A1E0-48DA-9DC9-FED307B8E1A9}"/>
            </c:ext>
          </c:extLst>
        </c:ser>
        <c:ser>
          <c:idx val="1"/>
          <c:order val="1"/>
          <c:tx>
            <c:strRef>
              <c:f>Sheet1!$A$76</c:f>
              <c:strCache>
                <c:ptCount val="1"/>
                <c:pt idx="0">
                  <c:v>要介護５</c:v>
                </c:pt>
              </c:strCache>
            </c:strRef>
          </c:tx>
          <c:spPr>
            <a:solidFill>
              <a:schemeClr val="tx1">
                <a:lumMod val="65000"/>
                <a:lumOff val="35000"/>
              </a:schemeClr>
            </a:solidFill>
          </c:spPr>
          <c:invertIfNegative val="0"/>
          <c:val>
            <c:numRef>
              <c:f>Sheet1!$B$76</c:f>
              <c:numCache>
                <c:formatCode>General</c:formatCode>
                <c:ptCount val="1"/>
                <c:pt idx="0">
                  <c:v>12</c:v>
                </c:pt>
              </c:numCache>
            </c:numRef>
          </c:val>
          <c:extLst>
            <c:ext xmlns:c16="http://schemas.microsoft.com/office/drawing/2014/chart" uri="{C3380CC4-5D6E-409C-BE32-E72D297353CC}">
              <c16:uniqueId val="{00000001-A1E0-48DA-9DC9-FED307B8E1A9}"/>
            </c:ext>
          </c:extLst>
        </c:ser>
        <c:ser>
          <c:idx val="2"/>
          <c:order val="2"/>
          <c:tx>
            <c:strRef>
              <c:f>Sheet1!$A$77</c:f>
              <c:strCache>
                <c:ptCount val="1"/>
                <c:pt idx="0">
                  <c:v>要介護４</c:v>
                </c:pt>
              </c:strCache>
            </c:strRef>
          </c:tx>
          <c:spPr>
            <a:solidFill>
              <a:schemeClr val="tx1">
                <a:lumMod val="50000"/>
                <a:lumOff val="50000"/>
              </a:schemeClr>
            </a:solidFill>
          </c:spPr>
          <c:invertIfNegative val="0"/>
          <c:val>
            <c:numRef>
              <c:f>Sheet1!$B$77</c:f>
              <c:numCache>
                <c:formatCode>General</c:formatCode>
                <c:ptCount val="1"/>
                <c:pt idx="0">
                  <c:v>15</c:v>
                </c:pt>
              </c:numCache>
            </c:numRef>
          </c:val>
          <c:extLst>
            <c:ext xmlns:c16="http://schemas.microsoft.com/office/drawing/2014/chart" uri="{C3380CC4-5D6E-409C-BE32-E72D297353CC}">
              <c16:uniqueId val="{00000002-A1E0-48DA-9DC9-FED307B8E1A9}"/>
            </c:ext>
          </c:extLst>
        </c:ser>
        <c:ser>
          <c:idx val="3"/>
          <c:order val="3"/>
          <c:tx>
            <c:strRef>
              <c:f>Sheet1!$A$78</c:f>
              <c:strCache>
                <c:ptCount val="1"/>
                <c:pt idx="0">
                  <c:v>要介護３</c:v>
                </c:pt>
              </c:strCache>
            </c:strRef>
          </c:tx>
          <c:spPr>
            <a:solidFill>
              <a:schemeClr val="bg1">
                <a:lumMod val="65000"/>
              </a:schemeClr>
            </a:solidFill>
          </c:spPr>
          <c:invertIfNegative val="0"/>
          <c:val>
            <c:numRef>
              <c:f>Sheet1!$B$78</c:f>
              <c:numCache>
                <c:formatCode>General</c:formatCode>
                <c:ptCount val="1"/>
                <c:pt idx="0">
                  <c:v>7</c:v>
                </c:pt>
              </c:numCache>
            </c:numRef>
          </c:val>
          <c:extLst>
            <c:ext xmlns:c16="http://schemas.microsoft.com/office/drawing/2014/chart" uri="{C3380CC4-5D6E-409C-BE32-E72D297353CC}">
              <c16:uniqueId val="{00000003-A1E0-48DA-9DC9-FED307B8E1A9}"/>
            </c:ext>
          </c:extLst>
        </c:ser>
        <c:ser>
          <c:idx val="4"/>
          <c:order val="4"/>
          <c:tx>
            <c:strRef>
              <c:f>Sheet1!$A$79</c:f>
              <c:strCache>
                <c:ptCount val="1"/>
                <c:pt idx="0">
                  <c:v>要介護２</c:v>
                </c:pt>
              </c:strCache>
            </c:strRef>
          </c:tx>
          <c:spPr>
            <a:solidFill>
              <a:schemeClr val="bg1">
                <a:lumMod val="85000"/>
              </a:schemeClr>
            </a:solidFill>
          </c:spPr>
          <c:invertIfNegative val="0"/>
          <c:val>
            <c:numRef>
              <c:f>Sheet1!$B$79</c:f>
              <c:numCache>
                <c:formatCode>General</c:formatCode>
                <c:ptCount val="1"/>
                <c:pt idx="0">
                  <c:v>4</c:v>
                </c:pt>
              </c:numCache>
            </c:numRef>
          </c:val>
          <c:extLst>
            <c:ext xmlns:c16="http://schemas.microsoft.com/office/drawing/2014/chart" uri="{C3380CC4-5D6E-409C-BE32-E72D297353CC}">
              <c16:uniqueId val="{00000004-A1E0-48DA-9DC9-FED307B8E1A9}"/>
            </c:ext>
          </c:extLst>
        </c:ser>
        <c:ser>
          <c:idx val="5"/>
          <c:order val="5"/>
          <c:tx>
            <c:strRef>
              <c:f>Sheet1!$A$80</c:f>
              <c:strCache>
                <c:ptCount val="1"/>
                <c:pt idx="0">
                  <c:v>要介護１</c:v>
                </c:pt>
              </c:strCache>
            </c:strRef>
          </c:tx>
          <c:invertIfNegative val="0"/>
          <c:val>
            <c:numRef>
              <c:f>Sheet1!$B$80</c:f>
              <c:numCache>
                <c:formatCode>General</c:formatCode>
                <c:ptCount val="1"/>
                <c:pt idx="0">
                  <c:v>0</c:v>
                </c:pt>
              </c:numCache>
            </c:numRef>
          </c:val>
          <c:extLst>
            <c:ext xmlns:c16="http://schemas.microsoft.com/office/drawing/2014/chart" uri="{C3380CC4-5D6E-409C-BE32-E72D297353CC}">
              <c16:uniqueId val="{00000005-A1E0-48DA-9DC9-FED307B8E1A9}"/>
            </c:ext>
          </c:extLst>
        </c:ser>
        <c:ser>
          <c:idx val="6"/>
          <c:order val="6"/>
          <c:tx>
            <c:strRef>
              <c:f>Sheet1!$A$81</c:f>
              <c:strCache>
                <c:ptCount val="1"/>
                <c:pt idx="0">
                  <c:v>その他</c:v>
                </c:pt>
              </c:strCache>
            </c:strRef>
          </c:tx>
          <c:invertIfNegative val="0"/>
          <c:val>
            <c:numRef>
              <c:f>Sheet1!$B$81</c:f>
              <c:numCache>
                <c:formatCode>General</c:formatCode>
                <c:ptCount val="1"/>
                <c:pt idx="0">
                  <c:v>0</c:v>
                </c:pt>
              </c:numCache>
            </c:numRef>
          </c:val>
          <c:extLst>
            <c:ext xmlns:c16="http://schemas.microsoft.com/office/drawing/2014/chart" uri="{C3380CC4-5D6E-409C-BE32-E72D297353CC}">
              <c16:uniqueId val="{00000006-A1E0-48DA-9DC9-FED307B8E1A9}"/>
            </c:ext>
          </c:extLst>
        </c:ser>
        <c:dLbls>
          <c:showLegendKey val="0"/>
          <c:showVal val="0"/>
          <c:showCatName val="0"/>
          <c:showSerName val="0"/>
          <c:showPercent val="0"/>
          <c:showBubbleSize val="0"/>
        </c:dLbls>
        <c:gapWidth val="150"/>
        <c:overlap val="100"/>
        <c:axId val="684158360"/>
        <c:axId val="684160712"/>
      </c:barChart>
      <c:catAx>
        <c:axId val="684158360"/>
        <c:scaling>
          <c:orientation val="minMax"/>
        </c:scaling>
        <c:delete val="1"/>
        <c:axPos val="b"/>
        <c:majorTickMark val="out"/>
        <c:minorTickMark val="none"/>
        <c:tickLblPos val="nextTo"/>
        <c:crossAx val="684160712"/>
        <c:crosses val="autoZero"/>
        <c:auto val="1"/>
        <c:lblAlgn val="ctr"/>
        <c:lblOffset val="100"/>
        <c:noMultiLvlLbl val="0"/>
      </c:catAx>
      <c:valAx>
        <c:axId val="684160712"/>
        <c:scaling>
          <c:orientation val="minMax"/>
        </c:scaling>
        <c:delete val="1"/>
        <c:axPos val="l"/>
        <c:numFmt formatCode="0%" sourceLinked="1"/>
        <c:majorTickMark val="out"/>
        <c:minorTickMark val="none"/>
        <c:tickLblPos val="nextTo"/>
        <c:crossAx val="68415836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661800486618008E-2"/>
          <c:y val="9.7222222222222224E-2"/>
          <c:w val="0.89294403892944041"/>
          <c:h val="0.89814814814814814"/>
        </c:manualLayout>
      </c:layout>
      <c:barChart>
        <c:barDir val="col"/>
        <c:grouping val="percentStacked"/>
        <c:varyColors val="0"/>
        <c:ser>
          <c:idx val="0"/>
          <c:order val="0"/>
          <c:tx>
            <c:strRef>
              <c:f>Sheet1!$A$87</c:f>
              <c:strCache>
                <c:ptCount val="1"/>
                <c:pt idx="0">
                  <c:v>死亡</c:v>
                </c:pt>
              </c:strCache>
            </c:strRef>
          </c:tx>
          <c:invertIfNegative val="0"/>
          <c:val>
            <c:numRef>
              <c:f>Sheet1!$B$87</c:f>
              <c:numCache>
                <c:formatCode>General</c:formatCode>
                <c:ptCount val="1"/>
                <c:pt idx="0">
                  <c:v>0</c:v>
                </c:pt>
              </c:numCache>
            </c:numRef>
          </c:val>
          <c:extLst>
            <c:ext xmlns:c16="http://schemas.microsoft.com/office/drawing/2014/chart" uri="{C3380CC4-5D6E-409C-BE32-E72D297353CC}">
              <c16:uniqueId val="{00000000-54A7-4F50-BCC0-F574650E0B65}"/>
            </c:ext>
          </c:extLst>
        </c:ser>
        <c:ser>
          <c:idx val="1"/>
          <c:order val="1"/>
          <c:tx>
            <c:strRef>
              <c:f>Sheet1!$A$88</c:f>
              <c:strCache>
                <c:ptCount val="1"/>
                <c:pt idx="0">
                  <c:v>要介護５</c:v>
                </c:pt>
              </c:strCache>
            </c:strRef>
          </c:tx>
          <c:spPr>
            <a:solidFill>
              <a:schemeClr val="tx1">
                <a:lumMod val="65000"/>
                <a:lumOff val="35000"/>
              </a:schemeClr>
            </a:solidFill>
          </c:spPr>
          <c:invertIfNegative val="0"/>
          <c:val>
            <c:numRef>
              <c:f>Sheet1!$B$88</c:f>
              <c:numCache>
                <c:formatCode>General</c:formatCode>
                <c:ptCount val="1"/>
                <c:pt idx="0">
                  <c:v>1</c:v>
                </c:pt>
              </c:numCache>
            </c:numRef>
          </c:val>
          <c:extLst>
            <c:ext xmlns:c16="http://schemas.microsoft.com/office/drawing/2014/chart" uri="{C3380CC4-5D6E-409C-BE32-E72D297353CC}">
              <c16:uniqueId val="{00000001-54A7-4F50-BCC0-F574650E0B65}"/>
            </c:ext>
          </c:extLst>
        </c:ser>
        <c:ser>
          <c:idx val="2"/>
          <c:order val="2"/>
          <c:tx>
            <c:strRef>
              <c:f>Sheet1!$A$89</c:f>
              <c:strCache>
                <c:ptCount val="1"/>
                <c:pt idx="0">
                  <c:v>要介護４</c:v>
                </c:pt>
              </c:strCache>
            </c:strRef>
          </c:tx>
          <c:spPr>
            <a:solidFill>
              <a:schemeClr val="tx1">
                <a:lumMod val="50000"/>
                <a:lumOff val="50000"/>
              </a:schemeClr>
            </a:solidFill>
          </c:spPr>
          <c:invertIfNegative val="0"/>
          <c:val>
            <c:numRef>
              <c:f>Sheet1!$B$89</c:f>
              <c:numCache>
                <c:formatCode>General</c:formatCode>
                <c:ptCount val="1"/>
                <c:pt idx="0">
                  <c:v>2</c:v>
                </c:pt>
              </c:numCache>
            </c:numRef>
          </c:val>
          <c:extLst>
            <c:ext xmlns:c16="http://schemas.microsoft.com/office/drawing/2014/chart" uri="{C3380CC4-5D6E-409C-BE32-E72D297353CC}">
              <c16:uniqueId val="{00000002-54A7-4F50-BCC0-F574650E0B65}"/>
            </c:ext>
          </c:extLst>
        </c:ser>
        <c:ser>
          <c:idx val="3"/>
          <c:order val="3"/>
          <c:tx>
            <c:strRef>
              <c:f>Sheet1!$A$90</c:f>
              <c:strCache>
                <c:ptCount val="1"/>
                <c:pt idx="0">
                  <c:v>要介護３</c:v>
                </c:pt>
              </c:strCache>
            </c:strRef>
          </c:tx>
          <c:spPr>
            <a:solidFill>
              <a:schemeClr val="bg1">
                <a:lumMod val="65000"/>
              </a:schemeClr>
            </a:solidFill>
          </c:spPr>
          <c:invertIfNegative val="0"/>
          <c:val>
            <c:numRef>
              <c:f>Sheet1!$B$90</c:f>
              <c:numCache>
                <c:formatCode>General</c:formatCode>
                <c:ptCount val="1"/>
                <c:pt idx="0">
                  <c:v>4</c:v>
                </c:pt>
              </c:numCache>
            </c:numRef>
          </c:val>
          <c:extLst>
            <c:ext xmlns:c16="http://schemas.microsoft.com/office/drawing/2014/chart" uri="{C3380CC4-5D6E-409C-BE32-E72D297353CC}">
              <c16:uniqueId val="{00000003-54A7-4F50-BCC0-F574650E0B65}"/>
            </c:ext>
          </c:extLst>
        </c:ser>
        <c:ser>
          <c:idx val="4"/>
          <c:order val="4"/>
          <c:tx>
            <c:strRef>
              <c:f>Sheet1!$A$91</c:f>
              <c:strCache>
                <c:ptCount val="1"/>
                <c:pt idx="0">
                  <c:v>要介護２</c:v>
                </c:pt>
              </c:strCache>
            </c:strRef>
          </c:tx>
          <c:spPr>
            <a:solidFill>
              <a:schemeClr val="bg1">
                <a:lumMod val="85000"/>
              </a:schemeClr>
            </a:solidFill>
          </c:spPr>
          <c:invertIfNegative val="0"/>
          <c:val>
            <c:numRef>
              <c:f>Sheet1!$B$91</c:f>
              <c:numCache>
                <c:formatCode>General</c:formatCode>
                <c:ptCount val="1"/>
                <c:pt idx="0">
                  <c:v>4</c:v>
                </c:pt>
              </c:numCache>
            </c:numRef>
          </c:val>
          <c:extLst>
            <c:ext xmlns:c16="http://schemas.microsoft.com/office/drawing/2014/chart" uri="{C3380CC4-5D6E-409C-BE32-E72D297353CC}">
              <c16:uniqueId val="{00000004-54A7-4F50-BCC0-F574650E0B65}"/>
            </c:ext>
          </c:extLst>
        </c:ser>
        <c:ser>
          <c:idx val="5"/>
          <c:order val="5"/>
          <c:tx>
            <c:strRef>
              <c:f>Sheet1!$A$92</c:f>
              <c:strCache>
                <c:ptCount val="1"/>
                <c:pt idx="0">
                  <c:v>要介護１</c:v>
                </c:pt>
              </c:strCache>
            </c:strRef>
          </c:tx>
          <c:spPr>
            <a:solidFill>
              <a:schemeClr val="bg1">
                <a:lumMod val="95000"/>
              </a:schemeClr>
            </a:solidFill>
          </c:spPr>
          <c:invertIfNegative val="0"/>
          <c:val>
            <c:numRef>
              <c:f>Sheet1!$B$92</c:f>
              <c:numCache>
                <c:formatCode>General</c:formatCode>
                <c:ptCount val="1"/>
                <c:pt idx="0">
                  <c:v>1</c:v>
                </c:pt>
              </c:numCache>
            </c:numRef>
          </c:val>
          <c:extLst>
            <c:ext xmlns:c16="http://schemas.microsoft.com/office/drawing/2014/chart" uri="{C3380CC4-5D6E-409C-BE32-E72D297353CC}">
              <c16:uniqueId val="{00000005-54A7-4F50-BCC0-F574650E0B65}"/>
            </c:ext>
          </c:extLst>
        </c:ser>
        <c:ser>
          <c:idx val="6"/>
          <c:order val="6"/>
          <c:tx>
            <c:strRef>
              <c:f>Sheet1!$A$93</c:f>
              <c:strCache>
                <c:ptCount val="1"/>
                <c:pt idx="0">
                  <c:v>その他</c:v>
                </c:pt>
              </c:strCache>
            </c:strRef>
          </c:tx>
          <c:invertIfNegative val="0"/>
          <c:val>
            <c:numRef>
              <c:f>Sheet1!$B$93</c:f>
              <c:numCache>
                <c:formatCode>General</c:formatCode>
                <c:ptCount val="1"/>
                <c:pt idx="0">
                  <c:v>0</c:v>
                </c:pt>
              </c:numCache>
            </c:numRef>
          </c:val>
          <c:extLst>
            <c:ext xmlns:c16="http://schemas.microsoft.com/office/drawing/2014/chart" uri="{C3380CC4-5D6E-409C-BE32-E72D297353CC}">
              <c16:uniqueId val="{00000006-54A7-4F50-BCC0-F574650E0B65}"/>
            </c:ext>
          </c:extLst>
        </c:ser>
        <c:dLbls>
          <c:showLegendKey val="0"/>
          <c:showVal val="0"/>
          <c:showCatName val="0"/>
          <c:showSerName val="0"/>
          <c:showPercent val="0"/>
          <c:showBubbleSize val="0"/>
        </c:dLbls>
        <c:gapWidth val="150"/>
        <c:overlap val="100"/>
        <c:axId val="691567952"/>
        <c:axId val="691573440"/>
      </c:barChart>
      <c:catAx>
        <c:axId val="691567952"/>
        <c:scaling>
          <c:orientation val="minMax"/>
        </c:scaling>
        <c:delete val="1"/>
        <c:axPos val="b"/>
        <c:majorTickMark val="out"/>
        <c:minorTickMark val="none"/>
        <c:tickLblPos val="nextTo"/>
        <c:crossAx val="691573440"/>
        <c:crosses val="autoZero"/>
        <c:auto val="1"/>
        <c:lblAlgn val="ctr"/>
        <c:lblOffset val="100"/>
        <c:noMultiLvlLbl val="0"/>
      </c:catAx>
      <c:valAx>
        <c:axId val="691573440"/>
        <c:scaling>
          <c:orientation val="minMax"/>
        </c:scaling>
        <c:delete val="1"/>
        <c:axPos val="l"/>
        <c:numFmt formatCode="0%" sourceLinked="1"/>
        <c:majorTickMark val="out"/>
        <c:minorTickMark val="none"/>
        <c:tickLblPos val="nextTo"/>
        <c:crossAx val="691567952"/>
        <c:crosses val="autoZero"/>
        <c:crossBetween val="between"/>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Sheet1!$C$87</c:f>
              <c:strCache>
                <c:ptCount val="1"/>
                <c:pt idx="0">
                  <c:v>死亡</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E27E-4CB9-A28F-7CCE3F7FDC60}"/>
              </c:ext>
            </c:extLst>
          </c:dPt>
          <c:val>
            <c:numRef>
              <c:f>Sheet1!$D$87</c:f>
              <c:numCache>
                <c:formatCode>General</c:formatCode>
                <c:ptCount val="1"/>
                <c:pt idx="0">
                  <c:v>1</c:v>
                </c:pt>
              </c:numCache>
            </c:numRef>
          </c:val>
          <c:extLst>
            <c:ext xmlns:c16="http://schemas.microsoft.com/office/drawing/2014/chart" uri="{C3380CC4-5D6E-409C-BE32-E72D297353CC}">
              <c16:uniqueId val="{00000001-E27E-4CB9-A28F-7CCE3F7FDC60}"/>
            </c:ext>
          </c:extLst>
        </c:ser>
        <c:ser>
          <c:idx val="1"/>
          <c:order val="1"/>
          <c:tx>
            <c:strRef>
              <c:f>Sheet1!$C$88</c:f>
              <c:strCache>
                <c:ptCount val="1"/>
                <c:pt idx="0">
                  <c:v>要介護５</c:v>
                </c:pt>
              </c:strCache>
            </c:strRef>
          </c:tx>
          <c:spPr>
            <a:solidFill>
              <a:schemeClr val="tx1">
                <a:lumMod val="65000"/>
                <a:lumOff val="35000"/>
              </a:schemeClr>
            </a:solidFill>
          </c:spPr>
          <c:invertIfNegative val="0"/>
          <c:val>
            <c:numRef>
              <c:f>Sheet1!$D$88</c:f>
              <c:numCache>
                <c:formatCode>General</c:formatCode>
                <c:ptCount val="1"/>
                <c:pt idx="0">
                  <c:v>3</c:v>
                </c:pt>
              </c:numCache>
            </c:numRef>
          </c:val>
          <c:extLst>
            <c:ext xmlns:c16="http://schemas.microsoft.com/office/drawing/2014/chart" uri="{C3380CC4-5D6E-409C-BE32-E72D297353CC}">
              <c16:uniqueId val="{00000002-E27E-4CB9-A28F-7CCE3F7FDC60}"/>
            </c:ext>
          </c:extLst>
        </c:ser>
        <c:ser>
          <c:idx val="2"/>
          <c:order val="2"/>
          <c:tx>
            <c:strRef>
              <c:f>Sheet1!$C$89</c:f>
              <c:strCache>
                <c:ptCount val="1"/>
                <c:pt idx="0">
                  <c:v>要介護４</c:v>
                </c:pt>
              </c:strCache>
            </c:strRef>
          </c:tx>
          <c:spPr>
            <a:solidFill>
              <a:schemeClr val="tx1">
                <a:lumMod val="50000"/>
                <a:lumOff val="50000"/>
              </a:schemeClr>
            </a:solidFill>
          </c:spPr>
          <c:invertIfNegative val="0"/>
          <c:val>
            <c:numRef>
              <c:f>Sheet1!$D$89</c:f>
              <c:numCache>
                <c:formatCode>General</c:formatCode>
                <c:ptCount val="1"/>
                <c:pt idx="0">
                  <c:v>4</c:v>
                </c:pt>
              </c:numCache>
            </c:numRef>
          </c:val>
          <c:extLst>
            <c:ext xmlns:c16="http://schemas.microsoft.com/office/drawing/2014/chart" uri="{C3380CC4-5D6E-409C-BE32-E72D297353CC}">
              <c16:uniqueId val="{00000003-E27E-4CB9-A28F-7CCE3F7FDC60}"/>
            </c:ext>
          </c:extLst>
        </c:ser>
        <c:ser>
          <c:idx val="3"/>
          <c:order val="3"/>
          <c:tx>
            <c:strRef>
              <c:f>Sheet1!$C$90</c:f>
              <c:strCache>
                <c:ptCount val="1"/>
                <c:pt idx="0">
                  <c:v>要介護３</c:v>
                </c:pt>
              </c:strCache>
            </c:strRef>
          </c:tx>
          <c:spPr>
            <a:solidFill>
              <a:schemeClr val="bg1">
                <a:lumMod val="65000"/>
              </a:schemeClr>
            </a:solidFill>
          </c:spPr>
          <c:invertIfNegative val="0"/>
          <c:val>
            <c:numRef>
              <c:f>Sheet1!$D$90</c:f>
              <c:numCache>
                <c:formatCode>General</c:formatCode>
                <c:ptCount val="1"/>
                <c:pt idx="0">
                  <c:v>4</c:v>
                </c:pt>
              </c:numCache>
            </c:numRef>
          </c:val>
          <c:extLst>
            <c:ext xmlns:c16="http://schemas.microsoft.com/office/drawing/2014/chart" uri="{C3380CC4-5D6E-409C-BE32-E72D297353CC}">
              <c16:uniqueId val="{00000004-E27E-4CB9-A28F-7CCE3F7FDC60}"/>
            </c:ext>
          </c:extLst>
        </c:ser>
        <c:ser>
          <c:idx val="4"/>
          <c:order val="4"/>
          <c:tx>
            <c:strRef>
              <c:f>Sheet1!$C$91</c:f>
              <c:strCache>
                <c:ptCount val="1"/>
                <c:pt idx="0">
                  <c:v>要介護２</c:v>
                </c:pt>
              </c:strCache>
            </c:strRef>
          </c:tx>
          <c:invertIfNegative val="0"/>
          <c:val>
            <c:numRef>
              <c:f>Sheet1!$D$91</c:f>
              <c:numCache>
                <c:formatCode>General</c:formatCode>
                <c:ptCount val="1"/>
                <c:pt idx="0">
                  <c:v>0</c:v>
                </c:pt>
              </c:numCache>
            </c:numRef>
          </c:val>
          <c:extLst>
            <c:ext xmlns:c16="http://schemas.microsoft.com/office/drawing/2014/chart" uri="{C3380CC4-5D6E-409C-BE32-E72D297353CC}">
              <c16:uniqueId val="{00000005-E27E-4CB9-A28F-7CCE3F7FDC60}"/>
            </c:ext>
          </c:extLst>
        </c:ser>
        <c:ser>
          <c:idx val="5"/>
          <c:order val="5"/>
          <c:tx>
            <c:strRef>
              <c:f>Sheet1!$C$92</c:f>
              <c:strCache>
                <c:ptCount val="1"/>
                <c:pt idx="0">
                  <c:v>要介護１</c:v>
                </c:pt>
              </c:strCache>
            </c:strRef>
          </c:tx>
          <c:invertIfNegative val="0"/>
          <c:val>
            <c:numRef>
              <c:f>Sheet1!$D$92</c:f>
              <c:numCache>
                <c:formatCode>General</c:formatCode>
                <c:ptCount val="1"/>
                <c:pt idx="0">
                  <c:v>0</c:v>
                </c:pt>
              </c:numCache>
            </c:numRef>
          </c:val>
          <c:extLst>
            <c:ext xmlns:c16="http://schemas.microsoft.com/office/drawing/2014/chart" uri="{C3380CC4-5D6E-409C-BE32-E72D297353CC}">
              <c16:uniqueId val="{00000006-E27E-4CB9-A28F-7CCE3F7FDC60}"/>
            </c:ext>
          </c:extLst>
        </c:ser>
        <c:ser>
          <c:idx val="6"/>
          <c:order val="6"/>
          <c:tx>
            <c:strRef>
              <c:f>Sheet1!$C$93</c:f>
              <c:strCache>
                <c:ptCount val="1"/>
                <c:pt idx="0">
                  <c:v>その他</c:v>
                </c:pt>
              </c:strCache>
            </c:strRef>
          </c:tx>
          <c:invertIfNegative val="0"/>
          <c:val>
            <c:numRef>
              <c:f>Sheet1!$D$93</c:f>
              <c:numCache>
                <c:formatCode>General</c:formatCode>
                <c:ptCount val="1"/>
                <c:pt idx="0">
                  <c:v>0</c:v>
                </c:pt>
              </c:numCache>
            </c:numRef>
          </c:val>
          <c:extLst>
            <c:ext xmlns:c16="http://schemas.microsoft.com/office/drawing/2014/chart" uri="{C3380CC4-5D6E-409C-BE32-E72D297353CC}">
              <c16:uniqueId val="{00000007-E27E-4CB9-A28F-7CCE3F7FDC60}"/>
            </c:ext>
          </c:extLst>
        </c:ser>
        <c:dLbls>
          <c:showLegendKey val="0"/>
          <c:showVal val="0"/>
          <c:showCatName val="0"/>
          <c:showSerName val="0"/>
          <c:showPercent val="0"/>
          <c:showBubbleSize val="0"/>
        </c:dLbls>
        <c:gapWidth val="150"/>
        <c:overlap val="100"/>
        <c:axId val="691569520"/>
        <c:axId val="691561288"/>
      </c:barChart>
      <c:catAx>
        <c:axId val="691569520"/>
        <c:scaling>
          <c:orientation val="minMax"/>
        </c:scaling>
        <c:delete val="1"/>
        <c:axPos val="b"/>
        <c:majorTickMark val="out"/>
        <c:minorTickMark val="none"/>
        <c:tickLblPos val="nextTo"/>
        <c:crossAx val="691561288"/>
        <c:crosses val="autoZero"/>
        <c:auto val="1"/>
        <c:lblAlgn val="ctr"/>
        <c:lblOffset val="100"/>
        <c:noMultiLvlLbl val="0"/>
      </c:catAx>
      <c:valAx>
        <c:axId val="691561288"/>
        <c:scaling>
          <c:orientation val="minMax"/>
        </c:scaling>
        <c:delete val="1"/>
        <c:axPos val="l"/>
        <c:numFmt formatCode="0%" sourceLinked="1"/>
        <c:majorTickMark val="out"/>
        <c:minorTickMark val="none"/>
        <c:tickLblPos val="nextTo"/>
        <c:crossAx val="691569520"/>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15F93-8A1F-469F-BAEA-BB3647671B8B}" type="datetimeFigureOut">
              <a:rPr kumimoji="1" lang="ja-JP" altLang="en-US" smtClean="0"/>
              <a:t>2022/8/25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324FD-E424-4464-B6DB-83B4205D7767}" type="slidenum">
              <a:rPr kumimoji="1" lang="ja-JP" altLang="en-US" smtClean="0"/>
              <a:t>‹#›</a:t>
            </a:fld>
            <a:endParaRPr kumimoji="1" lang="ja-JP" altLang="en-US"/>
          </a:p>
        </p:txBody>
      </p:sp>
    </p:spTree>
    <p:extLst>
      <p:ext uri="{BB962C8B-B14F-4D97-AF65-F5344CB8AC3E}">
        <p14:creationId xmlns:p14="http://schemas.microsoft.com/office/powerpoint/2010/main" val="2742523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36B3D-2AC6-49E3-8D84-4FA735A992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9765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看取れないなどと言っている場合ではない。</a:t>
            </a:r>
            <a:endParaRPr kumimoji="1" lang="en-US" altLang="ja-JP" dirty="0"/>
          </a:p>
          <a:p>
            <a:r>
              <a:rPr kumimoji="1" lang="ja-JP" altLang="en-US" dirty="0"/>
              <a:t>看取らないといけない時代なのだ。</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03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Deaths will also increase.</a:t>
            </a:r>
          </a:p>
          <a:p>
            <a:r>
              <a:rPr kumimoji="1" lang="en-US" altLang="ja-JP" dirty="0"/>
              <a:t>Currently, 1.3 million people died annually, but it is said that in 2040 this will reach 1.7 million people.</a:t>
            </a:r>
          </a:p>
          <a:p>
            <a:r>
              <a:rPr kumimoji="1" lang="en-US" altLang="ja-JP" dirty="0"/>
              <a:t>Currently, in Japan, 80% have died in a hospital, but it is difficult to accept any further deceased at a hospital, and it is necessary to take care at home or at a facility.</a:t>
            </a:r>
          </a:p>
          <a:p>
            <a:r>
              <a:rPr kumimoji="1" lang="en-US" altLang="ja-JP" dirty="0"/>
              <a:t>Many citizens also want to spend the last at home, and there is a big gap here.</a:t>
            </a:r>
          </a:p>
          <a:p>
            <a:endParaRPr kumimoji="1" lang="en-US" altLang="ja-JP" dirty="0"/>
          </a:p>
          <a:p>
            <a:r>
              <a:rPr kumimoji="1" lang="en-US" altLang="ja-JP" dirty="0"/>
              <a:t>Home Medical Care clinics support the end of life and death</a:t>
            </a:r>
            <a:r>
              <a:rPr kumimoji="1" lang="en-US" altLang="ja-JP" baseline="0" dirty="0"/>
              <a:t> at home.</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9ACEF-411A-498C-9F71-0D200E89668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962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医療システムが患者のニーズに応えられていない！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4688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では、最期をみてみましょう。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1485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77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では、最期をみてみましょう。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5690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ts val="1600"/>
              </a:lnSpc>
              <a:spcAft>
                <a:spcPts val="0"/>
              </a:spcAft>
            </a:pPr>
            <a:r>
              <a:rPr lang="en-US" altLang="ja-JP" sz="12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1291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535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DCC9C-9436-41FD-AB17-422AA1B6F86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164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DCC9C-9436-41FD-AB17-422AA1B6F86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925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136B3D-2AC6-49E3-8D84-4FA735A992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700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では、最期をみてみましょう。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587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では、最期をみてみましょう。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28078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在宅医療の価値観</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DCC9C-9436-41FD-AB17-422AA1B6F86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15063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では、最期をみてみましょう。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947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在宅医療の価値観</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DCC9C-9436-41FD-AB17-422AA1B6F86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877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200" kern="100" dirty="0">
                <a:effectLst/>
                <a:latin typeface="Century" panose="02040604050505020304" pitchFamily="18" charset="0"/>
                <a:ea typeface="メイリオ" panose="020B0604030504040204" pitchFamily="50" charset="-128"/>
                <a:cs typeface="Times New Roman" panose="02020603050405020304" pitchFamily="18" charset="0"/>
              </a:rPr>
              <a:t>単価が下がった分は診療時間を節約しなければならないのだ。</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200" kern="100" dirty="0">
                <a:effectLst/>
                <a:latin typeface="Century" panose="02040604050505020304" pitchFamily="18" charset="0"/>
                <a:ea typeface="メイリオ" panose="020B0604030504040204" pitchFamily="50" charset="-128"/>
                <a:cs typeface="Times New Roman" panose="02020603050405020304" pitchFamily="18" charset="0"/>
              </a:rPr>
              <a:t>診療の質を落とさずに、診療の品質を確保するためには、施設ごとに多職種役割分担を進める必要がある。</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0784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意思決定支援のプロセス</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7365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295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572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486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510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65927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ニーズとは何か？</a:t>
            </a:r>
            <a:endParaRPr kumimoji="1" lang="en-US" altLang="ja-JP" dirty="0"/>
          </a:p>
          <a:p>
            <a:r>
              <a:rPr kumimoji="1" lang="ja-JP" altLang="en-US" dirty="0"/>
              <a:t>患者とは何か？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39517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3218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地域ごとの最適化</a:t>
            </a:r>
            <a:endParaRPr kumimoji="1" lang="en-US" altLang="ja-JP" dirty="0"/>
          </a:p>
          <a:p>
            <a:r>
              <a:rPr kumimoji="1" lang="ja-JP" altLang="en-US" dirty="0"/>
              <a:t>フィールドワーク</a:t>
            </a:r>
            <a:endParaRPr kumimoji="1" lang="en-US" altLang="ja-JP" dirty="0"/>
          </a:p>
          <a:p>
            <a:r>
              <a:rPr kumimoji="1" lang="ja-JP" altLang="en-US" dirty="0"/>
              <a:t>現場に近い私たちにしか</a:t>
            </a:r>
            <a:endParaRPr kumimoji="1" lang="en-US" altLang="ja-JP" dirty="0"/>
          </a:p>
          <a:p>
            <a:r>
              <a:rPr kumimoji="1" lang="ja-JP" altLang="en-US" dirty="0"/>
              <a:t>未来は変えられない！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324FD-E424-4464-B6DB-83B4205D776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723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看取れないなどと言っている場合ではない。</a:t>
            </a:r>
            <a:endParaRPr kumimoji="1" lang="en-US" altLang="ja-JP" dirty="0"/>
          </a:p>
          <a:p>
            <a:r>
              <a:rPr kumimoji="1" lang="ja-JP" altLang="en-US" dirty="0"/>
              <a:t>看取らないといけない時代なのだ。</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4830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看取れないなどと言っている場合ではない。</a:t>
            </a:r>
            <a:endParaRPr kumimoji="1" lang="en-US" altLang="ja-JP" dirty="0"/>
          </a:p>
          <a:p>
            <a:r>
              <a:rPr kumimoji="1" lang="ja-JP" altLang="en-US" dirty="0"/>
              <a:t>看取らないといけない時代なのだ。</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280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看取れないなどと言っている場合ではない。</a:t>
            </a:r>
            <a:endParaRPr kumimoji="1" lang="en-US" altLang="ja-JP" dirty="0"/>
          </a:p>
          <a:p>
            <a:r>
              <a:rPr kumimoji="1" lang="ja-JP" altLang="en-US" dirty="0"/>
              <a:t>看取らないといけない時代なのだ。</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420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ts val="1600"/>
              </a:lnSpc>
              <a:spcAft>
                <a:spcPts val="0"/>
              </a:spcAft>
            </a:pPr>
            <a:r>
              <a:rPr lang="ja-JP" altLang="ja-JP" sz="1200" kern="100" dirty="0">
                <a:effectLst/>
                <a:latin typeface="Century" panose="02040604050505020304" pitchFamily="18" charset="0"/>
                <a:ea typeface="メイリオ" panose="020B0604030504040204" pitchFamily="50" charset="-128"/>
                <a:cs typeface="Times New Roman" panose="02020603050405020304" pitchFamily="18" charset="0"/>
              </a:rPr>
              <a:t>●課題解決のための病院と在宅の付き合い方</a:t>
            </a:r>
            <a:endPar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600"/>
              </a:lnSpc>
              <a:spcAft>
                <a:spcPts val="0"/>
              </a:spcAft>
            </a:pPr>
            <a:r>
              <a:rPr lang="ja-JP" altLang="ja-JP" sz="1200" kern="100" dirty="0">
                <a:effectLst/>
                <a:latin typeface="Century" panose="02040604050505020304" pitchFamily="18" charset="0"/>
                <a:ea typeface="メイリオ" panose="020B0604030504040204" pitchFamily="50" charset="-128"/>
                <a:cs typeface="Times New Roman" panose="02020603050405020304" pitchFamily="18" charset="0"/>
              </a:rPr>
              <a:t>基本的な共通理解＝フレイルの高齢者はできるだけ入院させないことがベスト。</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04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目的共有の難しさ</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334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目的共有の難しさ</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B696F1-C012-4E52-BB4E-127B8870B69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6343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71412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6353675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529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7212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262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4622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271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028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730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963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765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446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16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676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21635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7401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9831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514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3" name="図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7813" y="3357563"/>
            <a:ext cx="9683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userDrawn="1"/>
        </p:nvSpPr>
        <p:spPr>
          <a:xfrm>
            <a:off x="395536" y="260648"/>
            <a:ext cx="8424936" cy="307777"/>
          </a:xfrm>
          <a:prstGeom prst="rect">
            <a:avLst/>
          </a:prstGeom>
          <a:gradFill flip="none" rotWithShape="1">
            <a:gsLst>
              <a:gs pos="0">
                <a:schemeClr val="accent1">
                  <a:lumMod val="76000"/>
                </a:schemeClr>
              </a:gs>
              <a:gs pos="26000">
                <a:schemeClr val="accent1">
                  <a:lumMod val="60000"/>
                  <a:lumOff val="40000"/>
                </a:schemeClr>
              </a:gs>
              <a:gs pos="66000">
                <a:schemeClr val="accent1">
                  <a:lumMod val="0"/>
                  <a:lumOff val="100000"/>
                </a:schemeClr>
              </a:gs>
            </a:gsLst>
            <a:lin ang="13500000" scaled="1"/>
            <a:tileRect/>
          </a:gradFill>
          <a:effectLst>
            <a:softEdge rad="127000"/>
          </a:effectLst>
        </p:spPr>
        <p:style>
          <a:lnRef idx="3">
            <a:schemeClr val="lt1"/>
          </a:lnRef>
          <a:fillRef idx="1">
            <a:schemeClr val="accent4"/>
          </a:fillRef>
          <a:effectRef idx="1">
            <a:schemeClr val="accent4"/>
          </a:effectRef>
          <a:fontRef idx="minor">
            <a:schemeClr val="lt1"/>
          </a:fontRef>
        </p:style>
        <p:txBody>
          <a:bodyPr>
            <a:spAutoFit/>
          </a:bodyPr>
          <a:lstStyle/>
          <a:p>
            <a:pPr>
              <a:defRPr/>
            </a:pPr>
            <a:endParaRPr lang="ja-JP" altLang="en-US" sz="1400" dirty="0">
              <a:ln w="18415" cmpd="sng">
                <a:noFill/>
                <a:prstDash val="solid"/>
              </a:ln>
              <a:solidFill>
                <a:srgbClr val="9D936F">
                  <a:lumMod val="75000"/>
                </a:srgbClr>
              </a:solidFill>
              <a:latin typeface="HGPｺﾞｼｯｸM"/>
            </a:endParaRPr>
          </a:p>
        </p:txBody>
      </p:sp>
      <p:sp>
        <p:nvSpPr>
          <p:cNvPr id="5" name="正方形/長方形 12"/>
          <p:cNvSpPr>
            <a:spLocks noChangeArrowheads="1"/>
          </p:cNvSpPr>
          <p:nvPr userDrawn="1"/>
        </p:nvSpPr>
        <p:spPr bwMode="auto">
          <a:xfrm>
            <a:off x="1042988" y="4292600"/>
            <a:ext cx="727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ja-JP" altLang="en-US" sz="1600" dirty="0">
                <a:solidFill>
                  <a:srgbClr val="3A4C5B"/>
                </a:solidFill>
              </a:rPr>
              <a:t>～家族の目に映る世界を伝える。「家族と医療者をつなぐ」立場から～</a:t>
            </a:r>
            <a:endParaRPr lang="en-US" altLang="ja-JP" sz="1600" dirty="0">
              <a:solidFill>
                <a:srgbClr val="3A4C5B"/>
              </a:solidFill>
            </a:endParaRPr>
          </a:p>
        </p:txBody>
      </p:sp>
      <p:sp>
        <p:nvSpPr>
          <p:cNvPr id="6" name="正方形/長方形 13"/>
          <p:cNvSpPr>
            <a:spLocks noChangeArrowheads="1"/>
          </p:cNvSpPr>
          <p:nvPr userDrawn="1"/>
        </p:nvSpPr>
        <p:spPr bwMode="auto">
          <a:xfrm>
            <a:off x="3059113" y="4724400"/>
            <a:ext cx="5602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ja-JP" altLang="en-US" dirty="0">
                <a:solidFill>
                  <a:srgbClr val="000000"/>
                </a:solidFill>
              </a:rPr>
              <a:t>ソワニエグラン代表　</a:t>
            </a:r>
            <a:r>
              <a:rPr lang="ja-JP" altLang="en-US" sz="2400" dirty="0">
                <a:solidFill>
                  <a:srgbClr val="000000"/>
                </a:solidFill>
              </a:rPr>
              <a:t>宮崎詩子</a:t>
            </a:r>
            <a:endParaRPr lang="en-US" altLang="ja-JP" sz="2400" dirty="0">
              <a:solidFill>
                <a:srgbClr val="000000"/>
              </a:solidFill>
            </a:endParaRPr>
          </a:p>
        </p:txBody>
      </p:sp>
      <p:sp>
        <p:nvSpPr>
          <p:cNvPr id="2" name="タイトル 1"/>
          <p:cNvSpPr>
            <a:spLocks noGrp="1"/>
          </p:cNvSpPr>
          <p:nvPr>
            <p:ph type="ctrTitle"/>
          </p:nvPr>
        </p:nvSpPr>
        <p:spPr>
          <a:xfrm>
            <a:off x="685800" y="1526927"/>
            <a:ext cx="7772400" cy="1470025"/>
          </a:xfrm>
          <a:noFill/>
          <a:ln w="6350"/>
        </p:spPr>
        <p:txBody>
          <a:bodyPr/>
          <a:lstStyle>
            <a:lvl1pPr>
              <a:defRPr sz="3200">
                <a:solidFill>
                  <a:schemeClr val="accent1">
                    <a:lumMod val="50000"/>
                  </a:schemeClr>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421115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395288" y="1196975"/>
            <a:ext cx="8424862"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タイトル 8"/>
          <p:cNvSpPr>
            <a:spLocks noGrp="1"/>
          </p:cNvSpPr>
          <p:nvPr>
            <p:ph type="title"/>
          </p:nvPr>
        </p:nvSpPr>
        <p:spPr>
          <a:xfrm>
            <a:off x="457200" y="274638"/>
            <a:ext cx="8229600" cy="922114"/>
          </a:xfrm>
        </p:spPr>
        <p:txBody>
          <a:bodyPr/>
          <a:lstStyle/>
          <a:p>
            <a:r>
              <a:rPr lang="ja-JP" altLang="en-US"/>
              <a:t>マスター タイトルの書式設定</a:t>
            </a:r>
          </a:p>
        </p:txBody>
      </p:sp>
      <p:sp>
        <p:nvSpPr>
          <p:cNvPr id="5"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D25F8C06-733F-4150-8BEC-B984BA8AB324}" type="datetime1">
              <a:rPr lang="ja-JP" altLang="en-US">
                <a:solidFill>
                  <a:srgbClr val="000000">
                    <a:tint val="75000"/>
                  </a:srgbClr>
                </a:solidFill>
              </a:rPr>
              <a:pPr>
                <a:defRPr/>
              </a:pPr>
              <a:t>2022/8/25</a:t>
            </a:fld>
            <a:endParaRPr lang="ja-JP" altLang="en-US">
              <a:solidFill>
                <a:srgbClr val="000000">
                  <a:tint val="75000"/>
                </a:srgbClr>
              </a:solidFill>
            </a:endParaRPr>
          </a:p>
        </p:txBody>
      </p:sp>
      <p:sp>
        <p:nvSpPr>
          <p:cNvPr id="7" name="スライド番号プレースホルダー 5"/>
          <p:cNvSpPr>
            <a:spLocks noGrp="1"/>
          </p:cNvSpPr>
          <p:nvPr>
            <p:ph type="sldNum" sz="quarter" idx="12"/>
          </p:nvPr>
        </p:nvSpPr>
        <p:spPr>
          <a:xfrm>
            <a:off x="7812088" y="6356350"/>
            <a:ext cx="549275" cy="365125"/>
          </a:xfrm>
          <a:prstGeom prst="rect">
            <a:avLst/>
          </a:prstGeom>
        </p:spPr>
        <p:txBody>
          <a:bodyPr/>
          <a:lstStyle>
            <a:lvl1pPr>
              <a:defRPr/>
            </a:lvl1pPr>
          </a:lstStyle>
          <a:p>
            <a:pPr>
              <a:defRPr/>
            </a:pPr>
            <a:fld id="{38746CBF-E94F-4877-B660-F3AEF9DB2C11}" type="slidenum">
              <a:rPr lang="ja-JP" altLang="en-US">
                <a:solidFill>
                  <a:srgbClr val="000000">
                    <a:tint val="75000"/>
                  </a:srgbClr>
                </a:solidFill>
              </a:rPr>
              <a:pPr>
                <a:defRPr/>
              </a:pPr>
              <a:t>‹#›</a:t>
            </a:fld>
            <a:endParaRPr lang="ja-JP" altLang="en-US">
              <a:solidFill>
                <a:srgbClr val="000000">
                  <a:tint val="75000"/>
                </a:srgbClr>
              </a:solidFill>
            </a:endParaRPr>
          </a:p>
        </p:txBody>
      </p:sp>
    </p:spTree>
    <p:extLst>
      <p:ext uri="{BB962C8B-B14F-4D97-AF65-F5344CB8AC3E}">
        <p14:creationId xmlns:p14="http://schemas.microsoft.com/office/powerpoint/2010/main" val="856713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04800"/>
            <a:ext cx="7772400" cy="609600"/>
          </a:xfrm>
          <a:prstGeom prst="rect">
            <a:avLst/>
          </a:prstGeom>
        </p:spPr>
        <p:txBody>
          <a:bodyPr/>
          <a:lstStyle>
            <a:lvl1pPr algn="ctr">
              <a:defRPr/>
            </a:lvl1pPr>
          </a:lstStyle>
          <a:p>
            <a:r>
              <a:rPr kumimoji="1" lang="ja-JP" altLang="en-US" dirty="0"/>
              <a:t>マスタ タイトルの書式設定</a:t>
            </a:r>
          </a:p>
        </p:txBody>
      </p:sp>
      <p:sp>
        <p:nvSpPr>
          <p:cNvPr id="4" name="Line 5"/>
          <p:cNvSpPr>
            <a:spLocks noChangeShapeType="1"/>
          </p:cNvSpPr>
          <p:nvPr userDrawn="1"/>
        </p:nvSpPr>
        <p:spPr bwMode="auto">
          <a:xfrm>
            <a:off x="428625" y="1071546"/>
            <a:ext cx="8280400" cy="0"/>
          </a:xfrm>
          <a:prstGeom prst="line">
            <a:avLst/>
          </a:prstGeom>
          <a:noFill/>
          <a:ln w="57150" cmpd="thickThin">
            <a:solidFill>
              <a:schemeClr val="accent2">
                <a:lumMod val="75000"/>
              </a:schemeClr>
            </a:solidFill>
            <a:round/>
            <a:headEnd/>
            <a:tailEnd/>
          </a:ln>
        </p:spPr>
        <p:txBody>
          <a:bodyPr/>
          <a:lstStyle/>
          <a:p>
            <a:pPr>
              <a:defRPr/>
            </a:pPr>
            <a:endParaRPr lang="ja-JP" altLang="en-US">
              <a:solidFill>
                <a:prstClr val="black"/>
              </a:solidFill>
            </a:endParaRPr>
          </a:p>
        </p:txBody>
      </p:sp>
      <p:sp>
        <p:nvSpPr>
          <p:cNvPr id="6" name="コンテンツ プレースホルダ 5"/>
          <p:cNvSpPr>
            <a:spLocks noGrp="1"/>
          </p:cNvSpPr>
          <p:nvPr>
            <p:ph sz="quarter" idx="11"/>
          </p:nvPr>
        </p:nvSpPr>
        <p:spPr>
          <a:xfrm>
            <a:off x="611560" y="1340768"/>
            <a:ext cx="7776864" cy="4896544"/>
          </a:xfrm>
          <a:prstGeom prst="rect">
            <a:avLst/>
          </a:prstGeo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829172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82DA3-9405-45DF-B06E-A3DDF78DC514}"/>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79B3F4-574E-45F7-B88C-BEAC095686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769D058-AAFD-488C-B81F-3AF22ED3EBAD}"/>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5" name="フッター プレースホルダー 4">
            <a:extLst>
              <a:ext uri="{FF2B5EF4-FFF2-40B4-BE49-F238E27FC236}">
                <a16:creationId xmlns:a16="http://schemas.microsoft.com/office/drawing/2014/main" id="{BE664C07-DA17-4CB1-AA8D-823AE64658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0AECC32-A886-4465-AE5C-5302F4863C5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792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655F29-1758-4C98-8C9D-6CC3F6B413D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28471C-DC3F-43EB-9430-D67EBAA6A75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AD068A-B871-49E5-8AD4-F93BA1E22FA6}"/>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5" name="フッター プレースホルダー 4">
            <a:extLst>
              <a:ext uri="{FF2B5EF4-FFF2-40B4-BE49-F238E27FC236}">
                <a16:creationId xmlns:a16="http://schemas.microsoft.com/office/drawing/2014/main" id="{A4D38DE0-75B1-4BF2-BA34-58E68C088EF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CB9E197-8707-4036-9DB0-635F84C61D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184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AD2BF-1934-45C1-A119-483DC3CD905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F7252C-1714-494B-9CA4-E610F70918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5ADF07-4964-456E-9CEB-C7CCF2656C68}"/>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5" name="フッター プレースホルダー 4">
            <a:extLst>
              <a:ext uri="{FF2B5EF4-FFF2-40B4-BE49-F238E27FC236}">
                <a16:creationId xmlns:a16="http://schemas.microsoft.com/office/drawing/2014/main" id="{9B84C55B-7D04-4FA9-B467-1B9DDD5EA23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D249974-9541-4203-BC22-77838BAD56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600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9E48A-302E-4633-B9BD-E3D919933A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6EACC-53A4-409C-A5D2-2E5299E44F5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7FC3D7-BA0D-4775-85B3-24787445484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3656B40-3F2B-448B-815E-20CE595AED9B}"/>
              </a:ext>
            </a:extLst>
          </p:cNvPr>
          <p:cNvSpPr>
            <a:spLocks noGrp="1"/>
          </p:cNvSpPr>
          <p:nvPr>
            <p:ph type="dt" sz="half" idx="10"/>
          </p:nvPr>
        </p:nvSpPr>
        <p:spPr/>
        <p:txBody>
          <a:bodyPr/>
          <a:lstStyle/>
          <a:p>
            <a:fld id="{EB712588-04B1-427B-82EE-E8DB90309F08}" type="datetimeFigureOut">
              <a:rPr lang="en-US" smtClean="0"/>
              <a:t>8/25/2022</a:t>
            </a:fld>
            <a:endParaRPr lang="en-US" dirty="0"/>
          </a:p>
        </p:txBody>
      </p:sp>
      <p:sp>
        <p:nvSpPr>
          <p:cNvPr id="6" name="フッター プレースホルダー 5">
            <a:extLst>
              <a:ext uri="{FF2B5EF4-FFF2-40B4-BE49-F238E27FC236}">
                <a16:creationId xmlns:a16="http://schemas.microsoft.com/office/drawing/2014/main" id="{D928DEF9-F175-4E01-A3E5-29EDD157826F}"/>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7A3A03F-33F3-4DB4-A4AD-6B5CEDF41E3E}"/>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02723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854666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17E5C-9DFF-4F2D-9FCA-FF21B20D954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50BEC6-1D63-4F5F-A5F1-4584711081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52680F4-6F97-46E7-A07E-77F030E5F67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FC8ECED-1FBD-4509-82C8-F376CCD071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8FFDCEF-3E65-47A1-8472-C526D74B8C3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4AF3485-E430-45CE-9569-223E2325AD97}"/>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8" name="フッター プレースホルダー 7">
            <a:extLst>
              <a:ext uri="{FF2B5EF4-FFF2-40B4-BE49-F238E27FC236}">
                <a16:creationId xmlns:a16="http://schemas.microsoft.com/office/drawing/2014/main" id="{EC4B5889-3F36-4CDB-BF53-E990084B31E6}"/>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398BDC15-AA77-4ECB-8ACF-7D1B2028EB0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11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B8991-6C34-4F93-ADD0-3BC8445315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C78C13-A36D-4A7D-B820-00D8332962CF}"/>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4" name="フッター プレースホルダー 3">
            <a:extLst>
              <a:ext uri="{FF2B5EF4-FFF2-40B4-BE49-F238E27FC236}">
                <a16:creationId xmlns:a16="http://schemas.microsoft.com/office/drawing/2014/main" id="{D79BA06D-DCC3-4636-9D4F-D0BE8EF0C052}"/>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A8606FA3-A6D4-4105-A318-8A75C4BC78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194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798C73-55FF-48C5-AF48-E73C080877BC}"/>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3" name="フッター プレースホルダー 2">
            <a:extLst>
              <a:ext uri="{FF2B5EF4-FFF2-40B4-BE49-F238E27FC236}">
                <a16:creationId xmlns:a16="http://schemas.microsoft.com/office/drawing/2014/main" id="{8B1172F4-EDF7-4AFF-A9B1-26D62C1A87E3}"/>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98236F36-C9B9-4EE3-BE50-16665CA5BA6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92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62CBB-3572-42A5-8CD6-52AC26D3586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14D1A3-97B6-45AF-AA15-6759B9F093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39734C2-7AC9-4B74-A05A-04A4371E24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546F3E-3B77-419A-A11E-159A54AA180D}"/>
              </a:ext>
            </a:extLst>
          </p:cNvPr>
          <p:cNvSpPr>
            <a:spLocks noGrp="1"/>
          </p:cNvSpPr>
          <p:nvPr>
            <p:ph type="dt" sz="half" idx="10"/>
          </p:nvPr>
        </p:nvSpPr>
        <p:spPr/>
        <p:txBody>
          <a:bodyPr/>
          <a:lstStyle/>
          <a:p>
            <a:fld id="{42A54C80-263E-416B-A8E0-580EDEADCBDC}" type="datetimeFigureOut">
              <a:rPr lang="en-US" smtClean="0"/>
              <a:t>8/25/2022</a:t>
            </a:fld>
            <a:endParaRPr lang="en-US" dirty="0"/>
          </a:p>
        </p:txBody>
      </p:sp>
      <p:sp>
        <p:nvSpPr>
          <p:cNvPr id="6" name="フッター プレースホルダー 5">
            <a:extLst>
              <a:ext uri="{FF2B5EF4-FFF2-40B4-BE49-F238E27FC236}">
                <a16:creationId xmlns:a16="http://schemas.microsoft.com/office/drawing/2014/main" id="{DE3C7671-66E1-4FB9-BB97-2C13C72CBEF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04514D33-FC78-4545-B56C-582E606A6CD0}"/>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50493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358358-8325-4E5F-BEE6-1E731A3E8AF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91415B9-37E2-4B1F-988A-F6ADF1988F4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353A0D1-2E50-4691-9508-2AFD022B75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AD744C4-EE34-411B-ABCA-9302C080082C}"/>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6" name="フッター プレースホルダー 5">
            <a:extLst>
              <a:ext uri="{FF2B5EF4-FFF2-40B4-BE49-F238E27FC236}">
                <a16:creationId xmlns:a16="http://schemas.microsoft.com/office/drawing/2014/main" id="{0707D708-AD6A-4E31-A6CD-236AAF53D8F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0E8AE46F-5DF4-44F9-8A91-E78B119E66F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067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5DFA5-931F-4602-9461-01968023988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045D3-B0F4-4F24-B581-093115BEDB9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4F4CC0-6EC1-4BD9-9C30-EEB5AA1222C8}"/>
              </a:ext>
            </a:extLst>
          </p:cNvPr>
          <p:cNvSpPr>
            <a:spLocks noGrp="1"/>
          </p:cNvSpPr>
          <p:nvPr>
            <p:ph type="dt" sz="half" idx="10"/>
          </p:nvPr>
        </p:nvSpPr>
        <p:spPr/>
        <p:txBody>
          <a:bodyPr/>
          <a:lstStyle/>
          <a:p>
            <a:fld id="{55C6B4A9-1611-4792-9094-5F34BCA07E0B}" type="datetimeFigureOut">
              <a:rPr lang="en-US" smtClean="0"/>
              <a:t>8/25/2022</a:t>
            </a:fld>
            <a:endParaRPr lang="en-US" dirty="0"/>
          </a:p>
        </p:txBody>
      </p:sp>
      <p:sp>
        <p:nvSpPr>
          <p:cNvPr id="5" name="フッター プレースホルダー 4">
            <a:extLst>
              <a:ext uri="{FF2B5EF4-FFF2-40B4-BE49-F238E27FC236}">
                <a16:creationId xmlns:a16="http://schemas.microsoft.com/office/drawing/2014/main" id="{9460C24C-58B1-436A-AA57-1DC1D61EB03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2EFB9DA-632B-451F-A741-950CE9D2415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29521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BC275A-29B1-47EA-9D49-7873CE69B26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3FDFFA-4A5C-4236-A4A4-5A04D7FD8CB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361840-4FFE-4007-8FBC-30E50ED61D7A}"/>
              </a:ext>
            </a:extLst>
          </p:cNvPr>
          <p:cNvSpPr>
            <a:spLocks noGrp="1"/>
          </p:cNvSpPr>
          <p:nvPr>
            <p:ph type="dt" sz="half" idx="10"/>
          </p:nvPr>
        </p:nvSpPr>
        <p:spPr/>
        <p:txBody>
          <a:bodyPr/>
          <a:lstStyle/>
          <a:p>
            <a:fld id="{B61BEF0D-F0BB-DE4B-95CE-6DB70DBA9567}" type="datetimeFigureOut">
              <a:rPr lang="en-US" smtClean="0"/>
              <a:pPr/>
              <a:t>8/25/2022</a:t>
            </a:fld>
            <a:endParaRPr lang="en-US" dirty="0"/>
          </a:p>
        </p:txBody>
      </p:sp>
      <p:sp>
        <p:nvSpPr>
          <p:cNvPr id="5" name="フッター プレースホルダー 4">
            <a:extLst>
              <a:ext uri="{FF2B5EF4-FFF2-40B4-BE49-F238E27FC236}">
                <a16:creationId xmlns:a16="http://schemas.microsoft.com/office/drawing/2014/main" id="{AC0C7772-C680-4DEE-9B96-BEFE07FD9B8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8390653-F172-468E-A23E-20AA2FD0506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33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090553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826471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19770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88461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830534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421131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857563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402203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902059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90098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550960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036674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6598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383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859088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98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165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9107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8982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4052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561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6635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612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3590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5329740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945408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41325" y="63500"/>
            <a:ext cx="8248650" cy="9271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5613" y="1370013"/>
            <a:ext cx="8234362" cy="4876800"/>
          </a:xfrm>
        </p:spPr>
        <p:txBody>
          <a:bodyPr/>
          <a:lstStyle/>
          <a:p>
            <a:pPr lvl="0"/>
            <a:endParaRPr lang="ja-JP" altLang="en-US" noProof="0"/>
          </a:p>
        </p:txBody>
      </p:sp>
    </p:spTree>
    <p:extLst>
      <p:ext uri="{BB962C8B-B14F-4D97-AF65-F5344CB8AC3E}">
        <p14:creationId xmlns:p14="http://schemas.microsoft.com/office/powerpoint/2010/main" val="335238471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465138"/>
            <a:ext cx="8229600" cy="914400"/>
          </a:xfrm>
        </p:spPr>
        <p:txBody>
          <a:bodyPr/>
          <a:lstStyle>
            <a:lvl1pPr>
              <a:defRPr cap="none" baseline="0">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dirty="0"/>
              <a:t>CLICK TO EDIT MASTER TITLE STYLE</a:t>
            </a:r>
          </a:p>
        </p:txBody>
      </p:sp>
      <p:sp>
        <p:nvSpPr>
          <p:cNvPr id="3" name="Content Placeholder 2"/>
          <p:cNvSpPr>
            <a:spLocks noGrp="1"/>
          </p:cNvSpPr>
          <p:nvPr>
            <p:ph idx="1"/>
          </p:nvPr>
        </p:nvSpPr>
        <p:spPr>
          <a:xfrm>
            <a:off x="502920" y="1462088"/>
            <a:ext cx="8229600" cy="4754880"/>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ext Placeholder 7"/>
          <p:cNvSpPr>
            <a:spLocks noGrp="1"/>
          </p:cNvSpPr>
          <p:nvPr>
            <p:ph type="body" sz="quarter" idx="13" hasCustomPrompt="1"/>
          </p:nvPr>
        </p:nvSpPr>
        <p:spPr bwMode="gray">
          <a:xfrm>
            <a:off x="502920" y="250825"/>
            <a:ext cx="4297680" cy="153888"/>
          </a:xfrm>
        </p:spPr>
        <p:txBody>
          <a:bodyPr rIns="0" bIns="0" anchor="ctr" anchorCtr="0">
            <a:noAutofit/>
          </a:bodyPr>
          <a:lstStyle>
            <a:lvl1pPr>
              <a:defRPr sz="100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lang="en-US" dirty="0"/>
              <a:t>Click to edit section title</a:t>
            </a:r>
          </a:p>
        </p:txBody>
      </p:sp>
    </p:spTree>
    <p:extLst>
      <p:ext uri="{BB962C8B-B14F-4D97-AF65-F5344CB8AC3E}">
        <p14:creationId xmlns:p14="http://schemas.microsoft.com/office/powerpoint/2010/main" val="3632133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9294059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531613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65484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456681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271992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428918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928431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3202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647967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804613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393072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2185992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3356712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828224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2451651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4274816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12058776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13598622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158475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0998427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22795832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28112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33350883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348818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3" name="図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7813" y="3357563"/>
            <a:ext cx="9683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userDrawn="1"/>
        </p:nvSpPr>
        <p:spPr>
          <a:xfrm>
            <a:off x="395536" y="260648"/>
            <a:ext cx="8424936" cy="307777"/>
          </a:xfrm>
          <a:prstGeom prst="rect">
            <a:avLst/>
          </a:prstGeom>
          <a:gradFill flip="none" rotWithShape="1">
            <a:gsLst>
              <a:gs pos="0">
                <a:schemeClr val="accent1">
                  <a:lumMod val="76000"/>
                </a:schemeClr>
              </a:gs>
              <a:gs pos="26000">
                <a:schemeClr val="accent1">
                  <a:lumMod val="60000"/>
                  <a:lumOff val="40000"/>
                </a:schemeClr>
              </a:gs>
              <a:gs pos="66000">
                <a:schemeClr val="accent1">
                  <a:lumMod val="0"/>
                  <a:lumOff val="100000"/>
                </a:schemeClr>
              </a:gs>
            </a:gsLst>
            <a:lin ang="13500000" scaled="1"/>
            <a:tileRect/>
          </a:gradFill>
          <a:effectLst>
            <a:softEdge rad="127000"/>
          </a:effectLst>
        </p:spPr>
        <p:style>
          <a:lnRef idx="3">
            <a:schemeClr val="lt1"/>
          </a:lnRef>
          <a:fillRef idx="1">
            <a:schemeClr val="accent4"/>
          </a:fillRef>
          <a:effectRef idx="1">
            <a:schemeClr val="accent4"/>
          </a:effectRef>
          <a:fontRef idx="minor">
            <a:schemeClr val="lt1"/>
          </a:fontRef>
        </p:style>
        <p:txBody>
          <a:bodyPr>
            <a:spAutoFit/>
          </a:bodyPr>
          <a:lstStyle/>
          <a:p>
            <a:pPr>
              <a:defRPr/>
            </a:pPr>
            <a:endParaRPr lang="ja-JP" altLang="en-US" sz="1400" dirty="0">
              <a:ln w="18415" cmpd="sng">
                <a:noFill/>
                <a:prstDash val="solid"/>
              </a:ln>
              <a:solidFill>
                <a:srgbClr val="9D936F">
                  <a:lumMod val="75000"/>
                </a:srgbClr>
              </a:solidFill>
              <a:latin typeface="HGPｺﾞｼｯｸM"/>
            </a:endParaRPr>
          </a:p>
        </p:txBody>
      </p:sp>
      <p:sp>
        <p:nvSpPr>
          <p:cNvPr id="5" name="正方形/長方形 12"/>
          <p:cNvSpPr>
            <a:spLocks noChangeArrowheads="1"/>
          </p:cNvSpPr>
          <p:nvPr userDrawn="1"/>
        </p:nvSpPr>
        <p:spPr bwMode="auto">
          <a:xfrm>
            <a:off x="1042988" y="4292600"/>
            <a:ext cx="727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ja-JP" altLang="en-US" sz="1600" dirty="0">
                <a:solidFill>
                  <a:srgbClr val="3A4C5B"/>
                </a:solidFill>
              </a:rPr>
              <a:t>～家族の目に映る世界を伝える。「家族と医療者をつなぐ」立場から～</a:t>
            </a:r>
            <a:endParaRPr lang="en-US" altLang="ja-JP" sz="1600" dirty="0">
              <a:solidFill>
                <a:srgbClr val="3A4C5B"/>
              </a:solidFill>
            </a:endParaRPr>
          </a:p>
        </p:txBody>
      </p:sp>
      <p:sp>
        <p:nvSpPr>
          <p:cNvPr id="6" name="正方形/長方形 13"/>
          <p:cNvSpPr>
            <a:spLocks noChangeArrowheads="1"/>
          </p:cNvSpPr>
          <p:nvPr userDrawn="1"/>
        </p:nvSpPr>
        <p:spPr bwMode="auto">
          <a:xfrm>
            <a:off x="3059113" y="4724400"/>
            <a:ext cx="5602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ja-JP" altLang="en-US" dirty="0">
                <a:solidFill>
                  <a:srgbClr val="000000"/>
                </a:solidFill>
              </a:rPr>
              <a:t>ソワニエグラン代表　</a:t>
            </a:r>
            <a:r>
              <a:rPr lang="ja-JP" altLang="en-US" sz="2400" dirty="0">
                <a:solidFill>
                  <a:srgbClr val="000000"/>
                </a:solidFill>
              </a:rPr>
              <a:t>宮崎詩子</a:t>
            </a:r>
            <a:endParaRPr lang="en-US" altLang="ja-JP" sz="2400" dirty="0">
              <a:solidFill>
                <a:srgbClr val="000000"/>
              </a:solidFill>
            </a:endParaRPr>
          </a:p>
        </p:txBody>
      </p:sp>
      <p:sp>
        <p:nvSpPr>
          <p:cNvPr id="2" name="タイトル 1"/>
          <p:cNvSpPr>
            <a:spLocks noGrp="1"/>
          </p:cNvSpPr>
          <p:nvPr>
            <p:ph type="ctrTitle"/>
          </p:nvPr>
        </p:nvSpPr>
        <p:spPr>
          <a:xfrm>
            <a:off x="685800" y="1526927"/>
            <a:ext cx="7772400" cy="1470025"/>
          </a:xfrm>
          <a:noFill/>
          <a:ln w="6350"/>
        </p:spPr>
        <p:txBody>
          <a:bodyPr/>
          <a:lstStyle>
            <a:lvl1pPr>
              <a:defRPr sz="3200">
                <a:solidFill>
                  <a:schemeClr val="accent1">
                    <a:lumMod val="50000"/>
                  </a:schemeClr>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2722218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395288" y="1196975"/>
            <a:ext cx="8424862"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タイトル 8"/>
          <p:cNvSpPr>
            <a:spLocks noGrp="1"/>
          </p:cNvSpPr>
          <p:nvPr>
            <p:ph type="title"/>
          </p:nvPr>
        </p:nvSpPr>
        <p:spPr>
          <a:xfrm>
            <a:off x="457200" y="274638"/>
            <a:ext cx="8229600" cy="922114"/>
          </a:xfrm>
        </p:spPr>
        <p:txBody>
          <a:bodyPr/>
          <a:lstStyle/>
          <a:p>
            <a:r>
              <a:rPr lang="ja-JP" altLang="en-US"/>
              <a:t>マスター タイトルの書式設定</a:t>
            </a:r>
          </a:p>
        </p:txBody>
      </p:sp>
      <p:sp>
        <p:nvSpPr>
          <p:cNvPr id="5"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D25F8C06-733F-4150-8BEC-B984BA8AB324}" type="datetime1">
              <a:rPr lang="ja-JP" altLang="en-US">
                <a:solidFill>
                  <a:srgbClr val="000000">
                    <a:tint val="75000"/>
                  </a:srgbClr>
                </a:solidFill>
              </a:rPr>
              <a:pPr>
                <a:defRPr/>
              </a:pPr>
              <a:t>2022/8/25</a:t>
            </a:fld>
            <a:endParaRPr lang="ja-JP" altLang="en-US">
              <a:solidFill>
                <a:srgbClr val="000000">
                  <a:tint val="75000"/>
                </a:srgbClr>
              </a:solidFill>
            </a:endParaRPr>
          </a:p>
        </p:txBody>
      </p:sp>
      <p:sp>
        <p:nvSpPr>
          <p:cNvPr id="7" name="スライド番号プレースホルダー 5"/>
          <p:cNvSpPr>
            <a:spLocks noGrp="1"/>
          </p:cNvSpPr>
          <p:nvPr>
            <p:ph type="sldNum" sz="quarter" idx="12"/>
          </p:nvPr>
        </p:nvSpPr>
        <p:spPr>
          <a:xfrm>
            <a:off x="7812088" y="6356350"/>
            <a:ext cx="549275" cy="365125"/>
          </a:xfrm>
          <a:prstGeom prst="rect">
            <a:avLst/>
          </a:prstGeom>
        </p:spPr>
        <p:txBody>
          <a:bodyPr/>
          <a:lstStyle>
            <a:lvl1pPr>
              <a:defRPr/>
            </a:lvl1pPr>
          </a:lstStyle>
          <a:p>
            <a:pPr>
              <a:defRPr/>
            </a:pPr>
            <a:fld id="{38746CBF-E94F-4877-B660-F3AEF9DB2C11}" type="slidenum">
              <a:rPr lang="ja-JP" altLang="en-US">
                <a:solidFill>
                  <a:srgbClr val="000000">
                    <a:tint val="75000"/>
                  </a:srgbClr>
                </a:solidFill>
              </a:rPr>
              <a:pPr>
                <a:defRPr/>
              </a:pPr>
              <a:t>‹#›</a:t>
            </a:fld>
            <a:endParaRPr lang="ja-JP" altLang="en-US">
              <a:solidFill>
                <a:srgbClr val="000000">
                  <a:tint val="75000"/>
                </a:srgbClr>
              </a:solidFill>
            </a:endParaRPr>
          </a:p>
        </p:txBody>
      </p:sp>
    </p:spTree>
    <p:extLst>
      <p:ext uri="{BB962C8B-B14F-4D97-AF65-F5344CB8AC3E}">
        <p14:creationId xmlns:p14="http://schemas.microsoft.com/office/powerpoint/2010/main" val="4660824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04800"/>
            <a:ext cx="7772400" cy="609600"/>
          </a:xfrm>
          <a:prstGeom prst="rect">
            <a:avLst/>
          </a:prstGeom>
        </p:spPr>
        <p:txBody>
          <a:bodyPr/>
          <a:lstStyle>
            <a:lvl1pPr algn="ctr">
              <a:defRPr/>
            </a:lvl1pPr>
          </a:lstStyle>
          <a:p>
            <a:r>
              <a:rPr kumimoji="1" lang="ja-JP" altLang="en-US" dirty="0"/>
              <a:t>マスタ タイトルの書式設定</a:t>
            </a:r>
          </a:p>
        </p:txBody>
      </p:sp>
      <p:sp>
        <p:nvSpPr>
          <p:cNvPr id="4" name="Line 5"/>
          <p:cNvSpPr>
            <a:spLocks noChangeShapeType="1"/>
          </p:cNvSpPr>
          <p:nvPr userDrawn="1"/>
        </p:nvSpPr>
        <p:spPr bwMode="auto">
          <a:xfrm>
            <a:off x="428625" y="1071546"/>
            <a:ext cx="8280400" cy="0"/>
          </a:xfrm>
          <a:prstGeom prst="line">
            <a:avLst/>
          </a:prstGeom>
          <a:noFill/>
          <a:ln w="57150" cmpd="thickThin">
            <a:solidFill>
              <a:schemeClr val="accent2">
                <a:lumMod val="75000"/>
              </a:schemeClr>
            </a:solidFill>
            <a:round/>
            <a:headEnd/>
            <a:tailEnd/>
          </a:ln>
        </p:spPr>
        <p:txBody>
          <a:bodyPr/>
          <a:lstStyle/>
          <a:p>
            <a:pPr>
              <a:defRPr/>
            </a:pPr>
            <a:endParaRPr lang="ja-JP" altLang="en-US">
              <a:solidFill>
                <a:prstClr val="black"/>
              </a:solidFill>
            </a:endParaRPr>
          </a:p>
        </p:txBody>
      </p:sp>
      <p:sp>
        <p:nvSpPr>
          <p:cNvPr id="6" name="コンテンツ プレースホルダ 5"/>
          <p:cNvSpPr>
            <a:spLocks noGrp="1"/>
          </p:cNvSpPr>
          <p:nvPr>
            <p:ph sz="quarter" idx="11"/>
          </p:nvPr>
        </p:nvSpPr>
        <p:spPr>
          <a:xfrm>
            <a:off x="611560" y="1340768"/>
            <a:ext cx="7776864" cy="4896544"/>
          </a:xfrm>
          <a:prstGeom prst="rect">
            <a:avLst/>
          </a:prstGeo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10169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40126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6992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790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1152427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971350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68687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5390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83431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89754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3930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8296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3446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800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840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8.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9.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81640772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19814-1352-4ED6-ADC6-CB5BB8A521AE}"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AC889-73E5-4CFC-8474-1AD41B1CE2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35766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B2703F-36C8-4399-8C80-3D41130E567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1CCB04-5EAA-403E-8501-4322FA6182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2C30E9-5677-4376-8DDE-9B574079B0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8/25/2022</a:t>
            </a:fld>
            <a:endParaRPr lang="en-US" dirty="0"/>
          </a:p>
        </p:txBody>
      </p:sp>
      <p:sp>
        <p:nvSpPr>
          <p:cNvPr id="5" name="フッター プレースホルダー 4">
            <a:extLst>
              <a:ext uri="{FF2B5EF4-FFF2-40B4-BE49-F238E27FC236}">
                <a16:creationId xmlns:a16="http://schemas.microsoft.com/office/drawing/2014/main" id="{6F778C9D-352D-42BE-AE3E-22D0FB231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3FE1DB1A-C9ED-4CDD-866E-CCBC094A85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29692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564723431"/>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25E126-AA12-4EB9-B5A2-E4A2D2E983B1}" type="datetimeFigureOut">
              <a:rPr lang="ja-JP" altLang="en-US" smtClean="0">
                <a:solidFill>
                  <a:prstClr val="black">
                    <a:tint val="75000"/>
                  </a:prstClr>
                </a:solidFill>
              </a:rPr>
              <a:pPr/>
              <a:t>2022/8/25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17D4DF-1CA2-44D7-8D73-5DEAFA94868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17989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465138"/>
            <a:ext cx="8229600" cy="914400"/>
          </a:xfrm>
          <a:prstGeom prst="rect">
            <a:avLst/>
          </a:prstGeom>
        </p:spPr>
        <p:txBody>
          <a:bodyPr vert="horz" lIns="0" tIns="0" rIns="91440" bIns="45720" rtlCol="0" anchor="t" anchorCtr="0">
            <a:noAutofit/>
          </a:bodyPr>
          <a:lstStyle/>
          <a:p>
            <a:r>
              <a:rPr lang="ja-JP" altLang="en-US"/>
              <a:t>マスター タイトルの書式設定</a:t>
            </a:r>
            <a:endParaRPr lang="en-US" dirty="0"/>
          </a:p>
        </p:txBody>
      </p:sp>
      <p:sp>
        <p:nvSpPr>
          <p:cNvPr id="2051" name="Text Placeholder 2"/>
          <p:cNvSpPr>
            <a:spLocks noGrp="1"/>
          </p:cNvSpPr>
          <p:nvPr>
            <p:ph type="body" idx="1"/>
          </p:nvPr>
        </p:nvSpPr>
        <p:spPr bwMode="auto">
          <a:xfrm>
            <a:off x="503238" y="1463675"/>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573963" y="6356350"/>
            <a:ext cx="1189037" cy="365125"/>
          </a:xfrm>
          <a:prstGeom prst="rect">
            <a:avLst/>
          </a:prstGeom>
        </p:spPr>
        <p:txBody>
          <a:bodyPr vert="horz" lIns="0" tIns="45720" rIns="0" bIns="45720" rtlCol="0" anchor="b" anchorCtr="0"/>
          <a:lstStyle>
            <a:lvl1pPr algn="l" fontAlgn="auto">
              <a:spcBef>
                <a:spcPts val="0"/>
              </a:spcBef>
              <a:spcAft>
                <a:spcPts val="0"/>
              </a:spcAft>
              <a:defRPr kumimoji="0" sz="900" smtClean="0">
                <a:solidFill>
                  <a:srgbClr val="000000"/>
                </a:solidFill>
                <a:latin typeface="+mj-lt"/>
                <a:ea typeface="メイリオ"/>
                <a:cs typeface="Calirb"/>
              </a:defRPr>
            </a:lvl1pPr>
          </a:lstStyle>
          <a:p>
            <a:pPr defTabSz="457200">
              <a:defRPr/>
            </a:pPr>
            <a:fld id="{752197E7-FEA8-48DA-AAF6-10351D27B699}" type="datetime4">
              <a:rPr lang="en-US"/>
              <a:pPr defTabSz="457200">
                <a:defRPr/>
              </a:pPr>
              <a:t>August 25, 2022</a:t>
            </a:fld>
            <a:endParaRPr lang="en-US" dirty="0"/>
          </a:p>
        </p:txBody>
      </p:sp>
      <p:sp>
        <p:nvSpPr>
          <p:cNvPr id="5" name="Footer Placeholder 4"/>
          <p:cNvSpPr>
            <a:spLocks noGrp="1"/>
          </p:cNvSpPr>
          <p:nvPr>
            <p:ph type="ftr" sz="quarter" idx="3"/>
          </p:nvPr>
        </p:nvSpPr>
        <p:spPr>
          <a:xfrm>
            <a:off x="3014663" y="6356350"/>
            <a:ext cx="4479925" cy="365125"/>
          </a:xfrm>
          <a:prstGeom prst="rect">
            <a:avLst/>
          </a:prstGeom>
        </p:spPr>
        <p:txBody>
          <a:bodyPr vert="horz" lIns="0" tIns="45720" rIns="0" bIns="45720" rtlCol="0" anchor="b" anchorCtr="0"/>
          <a:lstStyle>
            <a:lvl1pPr algn="r" fontAlgn="auto">
              <a:spcBef>
                <a:spcPts val="0"/>
              </a:spcBef>
              <a:spcAft>
                <a:spcPts val="0"/>
              </a:spcAft>
              <a:defRPr kumimoji="0" sz="900" dirty="0" smtClean="0">
                <a:solidFill>
                  <a:srgbClr val="000000"/>
                </a:solidFill>
                <a:latin typeface="+mj-lt"/>
                <a:ea typeface="メイリオ"/>
                <a:cs typeface="Calibri" panose="020F0502020204030204" pitchFamily="34" charset="0"/>
              </a:defRPr>
            </a:lvl1pPr>
          </a:lstStyle>
          <a:p>
            <a:pPr defTabSz="457200">
              <a:defRPr/>
            </a:pPr>
            <a:r>
              <a:rPr lang="en-US"/>
              <a:t>Enter presentation title via "insert&gt;header and footer&gt;footer" |</a:t>
            </a:r>
          </a:p>
        </p:txBody>
      </p:sp>
      <p:sp>
        <p:nvSpPr>
          <p:cNvPr id="6" name="Slide Number Placeholder 5"/>
          <p:cNvSpPr>
            <a:spLocks noGrp="1"/>
          </p:cNvSpPr>
          <p:nvPr>
            <p:ph type="sldNum" sz="quarter" idx="4"/>
          </p:nvPr>
        </p:nvSpPr>
        <p:spPr>
          <a:xfrm>
            <a:off x="8605838" y="6427788"/>
            <a:ext cx="293687" cy="284162"/>
          </a:xfrm>
          <a:prstGeom prst="rect">
            <a:avLst/>
          </a:prstGeom>
        </p:spPr>
        <p:txBody>
          <a:bodyPr vert="horz" lIns="0" tIns="45720" rIns="0" bIns="45720" rtlCol="0" anchor="b" anchorCtr="0"/>
          <a:lstStyle>
            <a:lvl1pPr algn="l" fontAlgn="auto">
              <a:spcBef>
                <a:spcPts val="0"/>
              </a:spcBef>
              <a:spcAft>
                <a:spcPts val="0"/>
              </a:spcAft>
              <a:defRPr kumimoji="0" sz="900" b="1" smtClean="0">
                <a:solidFill>
                  <a:srgbClr val="000000"/>
                </a:solidFill>
                <a:latin typeface="+mj-lt"/>
                <a:ea typeface="メイリオ"/>
                <a:cs typeface="Calibri"/>
              </a:defRPr>
            </a:lvl1pPr>
          </a:lstStyle>
          <a:p>
            <a:pPr defTabSz="457200">
              <a:defRPr/>
            </a:pPr>
            <a:fld id="{C4E9013C-8BEF-48F3-96A5-AD21FAEC325F}" type="slidenum">
              <a:rPr lang="en-US"/>
              <a:pPr defTabSz="457200">
                <a:defRPr/>
              </a:pPr>
              <a:t>‹#›</a:t>
            </a:fld>
            <a:endParaRPr lang="en-US" dirty="0"/>
          </a:p>
        </p:txBody>
      </p:sp>
    </p:spTree>
    <p:extLst>
      <p:ext uri="{BB962C8B-B14F-4D97-AF65-F5344CB8AC3E}">
        <p14:creationId xmlns:p14="http://schemas.microsoft.com/office/powerpoint/2010/main" val="122684303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p:txStyles>
    <p:titleStyle>
      <a:lvl1pPr algn="l" rtl="0" fontAlgn="base">
        <a:lnSpc>
          <a:spcPct val="80000"/>
        </a:lnSpc>
        <a:spcBef>
          <a:spcPct val="0"/>
        </a:spcBef>
        <a:spcAft>
          <a:spcPct val="0"/>
        </a:spcAft>
        <a:defRPr kumimoji="1" sz="2800" b="1" kern="1200" cap="all" spc="100">
          <a:solidFill>
            <a:srgbClr val="009CDE"/>
          </a:solidFill>
          <a:latin typeface="+mj-lt"/>
          <a:ea typeface="+mj-ea"/>
          <a:cs typeface="メイリオ" pitchFamily="50" charset="-128"/>
        </a:defRPr>
      </a:lvl1pPr>
      <a:lvl2pPr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2pPr>
      <a:lvl3pPr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3pPr>
      <a:lvl4pPr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4pPr>
      <a:lvl5pPr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5pPr>
      <a:lvl6pPr marL="457200"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6pPr>
      <a:lvl7pPr marL="914400"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7pPr>
      <a:lvl8pPr marL="1371600"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8pPr>
      <a:lvl9pPr marL="1828800" algn="l" rtl="0" fontAlgn="base">
        <a:lnSpc>
          <a:spcPct val="80000"/>
        </a:lnSpc>
        <a:spcBef>
          <a:spcPct val="0"/>
        </a:spcBef>
        <a:spcAft>
          <a:spcPct val="0"/>
        </a:spcAft>
        <a:defRPr kumimoji="1" sz="2800" b="1">
          <a:solidFill>
            <a:srgbClr val="009CDE"/>
          </a:solidFill>
          <a:latin typeface="Arial" pitchFamily="34" charset="0"/>
          <a:ea typeface="メイリオ" pitchFamily="50" charset="-128"/>
          <a:cs typeface="メイリオ" pitchFamily="50" charset="-128"/>
        </a:defRPr>
      </a:lvl9pPr>
    </p:titleStyle>
    <p:bodyStyle>
      <a:lvl1pPr algn="l" rtl="0" fontAlgn="base">
        <a:spcBef>
          <a:spcPts val="1800"/>
        </a:spcBef>
        <a:spcAft>
          <a:spcPct val="0"/>
        </a:spcAft>
        <a:buFont typeface="Arial" pitchFamily="34" charset="0"/>
        <a:defRPr kumimoji="1" sz="2000" kern="1200">
          <a:solidFill>
            <a:schemeClr val="tx1"/>
          </a:solidFill>
          <a:latin typeface="+mn-lt"/>
          <a:ea typeface="+mn-ea"/>
          <a:cs typeface="メイリオ" pitchFamily="50" charset="-128"/>
        </a:defRPr>
      </a:lvl1pPr>
      <a:lvl2pPr marL="228600" indent="-228600" algn="l" rtl="0" fontAlgn="base">
        <a:spcBef>
          <a:spcPts val="1200"/>
        </a:spcBef>
        <a:spcAft>
          <a:spcPct val="0"/>
        </a:spcAft>
        <a:buFont typeface="Arial" pitchFamily="34" charset="0"/>
        <a:buChar char="•"/>
        <a:defRPr kumimoji="1" kern="1200">
          <a:solidFill>
            <a:schemeClr val="tx1"/>
          </a:solidFill>
          <a:latin typeface="+mn-lt"/>
          <a:ea typeface="+mn-ea"/>
          <a:cs typeface="メイリオ" pitchFamily="50" charset="-128"/>
        </a:defRPr>
      </a:lvl2pPr>
      <a:lvl3pPr marL="457200" indent="-228600" algn="l" rtl="0" fontAlgn="base">
        <a:spcBef>
          <a:spcPts val="800"/>
        </a:spcBef>
        <a:spcAft>
          <a:spcPct val="0"/>
        </a:spcAft>
        <a:buFont typeface="Arial" pitchFamily="34" charset="0"/>
        <a:buChar char="–"/>
        <a:defRPr kumimoji="1" sz="1600" kern="1200">
          <a:solidFill>
            <a:schemeClr val="tx1"/>
          </a:solidFill>
          <a:latin typeface="+mn-lt"/>
          <a:ea typeface="+mn-ea"/>
          <a:cs typeface="メイリオ" pitchFamily="50" charset="-128"/>
        </a:defRPr>
      </a:lvl3pPr>
      <a:lvl4pPr marL="685800" indent="-228600" algn="l" rtl="0" fontAlgn="base">
        <a:spcBef>
          <a:spcPts val="600"/>
        </a:spcBef>
        <a:spcAft>
          <a:spcPct val="0"/>
        </a:spcAft>
        <a:buFont typeface="Arial" pitchFamily="34" charset="0"/>
        <a:buChar char="•"/>
        <a:defRPr kumimoji="1" sz="1400" kern="1200">
          <a:solidFill>
            <a:schemeClr val="tx1"/>
          </a:solidFill>
          <a:latin typeface="+mn-lt"/>
          <a:ea typeface="+mn-ea"/>
          <a:cs typeface="メイリオ" pitchFamily="50" charset="-128"/>
        </a:defRPr>
      </a:lvl4pPr>
      <a:lvl5pPr marL="914400" indent="-228600" algn="l" rtl="0" fontAlgn="base">
        <a:spcBef>
          <a:spcPts val="600"/>
        </a:spcBef>
        <a:spcAft>
          <a:spcPct val="0"/>
        </a:spcAft>
        <a:buFont typeface="Arial" pitchFamily="34" charset="0"/>
        <a:buChar char="»"/>
        <a:defRPr kumimoji="1" sz="1400" kern="1200">
          <a:solidFill>
            <a:schemeClr val="tx1"/>
          </a:solidFill>
          <a:latin typeface="+mn-lt"/>
          <a:ea typeface="+mn-ea"/>
          <a:cs typeface="メイリオ"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3CAF5-7436-4334-968B-A2C136FB7AEB}" type="datetimeFigureOut">
              <a:rPr lang="ja-JP" altLang="en-US" smtClean="0">
                <a:solidFill>
                  <a:prstClr val="white">
                    <a:tint val="75000"/>
                  </a:prstClr>
                </a:solidFill>
              </a:rPr>
              <a:pPr/>
              <a:t>2022/8/25</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FEF7E-D87D-4690-AE0E-A1C493002923}"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296319220"/>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19814-1352-4ED6-ADC6-CB5BB8A521AE}" type="datetimeFigureOut">
              <a:rPr kumimoji="1" lang="ja-JP" altLang="en-US" smtClean="0"/>
              <a:t>2022/8/25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AC889-73E5-4CFC-8474-1AD41B1CE224}" type="slidenum">
              <a:rPr kumimoji="1" lang="ja-JP" altLang="en-US" smtClean="0"/>
              <a:t>‹#›</a:t>
            </a:fld>
            <a:endParaRPr kumimoji="1" lang="ja-JP" altLang="en-US"/>
          </a:p>
        </p:txBody>
      </p:sp>
    </p:spTree>
    <p:extLst>
      <p:ext uri="{BB962C8B-B14F-4D97-AF65-F5344CB8AC3E}">
        <p14:creationId xmlns:p14="http://schemas.microsoft.com/office/powerpoint/2010/main" val="125502366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8/25/2022</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8233982"/>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4" name="図 13" descr="ロゴ&#10;&#10;自動的に生成された説明">
            <a:extLst>
              <a:ext uri="{FF2B5EF4-FFF2-40B4-BE49-F238E27FC236}">
                <a16:creationId xmlns:a16="http://schemas.microsoft.com/office/drawing/2014/main" id="{ABCF8F6F-D358-4F85-AA1C-C2712F2F4437}"/>
              </a:ext>
            </a:extLst>
          </p:cNvPr>
          <p:cNvPicPr>
            <a:picLocks noChangeAspect="1"/>
          </p:cNvPicPr>
          <p:nvPr/>
        </p:nvPicPr>
        <p:blipFill rotWithShape="1">
          <a:blip r:embed="rId2">
            <a:extLst>
              <a:ext uri="{28A0092B-C50C-407E-A947-70E740481C1C}">
                <a14:useLocalDpi xmlns:a14="http://schemas.microsoft.com/office/drawing/2010/main" val="0"/>
              </a:ext>
            </a:extLst>
          </a:blip>
          <a:srcRect t="16937" r="9089" b="11140"/>
          <a:stretch/>
        </p:blipFill>
        <p:spPr>
          <a:xfrm rot="21047130">
            <a:off x="3852367" y="1108582"/>
            <a:ext cx="6154979" cy="4869439"/>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111734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426744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a:extLst>
              <a:ext uri="{FF2B5EF4-FFF2-40B4-BE49-F238E27FC236}">
                <a16:creationId xmlns:a16="http://schemas.microsoft.com/office/drawing/2014/main" id="{8A68468C-1417-464C-AFB8-9EFEF87C44D0}"/>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AutoShape 4">
            <a:extLst>
              <a:ext uri="{FF2B5EF4-FFF2-40B4-BE49-F238E27FC236}">
                <a16:creationId xmlns:a16="http://schemas.microsoft.com/office/drawing/2014/main" id="{C49ABFCE-380D-4933-A280-9E2FBA452A87}"/>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AutoShape 2">
            <a:extLst>
              <a:ext uri="{FF2B5EF4-FFF2-40B4-BE49-F238E27FC236}">
                <a16:creationId xmlns:a16="http://schemas.microsoft.com/office/drawing/2014/main" id="{EA1F3A1C-B70C-43EF-9688-43351A121FE2}"/>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AutoShape 4">
            <a:extLst>
              <a:ext uri="{FF2B5EF4-FFF2-40B4-BE49-F238E27FC236}">
                <a16:creationId xmlns:a16="http://schemas.microsoft.com/office/drawing/2014/main" id="{B5D12B77-2FDE-4865-B295-D40BAF942E47}"/>
              </a:ext>
            </a:extLst>
          </p:cNvPr>
          <p:cNvSpPr>
            <a:spLocks noChangeAspect="1" noChangeArrowheads="1"/>
          </p:cNvSpPr>
          <p:nvPr/>
        </p:nvSpPr>
        <p:spPr bwMode="auto">
          <a:xfrm>
            <a:off x="4800600" y="3657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381816FE-27ED-4D9C-AEA9-52D6D822CA6D}"/>
              </a:ext>
            </a:extLst>
          </p:cNvPr>
          <p:cNvSpPr txBox="1"/>
          <p:nvPr/>
        </p:nvSpPr>
        <p:spPr>
          <a:xfrm>
            <a:off x="293877" y="2943041"/>
            <a:ext cx="6366355" cy="1384995"/>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zh-TW" altLang="en-US" sz="1200" i="0" u="none" strike="noStrike" kern="1200" cap="none" spc="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豊中市介護保険事業者連絡会</a:t>
            </a:r>
            <a:br>
              <a:rPr kumimoji="1" lang="en-US" altLang="ja-JP" sz="36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看取り対応などに必要な</a:t>
            </a:r>
            <a:endParaRPr kumimoji="1" lang="en-US" altLang="ja-JP" sz="36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医療と介護の連携の在り方</a:t>
            </a:r>
            <a:endParaRPr kumimoji="1" lang="en-US" altLang="ja-JP" sz="2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12FA36E0-A4DF-409C-918F-EC3AA1C65F06}"/>
              </a:ext>
            </a:extLst>
          </p:cNvPr>
          <p:cNvSpPr txBox="1"/>
          <p:nvPr/>
        </p:nvSpPr>
        <p:spPr>
          <a:xfrm>
            <a:off x="302429" y="4433062"/>
            <a:ext cx="4790504" cy="116570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佐々木 淳</a:t>
            </a:r>
            <a:r>
              <a:rPr kumimoji="1" lang="ja-JP" altLang="en-US" sz="18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Jun Sasaki M.D.</a:t>
            </a:r>
            <a:r>
              <a:rPr kumimoji="1" lang="ja-JP" altLang="en-US" sz="105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8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医療法人社団悠翔会 </a:t>
            </a:r>
            <a:r>
              <a:rPr kumimoji="1" lang="ja-JP" altLang="en-US" sz="12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理事長・診療部長</a:t>
            </a:r>
            <a:endParaRPr kumimoji="1" lang="en-US" altLang="ja-JP" sz="1200"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25"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Director/Chairman </a:t>
            </a:r>
            <a:r>
              <a:rPr kumimoji="1" lang="en-US" altLang="ja-JP" sz="825" b="0" i="0" u="none" strike="noStrike" kern="1200" cap="none" spc="0" normalizeH="0" baseline="0" noProof="0" dirty="0" err="1">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Yushoukai</a:t>
            </a:r>
            <a:r>
              <a:rPr kumimoji="1" lang="en-US" altLang="ja-JP" sz="825" b="0"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Medical Corp</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504EE61E-8FB5-4D88-9873-505CED2A4BCF}"/>
              </a:ext>
            </a:extLst>
          </p:cNvPr>
          <p:cNvSpPr/>
          <p:nvPr/>
        </p:nvSpPr>
        <p:spPr>
          <a:xfrm>
            <a:off x="360772" y="1326513"/>
            <a:ext cx="528066" cy="106681"/>
          </a:xfrm>
          <a:prstGeom prst="rect">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94957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せん妄▷認知機能低下</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CEAD30A9-BC4B-45A9-A4BF-38C8D8DD7C6F}"/>
              </a:ext>
            </a:extLst>
          </p:cNvPr>
          <p:cNvPicPr>
            <a:picLocks noChangeAspect="1"/>
          </p:cNvPicPr>
          <p:nvPr/>
        </p:nvPicPr>
        <p:blipFill>
          <a:blip r:embed="rId3"/>
          <a:stretch>
            <a:fillRect/>
          </a:stretch>
        </p:blipFill>
        <p:spPr>
          <a:xfrm>
            <a:off x="148843" y="2132856"/>
            <a:ext cx="8820472" cy="4339672"/>
          </a:xfrm>
          <a:prstGeom prst="rect">
            <a:avLst/>
          </a:prstGeom>
        </p:spPr>
      </p:pic>
      <p:pic>
        <p:nvPicPr>
          <p:cNvPr id="4" name="図 3">
            <a:extLst>
              <a:ext uri="{FF2B5EF4-FFF2-40B4-BE49-F238E27FC236}">
                <a16:creationId xmlns:a16="http://schemas.microsoft.com/office/drawing/2014/main" id="{25E382FC-A34C-43C3-BC6B-1236BA98BD07}"/>
              </a:ext>
            </a:extLst>
          </p:cNvPr>
          <p:cNvPicPr/>
          <p:nvPr/>
        </p:nvPicPr>
        <p:blipFill>
          <a:blip r:embed="rId4"/>
          <a:stretch>
            <a:fillRect/>
          </a:stretch>
        </p:blipFill>
        <p:spPr>
          <a:xfrm>
            <a:off x="165185" y="2132856"/>
            <a:ext cx="8804130" cy="4339672"/>
          </a:xfrm>
          <a:prstGeom prst="rect">
            <a:avLst/>
          </a:prstGeom>
        </p:spPr>
      </p:pic>
      <p:cxnSp>
        <p:nvCxnSpPr>
          <p:cNvPr id="5" name="直線矢印コネクタ 4">
            <a:extLst>
              <a:ext uri="{FF2B5EF4-FFF2-40B4-BE49-F238E27FC236}">
                <a16:creationId xmlns:a16="http://schemas.microsoft.com/office/drawing/2014/main" id="{C61F07F0-7AAF-4657-833A-A54F7E43CC78}"/>
              </a:ext>
            </a:extLst>
          </p:cNvPr>
          <p:cNvCxnSpPr>
            <a:cxnSpLocks/>
          </p:cNvCxnSpPr>
          <p:nvPr/>
        </p:nvCxnSpPr>
        <p:spPr>
          <a:xfrm>
            <a:off x="611560" y="2852936"/>
            <a:ext cx="1944216" cy="123448"/>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94CD7BDD-5136-4EAF-B9C6-9296CF355160}"/>
              </a:ext>
            </a:extLst>
          </p:cNvPr>
          <p:cNvCxnSpPr>
            <a:cxnSpLocks/>
          </p:cNvCxnSpPr>
          <p:nvPr/>
        </p:nvCxnSpPr>
        <p:spPr>
          <a:xfrm>
            <a:off x="2831393" y="2904376"/>
            <a:ext cx="1959044" cy="144016"/>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EEDAC7D-20AA-4E85-B069-B51A9178C798}"/>
              </a:ext>
            </a:extLst>
          </p:cNvPr>
          <p:cNvCxnSpPr>
            <a:cxnSpLocks/>
          </p:cNvCxnSpPr>
          <p:nvPr/>
        </p:nvCxnSpPr>
        <p:spPr>
          <a:xfrm>
            <a:off x="5076056" y="3068960"/>
            <a:ext cx="2016224" cy="850054"/>
          </a:xfrm>
          <a:prstGeom prst="straightConnector1">
            <a:avLst/>
          </a:prstGeom>
          <a:ln w="1333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5F42CA1-6F09-43D3-BBE8-E3CA1C3EC1DE}"/>
              </a:ext>
            </a:extLst>
          </p:cNvPr>
          <p:cNvSpPr txBox="1"/>
          <p:nvPr/>
        </p:nvSpPr>
        <p:spPr>
          <a:xfrm>
            <a:off x="479959" y="3549873"/>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solidFill>
                <a:effectLst/>
                <a:uLnTx/>
                <a:uFillTx/>
                <a:latin typeface="メイリオ" panose="020B0604030504040204" pitchFamily="50" charset="-128"/>
                <a:ea typeface="メイリオ" panose="020B0604030504040204" pitchFamily="50" charset="-128"/>
                <a:cs typeface="+mn-cs"/>
              </a:rPr>
              <a:t>入院なし</a:t>
            </a:r>
          </a:p>
        </p:txBody>
      </p:sp>
      <p:sp>
        <p:nvSpPr>
          <p:cNvPr id="14" name="テキスト ボックス 13">
            <a:extLst>
              <a:ext uri="{FF2B5EF4-FFF2-40B4-BE49-F238E27FC236}">
                <a16:creationId xmlns:a16="http://schemas.microsoft.com/office/drawing/2014/main" id="{5C09D353-1389-49A2-B49B-491E160B7193}"/>
              </a:ext>
            </a:extLst>
          </p:cNvPr>
          <p:cNvSpPr txBox="1"/>
          <p:nvPr/>
        </p:nvSpPr>
        <p:spPr>
          <a:xfrm>
            <a:off x="2699792" y="3549873"/>
            <a:ext cx="172354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solidFill>
                <a:effectLst/>
                <a:uLnTx/>
                <a:uFillTx/>
                <a:latin typeface="メイリオ" panose="020B0604030504040204" pitchFamily="50" charset="-128"/>
                <a:ea typeface="メイリオ" panose="020B0604030504040204" pitchFamily="50" charset="-128"/>
                <a:cs typeface="+mn-cs"/>
              </a:rPr>
              <a:t>入院＋</a:t>
            </a:r>
            <a:endParaRPr kumimoji="1" lang="en-US" altLang="ja-JP" sz="2400" b="1" i="0" u="none" strike="noStrike" kern="1200" cap="none" spc="0" normalizeH="0" baseline="0" noProof="0" dirty="0">
              <a:ln>
                <a:noFill/>
              </a:ln>
              <a:solidFill>
                <a:srgbClr val="4F81BD"/>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solidFill>
                <a:effectLst/>
                <a:uLnTx/>
                <a:uFillTx/>
                <a:latin typeface="メイリオ" panose="020B0604030504040204" pitchFamily="50" charset="-128"/>
                <a:ea typeface="メイリオ" panose="020B0604030504040204" pitchFamily="50" charset="-128"/>
                <a:cs typeface="+mn-cs"/>
              </a:rPr>
              <a:t>せん妄なし</a:t>
            </a:r>
          </a:p>
        </p:txBody>
      </p:sp>
      <p:sp>
        <p:nvSpPr>
          <p:cNvPr id="16" name="テキスト ボックス 15">
            <a:extLst>
              <a:ext uri="{FF2B5EF4-FFF2-40B4-BE49-F238E27FC236}">
                <a16:creationId xmlns:a16="http://schemas.microsoft.com/office/drawing/2014/main" id="{347371BC-8C9B-4DAC-9E46-DE8A224694D6}"/>
              </a:ext>
            </a:extLst>
          </p:cNvPr>
          <p:cNvSpPr txBox="1"/>
          <p:nvPr/>
        </p:nvSpPr>
        <p:spPr>
          <a:xfrm>
            <a:off x="4972778" y="3929059"/>
            <a:ext cx="172354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mn-cs"/>
              </a:rPr>
              <a:t>入院＋</a:t>
            </a:r>
            <a:endParaRPr kumimoji="1" lang="en-US" altLang="ja-JP" sz="24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mn-cs"/>
              </a:rPr>
              <a:t>せん妄あり</a:t>
            </a:r>
          </a:p>
        </p:txBody>
      </p:sp>
      <p:sp>
        <p:nvSpPr>
          <p:cNvPr id="11" name="テキスト ボックス 10">
            <a:extLst>
              <a:ext uri="{FF2B5EF4-FFF2-40B4-BE49-F238E27FC236}">
                <a16:creationId xmlns:a16="http://schemas.microsoft.com/office/drawing/2014/main" id="{9FE362F7-CDCC-471B-B22B-4413DA79993F}"/>
              </a:ext>
            </a:extLst>
          </p:cNvPr>
          <p:cNvSpPr txBox="1"/>
          <p:nvPr/>
        </p:nvSpPr>
        <p:spPr>
          <a:xfrm>
            <a:off x="148843" y="1363415"/>
            <a:ext cx="59907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入院中にせん妄→</a:t>
            </a:r>
            <a:r>
              <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MMSE </a:t>
            </a: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770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「とりあえず食止め」</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CEAD30A9-BC4B-45A9-A4BF-38C8D8DD7C6F}"/>
              </a:ext>
            </a:extLst>
          </p:cNvPr>
          <p:cNvPicPr>
            <a:picLocks noChangeAspect="1"/>
          </p:cNvPicPr>
          <p:nvPr/>
        </p:nvPicPr>
        <p:blipFill>
          <a:blip r:embed="rId3"/>
          <a:stretch>
            <a:fillRect/>
          </a:stretch>
        </p:blipFill>
        <p:spPr>
          <a:xfrm>
            <a:off x="148843" y="2132856"/>
            <a:ext cx="8820472" cy="4339672"/>
          </a:xfrm>
          <a:prstGeom prst="rect">
            <a:avLst/>
          </a:prstGeom>
        </p:spPr>
      </p:pic>
      <p:sp>
        <p:nvSpPr>
          <p:cNvPr id="4" name="テキスト ボックス 3">
            <a:extLst>
              <a:ext uri="{FF2B5EF4-FFF2-40B4-BE49-F238E27FC236}">
                <a16:creationId xmlns:a16="http://schemas.microsoft.com/office/drawing/2014/main" id="{E876DF71-026C-4C70-B2A2-F2C6C2A7782F}"/>
              </a:ext>
            </a:extLst>
          </p:cNvPr>
          <p:cNvSpPr txBox="1"/>
          <p:nvPr/>
        </p:nvSpPr>
        <p:spPr>
          <a:xfrm>
            <a:off x="148843" y="1363415"/>
            <a:ext cx="8270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日間の入院、</a:t>
            </a:r>
            <a:r>
              <a:rPr lang="en-US" altLang="ja-JP"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割が禁食・</a:t>
            </a:r>
            <a:r>
              <a:rPr lang="en-US" altLang="ja-JP"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a:solidFill>
                  <a:srgbClr val="F79646"/>
                </a:solidFill>
                <a:latin typeface="メイリオ" panose="020B0604030504040204" pitchFamily="50" charset="-128"/>
                <a:ea typeface="メイリオ" panose="020B0604030504040204" pitchFamily="50" charset="-128"/>
                <a:cs typeface="メイリオ" panose="020B0604030504040204" pitchFamily="50" charset="-128"/>
              </a:rPr>
              <a:t>割は補液のみ</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1896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階段状に</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衰弱が進み・・・</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107504" y="5283845"/>
            <a:ext cx="8928992" cy="0"/>
          </a:xfrm>
          <a:prstGeom prst="line">
            <a:avLst/>
          </a:prstGeom>
          <a:noFill/>
          <a:ln w="9525" cap="flat" cmpd="sng" algn="ctr">
            <a:solidFill>
              <a:sysClr val="window" lastClr="FFFFFF">
                <a:lumMod val="50000"/>
              </a:sysClr>
            </a:solidFill>
            <a:prstDash val="solid"/>
          </a:ln>
          <a:effectLst/>
        </p:spPr>
      </p:cxnSp>
      <p:sp>
        <p:nvSpPr>
          <p:cNvPr id="8" name="テキスト ボックス 7"/>
          <p:cNvSpPr txBox="1"/>
          <p:nvPr/>
        </p:nvSpPr>
        <p:spPr>
          <a:xfrm>
            <a:off x="3769083" y="1497179"/>
            <a:ext cx="66967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入退院を繰り返しながら</a:t>
            </a:r>
            <a:br>
              <a:rPr kumimoji="0" lang="en-US" altLang="ja-JP" sz="36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br>
            <a:r>
              <a:rPr kumimoji="0" lang="ja-JP" altLang="en-US" sz="36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要介護▶寝たきりに</a:t>
            </a:r>
            <a:endParaRPr kumimoji="0" lang="en-US" altLang="ja-JP" sz="36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
        <p:nvSpPr>
          <p:cNvPr id="9" name="フリーフォーム 8"/>
          <p:cNvSpPr/>
          <p:nvPr/>
        </p:nvSpPr>
        <p:spPr>
          <a:xfrm>
            <a:off x="937" y="1920535"/>
            <a:ext cx="8856650" cy="3363310"/>
          </a:xfrm>
          <a:custGeom>
            <a:avLst/>
            <a:gdLst>
              <a:gd name="connsiteX0" fmla="*/ 0 w 8135007"/>
              <a:gd name="connsiteY0" fmla="*/ 0 h 3363310"/>
              <a:gd name="connsiteX1" fmla="*/ 2112579 w 8135007"/>
              <a:gd name="connsiteY1" fmla="*/ 420413 h 3363310"/>
              <a:gd name="connsiteX2" fmla="*/ 3888827 w 8135007"/>
              <a:gd name="connsiteY2" fmla="*/ 861848 h 3363310"/>
              <a:gd name="connsiteX3" fmla="*/ 5129048 w 8135007"/>
              <a:gd name="connsiteY3" fmla="*/ 1408386 h 3363310"/>
              <a:gd name="connsiteX4" fmla="*/ 6264165 w 8135007"/>
              <a:gd name="connsiteY4" fmla="*/ 2364827 h 3363310"/>
              <a:gd name="connsiteX5" fmla="*/ 7241627 w 8135007"/>
              <a:gd name="connsiteY5" fmla="*/ 3048000 h 3363310"/>
              <a:gd name="connsiteX6" fmla="*/ 8135007 w 8135007"/>
              <a:gd name="connsiteY6" fmla="*/ 3363310 h 336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007" h="3363310">
                <a:moveTo>
                  <a:pt x="0" y="0"/>
                </a:moveTo>
                <a:cubicBezTo>
                  <a:pt x="732220" y="138386"/>
                  <a:pt x="1464441" y="276772"/>
                  <a:pt x="2112579" y="420413"/>
                </a:cubicBezTo>
                <a:cubicBezTo>
                  <a:pt x="2760717" y="564054"/>
                  <a:pt x="3386082" y="697186"/>
                  <a:pt x="3888827" y="861848"/>
                </a:cubicBezTo>
                <a:cubicBezTo>
                  <a:pt x="4391572" y="1026510"/>
                  <a:pt x="4733158" y="1157889"/>
                  <a:pt x="5129048" y="1408386"/>
                </a:cubicBezTo>
                <a:cubicBezTo>
                  <a:pt x="5524938" y="1658883"/>
                  <a:pt x="5912069" y="2091558"/>
                  <a:pt x="6264165" y="2364827"/>
                </a:cubicBezTo>
                <a:cubicBezTo>
                  <a:pt x="6616261" y="2638096"/>
                  <a:pt x="6929820" y="2881586"/>
                  <a:pt x="7241627" y="3048000"/>
                </a:cubicBezTo>
                <a:cubicBezTo>
                  <a:pt x="7553434" y="3214414"/>
                  <a:pt x="7844220" y="3288862"/>
                  <a:pt x="8135007" y="3363310"/>
                </a:cubicBezTo>
              </a:path>
            </a:pathLst>
          </a:custGeom>
          <a:noFill/>
          <a:ln w="120650" cap="flat" cmpd="sng" algn="ctr">
            <a:solidFill>
              <a:srgbClr val="F79646">
                <a:lumMod val="60000"/>
                <a:lumOff val="40000"/>
              </a:srgbClr>
            </a:solidFill>
            <a:prstDash val="solid"/>
            <a:tailEnd type="oval" w="sm" len="sm"/>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p:cNvCxnSpPr>
            <a:stCxn id="9" idx="0"/>
            <a:endCxn id="9" idx="1"/>
          </p:cNvCxnSpPr>
          <p:nvPr/>
        </p:nvCxnSpPr>
        <p:spPr>
          <a:xfrm>
            <a:off x="937" y="1920535"/>
            <a:ext cx="2299982" cy="420413"/>
          </a:xfrm>
          <a:prstGeom prst="line">
            <a:avLst/>
          </a:prstGeom>
          <a:noFill/>
          <a:ln w="114300" cap="flat" cmpd="sng" algn="ctr">
            <a:solidFill>
              <a:srgbClr val="FF0000"/>
            </a:solidFill>
            <a:prstDash val="solid"/>
            <a:tailEnd w="med" len="med"/>
          </a:ln>
          <a:effectLst/>
        </p:spPr>
      </p:cxnSp>
      <p:cxnSp>
        <p:nvCxnSpPr>
          <p:cNvPr id="12" name="直線コネクタ 11"/>
          <p:cNvCxnSpPr/>
          <p:nvPr/>
        </p:nvCxnSpPr>
        <p:spPr>
          <a:xfrm>
            <a:off x="2411760" y="3291520"/>
            <a:ext cx="1260140" cy="234411"/>
          </a:xfrm>
          <a:prstGeom prst="line">
            <a:avLst/>
          </a:prstGeom>
          <a:noFill/>
          <a:ln w="114300" cap="flat" cmpd="sng" algn="ctr">
            <a:solidFill>
              <a:srgbClr val="FF0000"/>
            </a:solidFill>
            <a:prstDash val="solid"/>
            <a:tailEnd w="med" len="med"/>
          </a:ln>
          <a:effectLst/>
        </p:spPr>
      </p:cxnSp>
      <p:cxnSp>
        <p:nvCxnSpPr>
          <p:cNvPr id="13" name="直線コネクタ 12"/>
          <p:cNvCxnSpPr>
            <a:stCxn id="9" idx="1"/>
          </p:cNvCxnSpPr>
          <p:nvPr/>
        </p:nvCxnSpPr>
        <p:spPr>
          <a:xfrm>
            <a:off x="2300919" y="2340948"/>
            <a:ext cx="110841" cy="950572"/>
          </a:xfrm>
          <a:prstGeom prst="line">
            <a:avLst/>
          </a:prstGeom>
          <a:noFill/>
          <a:ln w="114300" cap="flat" cmpd="sng" algn="ctr">
            <a:solidFill>
              <a:srgbClr val="FF0000"/>
            </a:solidFill>
            <a:prstDash val="solid"/>
            <a:headEnd type="oval" w="sm" len="sm"/>
            <a:tailEnd type="triangle" w="med" len="med"/>
          </a:ln>
          <a:effectLst/>
        </p:spPr>
      </p:cxnSp>
      <p:cxnSp>
        <p:nvCxnSpPr>
          <p:cNvPr id="14" name="直線コネクタ 13"/>
          <p:cNvCxnSpPr/>
          <p:nvPr/>
        </p:nvCxnSpPr>
        <p:spPr>
          <a:xfrm>
            <a:off x="3668098" y="3525931"/>
            <a:ext cx="88474" cy="758753"/>
          </a:xfrm>
          <a:prstGeom prst="line">
            <a:avLst/>
          </a:prstGeom>
          <a:noFill/>
          <a:ln w="114300" cap="flat" cmpd="sng" algn="ctr">
            <a:solidFill>
              <a:srgbClr val="FF0000"/>
            </a:solidFill>
            <a:prstDash val="solid"/>
            <a:headEnd type="oval" w="sm" len="sm"/>
            <a:tailEnd type="triangle" w="med" len="med"/>
          </a:ln>
          <a:effectLst/>
        </p:spPr>
      </p:cxnSp>
      <p:cxnSp>
        <p:nvCxnSpPr>
          <p:cNvPr id="15" name="直線コネクタ 14"/>
          <p:cNvCxnSpPr/>
          <p:nvPr/>
        </p:nvCxnSpPr>
        <p:spPr>
          <a:xfrm>
            <a:off x="3756572" y="4283296"/>
            <a:ext cx="672690" cy="312971"/>
          </a:xfrm>
          <a:prstGeom prst="line">
            <a:avLst/>
          </a:prstGeom>
          <a:noFill/>
          <a:ln w="114300" cap="flat" cmpd="sng" algn="ctr">
            <a:solidFill>
              <a:srgbClr val="FF0000"/>
            </a:solidFill>
            <a:prstDash val="solid"/>
            <a:tailEnd w="med" len="med"/>
          </a:ln>
          <a:effectLst/>
        </p:spPr>
      </p:cxnSp>
      <p:cxnSp>
        <p:nvCxnSpPr>
          <p:cNvPr id="16" name="直線コネクタ 15"/>
          <p:cNvCxnSpPr/>
          <p:nvPr/>
        </p:nvCxnSpPr>
        <p:spPr>
          <a:xfrm>
            <a:off x="4429262" y="4622077"/>
            <a:ext cx="62882" cy="647204"/>
          </a:xfrm>
          <a:prstGeom prst="line">
            <a:avLst/>
          </a:prstGeom>
          <a:noFill/>
          <a:ln w="114300" cap="flat" cmpd="sng" algn="ctr">
            <a:solidFill>
              <a:srgbClr val="FF0000"/>
            </a:solidFill>
            <a:prstDash val="solid"/>
            <a:headEnd type="oval" w="sm" len="sm"/>
            <a:tailEnd type="triangle" w="med" len="med"/>
          </a:ln>
          <a:effectLst/>
        </p:spPr>
      </p:cxnSp>
      <p:sp>
        <p:nvSpPr>
          <p:cNvPr id="17" name="正方形/長方形 16"/>
          <p:cNvSpPr/>
          <p:nvPr/>
        </p:nvSpPr>
        <p:spPr>
          <a:xfrm>
            <a:off x="72887" y="2432535"/>
            <a:ext cx="2095329" cy="529945"/>
          </a:xfrm>
          <a:prstGeom prst="rect">
            <a:avLst/>
          </a:prstGeom>
          <a:solidFill>
            <a:srgbClr val="FF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脳梗塞</a:t>
            </a:r>
            <a:endPar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1431003" y="3640334"/>
            <a:ext cx="2095329" cy="529945"/>
          </a:xfrm>
          <a:prstGeom prst="rect">
            <a:avLst/>
          </a:prstGeom>
          <a:solidFill>
            <a:srgbClr val="FF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転倒・骨折</a:t>
            </a:r>
            <a:endPar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2150358" y="4639495"/>
            <a:ext cx="2095329" cy="529945"/>
          </a:xfrm>
          <a:prstGeom prst="rect">
            <a:avLst/>
          </a:prstGeom>
          <a:solidFill>
            <a:srgbClr val="FF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誤嚥性肺炎</a:t>
            </a:r>
            <a:endPar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p:cNvSpPr txBox="1"/>
          <p:nvPr/>
        </p:nvSpPr>
        <p:spPr>
          <a:xfrm>
            <a:off x="395536" y="5509561"/>
            <a:ext cx="64677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「何かあれば病院へ」</a:t>
            </a:r>
            <a:endParaRPr kumimoji="0" lang="en-US" altLang="ja-JP" sz="32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200" b="1" kern="0" dirty="0">
                <a:solidFill>
                  <a:srgbClr val="F79646"/>
                </a:solidFill>
                <a:latin typeface="メイリオ" pitchFamily="50" charset="-128"/>
                <a:ea typeface="メイリオ" pitchFamily="50" charset="-128"/>
                <a:cs typeface="メイリオ" pitchFamily="50" charset="-128"/>
              </a:rPr>
              <a:t>  は最適な選択か？</a:t>
            </a:r>
            <a:endParaRPr kumimoji="0" lang="ja-JP" altLang="en-US" sz="32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756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P spid="18" grpId="0" animBg="1"/>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03848" y="3379"/>
            <a:ext cx="3120732" cy="6885384"/>
          </a:xfrm>
          <a:prstGeom prst="rect">
            <a:avLst/>
          </a:prstGeom>
          <a:solidFill>
            <a:schemeClr val="tx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1136160" y="2276872"/>
            <a:ext cx="6892224" cy="1230668"/>
            <a:chOff x="1568208" y="1625610"/>
            <a:chExt cx="6892224" cy="1230668"/>
          </a:xfrm>
        </p:grpSpPr>
        <p:sp>
          <p:nvSpPr>
            <p:cNvPr id="2" name="正方形/長方形 1"/>
            <p:cNvSpPr/>
            <p:nvPr/>
          </p:nvSpPr>
          <p:spPr>
            <a:xfrm>
              <a:off x="1568208" y="1625610"/>
              <a:ext cx="195480" cy="122732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763688" y="1625610"/>
              <a:ext cx="576064" cy="1227326"/>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2339752" y="1625610"/>
              <a:ext cx="1296144" cy="1227326"/>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3635896" y="1625610"/>
              <a:ext cx="4397802" cy="1227326"/>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8033698" y="1625610"/>
              <a:ext cx="426734" cy="1227326"/>
            </a:xfrm>
            <a:prstGeom prst="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4396309" y="1980129"/>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できれば自宅で</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1832466" y="1980129"/>
              <a:ext cx="1415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病院死</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3804018" y="2579279"/>
              <a:ext cx="31598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lumMod val="50000"/>
                      <a:lumOff val="50000"/>
                    </a:prstClr>
                  </a:solidFill>
                  <a:effectLst/>
                  <a:uLnTx/>
                  <a:uFillTx/>
                  <a:latin typeface="メイリオ" pitchFamily="50" charset="-128"/>
                  <a:ea typeface="メイリオ" pitchFamily="50" charset="-128"/>
                  <a:cs typeface="メイリオ" pitchFamily="50" charset="-128"/>
                </a:rPr>
                <a:t>H20 </a:t>
              </a:r>
              <a:r>
                <a:rPr kumimoji="1" lang="ja-JP" altLang="en-US" sz="1200" b="0" i="0" u="none" strike="noStrike" kern="1200" cap="none" spc="0" normalizeH="0" baseline="0" noProof="0" dirty="0">
                  <a:ln>
                    <a:noFill/>
                  </a:ln>
                  <a:solidFill>
                    <a:prstClr val="white">
                      <a:lumMod val="50000"/>
                      <a:lumOff val="50000"/>
                    </a:prstClr>
                  </a:solidFill>
                  <a:effectLst/>
                  <a:uLnTx/>
                  <a:uFillTx/>
                  <a:latin typeface="メイリオ" pitchFamily="50" charset="-128"/>
                  <a:ea typeface="メイリオ" pitchFamily="50" charset="-128"/>
                  <a:cs typeface="メイリオ" pitchFamily="50" charset="-128"/>
                </a:rPr>
                <a:t>厚生労働省　終末期医療に関する調査</a:t>
              </a:r>
              <a:endParaRPr kumimoji="1" lang="en-US" altLang="ja-JP" sz="1200" b="0" i="0" u="none" strike="noStrike" kern="1200" cap="none" spc="0" normalizeH="0" baseline="0" noProof="0" dirty="0">
                <a:ln>
                  <a:noFill/>
                </a:ln>
                <a:solidFill>
                  <a:prstClr val="white">
                    <a:lumMod val="50000"/>
                    <a:lumOff val="50000"/>
                  </a:prstClr>
                </a:solidFill>
                <a:effectLst/>
                <a:uLnTx/>
                <a:uFillTx/>
                <a:latin typeface="メイリオ" pitchFamily="50" charset="-128"/>
                <a:ea typeface="メイリオ" pitchFamily="50" charset="-128"/>
                <a:cs typeface="メイリオ" pitchFamily="50" charset="-128"/>
              </a:endParaRPr>
            </a:p>
          </p:txBody>
        </p:sp>
      </p:grpSp>
      <p:grpSp>
        <p:nvGrpSpPr>
          <p:cNvPr id="4" name="グループ化 3"/>
          <p:cNvGrpSpPr/>
          <p:nvPr/>
        </p:nvGrpSpPr>
        <p:grpSpPr>
          <a:xfrm>
            <a:off x="1136160" y="4656326"/>
            <a:ext cx="6892224" cy="1224136"/>
            <a:chOff x="1568208" y="4221088"/>
            <a:chExt cx="6892224" cy="1224136"/>
          </a:xfrm>
        </p:grpSpPr>
        <p:sp>
          <p:nvSpPr>
            <p:cNvPr id="22" name="正方形/長方形 21"/>
            <p:cNvSpPr/>
            <p:nvPr/>
          </p:nvSpPr>
          <p:spPr>
            <a:xfrm>
              <a:off x="1568208" y="4221088"/>
              <a:ext cx="5188420" cy="1224136"/>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6756628" y="4221088"/>
              <a:ext cx="1415772" cy="1224136"/>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8172400" y="4221088"/>
              <a:ext cx="288032" cy="1224136"/>
            </a:xfrm>
            <a:prstGeom prst="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6756628" y="4581129"/>
              <a:ext cx="1415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在宅死</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3864114" y="4581128"/>
              <a:ext cx="1415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病院死</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cxnSp>
        <p:nvCxnSpPr>
          <p:cNvPr id="7" name="直線矢印コネクタ 6"/>
          <p:cNvCxnSpPr>
            <a:cxnSpLocks/>
          </p:cNvCxnSpPr>
          <p:nvPr/>
        </p:nvCxnSpPr>
        <p:spPr>
          <a:xfrm>
            <a:off x="3203848" y="4093954"/>
            <a:ext cx="3120732" cy="0"/>
          </a:xfrm>
          <a:prstGeom prst="straightConnector1">
            <a:avLst/>
          </a:prstGeom>
          <a:ln w="2540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62E8D52-6FA0-4398-828A-0D9D1A830541}"/>
              </a:ext>
            </a:extLst>
          </p:cNvPr>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最期は病院で亡くなる</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吹き出し: 四角形 20">
            <a:extLst>
              <a:ext uri="{FF2B5EF4-FFF2-40B4-BE49-F238E27FC236}">
                <a16:creationId xmlns:a16="http://schemas.microsoft.com/office/drawing/2014/main" id="{B53215F5-0F6D-419D-958D-8B9E85B5F0AB}"/>
              </a:ext>
            </a:extLst>
          </p:cNvPr>
          <p:cNvSpPr/>
          <p:nvPr/>
        </p:nvSpPr>
        <p:spPr>
          <a:xfrm>
            <a:off x="659758" y="5561693"/>
            <a:ext cx="5544616" cy="1181088"/>
          </a:xfrm>
          <a:prstGeom prst="wedgeRectCallout">
            <a:avLst>
              <a:gd name="adj1" fmla="val 52765"/>
              <a:gd name="adj2" fmla="val -70636"/>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3000" b="1" kern="0" dirty="0">
                <a:solidFill>
                  <a:srgbClr val="F79646"/>
                </a:solidFill>
                <a:latin typeface="メイリオ" panose="020B0604030504040204" pitchFamily="50" charset="-128"/>
                <a:ea typeface="メイリオ" panose="020B0604030504040204" pitchFamily="50" charset="-128"/>
              </a:rPr>
              <a:t>少ない在宅死</a:t>
            </a:r>
            <a:endParaRPr kumimoji="0" lang="en-US" altLang="ja-JP" sz="3000" b="1" kern="0" dirty="0">
              <a:solidFill>
                <a:srgbClr val="F79646"/>
              </a:solidFill>
              <a:latin typeface="メイリオ" panose="020B0604030504040204" pitchFamily="50" charset="-128"/>
              <a:ea typeface="メイリオ" panose="020B0604030504040204" pitchFamily="50" charset="-128"/>
            </a:endParaRPr>
          </a:p>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3000" b="1" kern="0" dirty="0">
                <a:solidFill>
                  <a:srgbClr val="F79646"/>
                </a:solidFill>
                <a:latin typeface="メイリオ" panose="020B0604030504040204" pitchFamily="50" charset="-128"/>
                <a:ea typeface="メイリオ" panose="020B0604030504040204" pitchFamily="50" charset="-128"/>
              </a:rPr>
              <a:t>半分</a:t>
            </a:r>
            <a:r>
              <a:rPr kumimoji="0" lang="ja-JP" altLang="en-US" sz="3000" b="1" i="0" u="none" strike="noStrike" kern="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が警察による検案死</a:t>
            </a:r>
            <a:endParaRPr kumimoji="0" lang="ja-JP" altLang="en-US" sz="4500" b="1" i="0" u="none" strike="noStrike" kern="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883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看取り難民」救済、頼みはIT駆使した在宅医療 - 木代泰之｜論座 - 朝日新聞社の言論サイト">
            <a:extLst>
              <a:ext uri="{FF2B5EF4-FFF2-40B4-BE49-F238E27FC236}">
                <a16:creationId xmlns:a16="http://schemas.microsoft.com/office/drawing/2014/main" id="{3F00FE17-B433-4118-92CA-3C027A0F0B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43"/>
          <a:stretch/>
        </p:blipFill>
        <p:spPr bwMode="auto">
          <a:xfrm>
            <a:off x="188499" y="1396859"/>
            <a:ext cx="8752431" cy="519673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1E512D8-C11B-4BF4-87E9-7D4A20C8D9BC}"/>
              </a:ext>
            </a:extLst>
          </p:cNvPr>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看取り難民＝孤独死</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の増加</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6643146" y="6577607"/>
            <a:ext cx="22493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厚生労働省：人口動態統計</a:t>
            </a:r>
          </a:p>
        </p:txBody>
      </p:sp>
      <p:sp>
        <p:nvSpPr>
          <p:cNvPr id="5" name="吹き出し: 四角形 4">
            <a:extLst>
              <a:ext uri="{FF2B5EF4-FFF2-40B4-BE49-F238E27FC236}">
                <a16:creationId xmlns:a16="http://schemas.microsoft.com/office/drawing/2014/main" id="{4CE283AB-DBE0-FA74-265F-67772638601B}"/>
              </a:ext>
            </a:extLst>
          </p:cNvPr>
          <p:cNvSpPr/>
          <p:nvPr/>
        </p:nvSpPr>
        <p:spPr>
          <a:xfrm>
            <a:off x="623901" y="1628800"/>
            <a:ext cx="3312368" cy="1181088"/>
          </a:xfrm>
          <a:prstGeom prst="wedgeRectCallout">
            <a:avLst>
              <a:gd name="adj1" fmla="val 75267"/>
              <a:gd name="adj2" fmla="val 25001"/>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3000" b="1" kern="0" dirty="0">
                <a:solidFill>
                  <a:srgbClr val="F79646"/>
                </a:solidFill>
                <a:latin typeface="メイリオ" panose="020B0604030504040204" pitchFamily="50" charset="-128"/>
                <a:ea typeface="メイリオ" panose="020B0604030504040204" pitchFamily="50" charset="-128"/>
              </a:rPr>
              <a:t>孤独死は</a:t>
            </a:r>
            <a:endParaRPr kumimoji="0" lang="en-US" altLang="ja-JP" sz="3000" b="1" kern="0" dirty="0">
              <a:solidFill>
                <a:srgbClr val="F79646"/>
              </a:solidFill>
              <a:latin typeface="メイリオ" panose="020B0604030504040204" pitchFamily="50" charset="-128"/>
              <a:ea typeface="メイリオ" panose="020B0604030504040204" pitchFamily="50" charset="-128"/>
            </a:endParaRPr>
          </a:p>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3000" b="1" kern="0" dirty="0">
                <a:solidFill>
                  <a:srgbClr val="F79646"/>
                </a:solidFill>
                <a:latin typeface="メイリオ" panose="020B0604030504040204" pitchFamily="50" charset="-128"/>
                <a:ea typeface="メイリオ" panose="020B0604030504040204" pitchFamily="50" charset="-128"/>
              </a:rPr>
              <a:t>まだまだ増える</a:t>
            </a:r>
            <a:endParaRPr kumimoji="0" lang="ja-JP" altLang="en-US" sz="4500" b="1" i="0" u="none" strike="noStrike" kern="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354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1991744"/>
            <a:ext cx="8975558"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救急搬送 </a:t>
            </a:r>
            <a:r>
              <a:rPr kumimoji="1" lang="ja-JP" altLang="en-US" sz="4800" b="1" i="0" u="none" strike="noStrike" kern="1200" cap="none" spc="0" normalizeH="0" baseline="0" noProof="0" dirty="0">
                <a:ln>
                  <a:noFill/>
                </a:ln>
                <a:solidFill>
                  <a:srgbClr val="C0504D">
                    <a:lumMod val="7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 </a:t>
            </a:r>
            <a:r>
              <a:rPr kumimoji="1" lang="ja-JP" altLang="en-US" sz="4800" b="1" i="0" u="none" strike="noStrike" kern="1200" cap="none" spc="0" normalizeH="0" baseline="0" noProof="0" dirty="0">
                <a:ln>
                  <a:noFill/>
                </a:ln>
                <a:solidFill>
                  <a:srgbClr val="C0504D">
                    <a:lumMod val="7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病院死</a:t>
            </a:r>
            <a:endParaRPr kumimoji="1" lang="en-US" altLang="ja-JP" sz="48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003B270F-2EFD-4663-A3A5-344ED27D07C5}"/>
              </a:ext>
            </a:extLst>
          </p:cNvPr>
          <p:cNvSpPr txBox="1"/>
          <p:nvPr/>
        </p:nvSpPr>
        <p:spPr>
          <a:xfrm>
            <a:off x="1004954" y="836712"/>
            <a:ext cx="76715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在宅医療</a:t>
            </a:r>
            <a:endParaRPr kumimoji="1" lang="en-US" altLang="ja-JP" sz="6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1E22E88A-AC01-4ABB-AA31-13EEA9BDC4E0}"/>
              </a:ext>
            </a:extLst>
          </p:cNvPr>
          <p:cNvSpPr txBox="1"/>
          <p:nvPr/>
        </p:nvSpPr>
        <p:spPr>
          <a:xfrm>
            <a:off x="-240632" y="2636912"/>
            <a:ext cx="347311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継続的・計画的</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健康管理</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A2E2CA19-6303-44A3-A8A3-CC28E668CBD5}"/>
              </a:ext>
            </a:extLst>
          </p:cNvPr>
          <p:cNvSpPr txBox="1"/>
          <p:nvPr/>
        </p:nvSpPr>
        <p:spPr>
          <a:xfrm>
            <a:off x="3104147" y="2636912"/>
            <a:ext cx="347311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時間対応</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在宅対応能力強化</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2FF111FC-8728-44AC-B95C-86655427F466}"/>
              </a:ext>
            </a:extLst>
          </p:cNvPr>
          <p:cNvSpPr txBox="1"/>
          <p:nvPr/>
        </p:nvSpPr>
        <p:spPr>
          <a:xfrm>
            <a:off x="6448926" y="2636912"/>
            <a:ext cx="291164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在宅緩和ケア</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在宅看取り</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6CED7173-61D8-41C4-A00A-EB3380BDB62E}"/>
              </a:ext>
            </a:extLst>
          </p:cNvPr>
          <p:cNvSpPr txBox="1"/>
          <p:nvPr/>
        </p:nvSpPr>
        <p:spPr>
          <a:xfrm>
            <a:off x="3104147" y="4452794"/>
            <a:ext cx="3473116" cy="1815882"/>
          </a:xfrm>
          <a:prstGeom prst="rect">
            <a:avLst/>
          </a:prstGeom>
          <a:no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早期入退院支援</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退院直後のケア</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361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部屋の中にいる子供&#10;&#10;自動的に生成された説明">
            <a:extLst>
              <a:ext uri="{FF2B5EF4-FFF2-40B4-BE49-F238E27FC236}">
                <a16:creationId xmlns:a16="http://schemas.microsoft.com/office/drawing/2014/main" id="{7F743D46-4451-4306-B21A-9B47259BF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08" b="7706"/>
          <a:stretch/>
        </p:blipFill>
        <p:spPr bwMode="auto">
          <a:xfrm>
            <a:off x="15" y="857257"/>
            <a:ext cx="9143985" cy="5143493"/>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descr="ロゴ&#10;&#10;自動的に生成された説明">
            <a:extLst>
              <a:ext uri="{FF2B5EF4-FFF2-40B4-BE49-F238E27FC236}">
                <a16:creationId xmlns:a16="http://schemas.microsoft.com/office/drawing/2014/main" id="{8962F714-ACF5-4AD3-B349-2D5A4F5F6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632" b="18716"/>
          <a:stretch/>
        </p:blipFill>
        <p:spPr>
          <a:xfrm>
            <a:off x="7970043" y="4785589"/>
            <a:ext cx="1171575" cy="1215161"/>
          </a:xfrm>
          <a:prstGeom prst="rect">
            <a:avLst/>
          </a:prstGeom>
        </p:spPr>
      </p:pic>
      <p:sp>
        <p:nvSpPr>
          <p:cNvPr id="4" name="正方形/長方形 3">
            <a:extLst>
              <a:ext uri="{FF2B5EF4-FFF2-40B4-BE49-F238E27FC236}">
                <a16:creationId xmlns:a16="http://schemas.microsoft.com/office/drawing/2014/main" id="{4913FF00-B673-4E48-A5F0-61C103407437}"/>
              </a:ext>
            </a:extLst>
          </p:cNvPr>
          <p:cNvSpPr/>
          <p:nvPr/>
        </p:nvSpPr>
        <p:spPr>
          <a:xfrm>
            <a:off x="0" y="857250"/>
            <a:ext cx="9141618" cy="5143492"/>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CF21964B-555A-4D24-976C-AA9B2906C75A}"/>
              </a:ext>
            </a:extLst>
          </p:cNvPr>
          <p:cNvSpPr txBox="1"/>
          <p:nvPr/>
        </p:nvSpPr>
        <p:spPr>
          <a:xfrm>
            <a:off x="810785" y="1538366"/>
            <a:ext cx="1749806"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オランダ</a:t>
            </a:r>
          </a:p>
        </p:txBody>
      </p:sp>
      <p:sp>
        <p:nvSpPr>
          <p:cNvPr id="10" name="テキスト ボックス 9">
            <a:extLst>
              <a:ext uri="{FF2B5EF4-FFF2-40B4-BE49-F238E27FC236}">
                <a16:creationId xmlns:a16="http://schemas.microsoft.com/office/drawing/2014/main" id="{F1DACAAD-9B77-4598-9D40-DE339E083166}"/>
              </a:ext>
            </a:extLst>
          </p:cNvPr>
          <p:cNvSpPr txBox="1"/>
          <p:nvPr/>
        </p:nvSpPr>
        <p:spPr>
          <a:xfrm>
            <a:off x="467545" y="2028615"/>
            <a:ext cx="2093046"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スウェーデン</a:t>
            </a:r>
          </a:p>
        </p:txBody>
      </p:sp>
      <p:sp>
        <p:nvSpPr>
          <p:cNvPr id="11" name="テキスト ボックス 10">
            <a:extLst>
              <a:ext uri="{FF2B5EF4-FFF2-40B4-BE49-F238E27FC236}">
                <a16:creationId xmlns:a16="http://schemas.microsoft.com/office/drawing/2014/main" id="{A7A43765-B1E4-452C-A330-F101582C4E11}"/>
              </a:ext>
            </a:extLst>
          </p:cNvPr>
          <p:cNvSpPr txBox="1"/>
          <p:nvPr/>
        </p:nvSpPr>
        <p:spPr>
          <a:xfrm>
            <a:off x="1115616" y="2536999"/>
            <a:ext cx="1444974"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米国</a:t>
            </a:r>
          </a:p>
        </p:txBody>
      </p:sp>
      <p:sp>
        <p:nvSpPr>
          <p:cNvPr id="12" name="テキスト ボックス 11">
            <a:extLst>
              <a:ext uri="{FF2B5EF4-FFF2-40B4-BE49-F238E27FC236}">
                <a16:creationId xmlns:a16="http://schemas.microsoft.com/office/drawing/2014/main" id="{9B89B063-48D2-4CE3-97AD-7BD575336810}"/>
              </a:ext>
            </a:extLst>
          </p:cNvPr>
          <p:cNvSpPr txBox="1"/>
          <p:nvPr/>
        </p:nvSpPr>
        <p:spPr>
          <a:xfrm>
            <a:off x="1115616" y="3037968"/>
            <a:ext cx="1444974"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英国</a:t>
            </a:r>
          </a:p>
        </p:txBody>
      </p:sp>
      <p:sp>
        <p:nvSpPr>
          <p:cNvPr id="13" name="テキスト ボックス 12">
            <a:extLst>
              <a:ext uri="{FF2B5EF4-FFF2-40B4-BE49-F238E27FC236}">
                <a16:creationId xmlns:a16="http://schemas.microsoft.com/office/drawing/2014/main" id="{D3C2EF06-E862-460B-89B1-1C9C4D35ED5D}"/>
              </a:ext>
            </a:extLst>
          </p:cNvPr>
          <p:cNvSpPr txBox="1"/>
          <p:nvPr/>
        </p:nvSpPr>
        <p:spPr>
          <a:xfrm>
            <a:off x="1115616" y="3538937"/>
            <a:ext cx="1444974"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フランス</a:t>
            </a:r>
          </a:p>
        </p:txBody>
      </p:sp>
      <p:sp>
        <p:nvSpPr>
          <p:cNvPr id="14" name="テキスト ボックス 13">
            <a:extLst>
              <a:ext uri="{FF2B5EF4-FFF2-40B4-BE49-F238E27FC236}">
                <a16:creationId xmlns:a16="http://schemas.microsoft.com/office/drawing/2014/main" id="{13E3A12E-2EEF-4867-AA0A-452A5FF3FB38}"/>
              </a:ext>
            </a:extLst>
          </p:cNvPr>
          <p:cNvSpPr txBox="1"/>
          <p:nvPr/>
        </p:nvSpPr>
        <p:spPr>
          <a:xfrm>
            <a:off x="1135624" y="4388658"/>
            <a:ext cx="1444974"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7661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a:t>
            </a:r>
          </a:p>
        </p:txBody>
      </p:sp>
      <p:grpSp>
        <p:nvGrpSpPr>
          <p:cNvPr id="15" name="グループ化 14">
            <a:extLst>
              <a:ext uri="{FF2B5EF4-FFF2-40B4-BE49-F238E27FC236}">
                <a16:creationId xmlns:a16="http://schemas.microsoft.com/office/drawing/2014/main" id="{886A8E95-4670-49F1-927E-0F932331DE2B}"/>
              </a:ext>
            </a:extLst>
          </p:cNvPr>
          <p:cNvGrpSpPr/>
          <p:nvPr/>
        </p:nvGrpSpPr>
        <p:grpSpPr>
          <a:xfrm>
            <a:off x="2662992" y="5201527"/>
            <a:ext cx="5846619" cy="677043"/>
            <a:chOff x="2469616" y="6036765"/>
            <a:chExt cx="5093625" cy="498381"/>
          </a:xfrm>
        </p:grpSpPr>
        <p:sp>
          <p:nvSpPr>
            <p:cNvPr id="16" name="正方形/長方形 15">
              <a:extLst>
                <a:ext uri="{FF2B5EF4-FFF2-40B4-BE49-F238E27FC236}">
                  <a16:creationId xmlns:a16="http://schemas.microsoft.com/office/drawing/2014/main" id="{44E50CEF-A941-4CE9-B0F2-B44A9889A506}"/>
                </a:ext>
              </a:extLst>
            </p:cNvPr>
            <p:cNvSpPr/>
            <p:nvPr/>
          </p:nvSpPr>
          <p:spPr>
            <a:xfrm>
              <a:off x="2469616" y="6036765"/>
              <a:ext cx="1392299" cy="498381"/>
            </a:xfrm>
            <a:prstGeom prst="rect">
              <a:avLst/>
            </a:prstGeom>
            <a:solidFill>
              <a:srgbClr val="E6B91E"/>
            </a:solidFill>
            <a:ln w="19050" cap="rnd"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28.0</a:t>
              </a:r>
              <a:r>
                <a:rPr kumimoji="1" lang="en-US" altLang="ja-JP" sz="2000" b="0"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ja-JP" altLang="en-US" sz="2000" b="0"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2DA1866D-01D6-49F8-AF06-F589E131E816}"/>
                </a:ext>
              </a:extLst>
            </p:cNvPr>
            <p:cNvSpPr/>
            <p:nvPr/>
          </p:nvSpPr>
          <p:spPr>
            <a:xfrm>
              <a:off x="3861914" y="6036765"/>
              <a:ext cx="1913300" cy="498381"/>
            </a:xfrm>
            <a:prstGeom prst="rect">
              <a:avLst/>
            </a:prstGeom>
            <a:solidFill>
              <a:srgbClr val="90C226"/>
            </a:solidFill>
            <a:ln w="19050" cap="rnd"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39.6</a:t>
              </a:r>
              <a:r>
                <a:rPr kumimoji="1" lang="en-US" altLang="ja-JP" sz="2000" b="0"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ja-JP" altLang="en-US" sz="2000" b="0"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38BE0C42-4F3E-4287-B23C-06BABCDEC890}"/>
                </a:ext>
              </a:extLst>
            </p:cNvPr>
            <p:cNvSpPr/>
            <p:nvPr/>
          </p:nvSpPr>
          <p:spPr>
            <a:xfrm>
              <a:off x="5775214" y="6036765"/>
              <a:ext cx="1788027" cy="498381"/>
            </a:xfrm>
            <a:prstGeom prst="rect">
              <a:avLst/>
            </a:prstGeom>
            <a:solidFill>
              <a:srgbClr val="54A021"/>
            </a:solidFill>
            <a:ln w="19050" cap="rnd"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32.4</a:t>
              </a:r>
              <a:r>
                <a:rPr kumimoji="1" lang="en-US" altLang="ja-JP" sz="2000" b="1"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ja-JP" altLang="en-US" sz="2000" b="1" i="0" u="none" strike="noStrike" kern="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grpSp>
      <p:sp>
        <p:nvSpPr>
          <p:cNvPr id="19" name="テキスト ボックス 18">
            <a:extLst>
              <a:ext uri="{FF2B5EF4-FFF2-40B4-BE49-F238E27FC236}">
                <a16:creationId xmlns:a16="http://schemas.microsoft.com/office/drawing/2014/main" id="{D70F8458-AC47-41D5-ADF3-F7AB624454DA}"/>
              </a:ext>
            </a:extLst>
          </p:cNvPr>
          <p:cNvSpPr txBox="1"/>
          <p:nvPr/>
        </p:nvSpPr>
        <p:spPr>
          <a:xfrm>
            <a:off x="818550" y="5370771"/>
            <a:ext cx="1749807" cy="33855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7661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悠翔会管理患者</a:t>
            </a:r>
          </a:p>
        </p:txBody>
      </p:sp>
      <p:pic>
        <p:nvPicPr>
          <p:cNvPr id="20" name="図 19">
            <a:extLst>
              <a:ext uri="{FF2B5EF4-FFF2-40B4-BE49-F238E27FC236}">
                <a16:creationId xmlns:a16="http://schemas.microsoft.com/office/drawing/2014/main" id="{0C1779B5-D16B-FF11-12F1-0791F62A64F8}"/>
              </a:ext>
            </a:extLst>
          </p:cNvPr>
          <p:cNvPicPr>
            <a:picLocks noChangeAspect="1"/>
          </p:cNvPicPr>
          <p:nvPr/>
        </p:nvPicPr>
        <p:blipFill rotWithShape="1">
          <a:blip r:embed="rId4"/>
          <a:srcRect l="22712" r="8780" b="18454"/>
          <a:stretch/>
        </p:blipFill>
        <p:spPr>
          <a:xfrm>
            <a:off x="2580598" y="924862"/>
            <a:ext cx="5948218" cy="3020260"/>
          </a:xfrm>
          <a:prstGeom prst="rect">
            <a:avLst/>
          </a:prstGeom>
        </p:spPr>
      </p:pic>
      <p:sp>
        <p:nvSpPr>
          <p:cNvPr id="27" name="正方形/長方形 26">
            <a:extLst>
              <a:ext uri="{FF2B5EF4-FFF2-40B4-BE49-F238E27FC236}">
                <a16:creationId xmlns:a16="http://schemas.microsoft.com/office/drawing/2014/main" id="{53A6FBCC-251C-4060-F7DA-5A5CF4F32F4D}"/>
              </a:ext>
            </a:extLst>
          </p:cNvPr>
          <p:cNvSpPr/>
          <p:nvPr/>
        </p:nvSpPr>
        <p:spPr>
          <a:xfrm>
            <a:off x="7816883" y="4180173"/>
            <a:ext cx="692728" cy="677043"/>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11.6</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8" name="正方形/長方形 27">
            <a:extLst>
              <a:ext uri="{FF2B5EF4-FFF2-40B4-BE49-F238E27FC236}">
                <a16:creationId xmlns:a16="http://schemas.microsoft.com/office/drawing/2014/main" id="{79096549-A5C5-C822-8F35-C2273F109C73}"/>
              </a:ext>
            </a:extLst>
          </p:cNvPr>
          <p:cNvSpPr/>
          <p:nvPr/>
        </p:nvSpPr>
        <p:spPr>
          <a:xfrm>
            <a:off x="2662992" y="4180173"/>
            <a:ext cx="4299058" cy="677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72.9</a:t>
            </a:r>
            <a:endPar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9" name="正方形/長方形 28">
            <a:extLst>
              <a:ext uri="{FF2B5EF4-FFF2-40B4-BE49-F238E27FC236}">
                <a16:creationId xmlns:a16="http://schemas.microsoft.com/office/drawing/2014/main" id="{873AB798-4A11-156D-1676-00E0D362A675}"/>
              </a:ext>
            </a:extLst>
          </p:cNvPr>
          <p:cNvSpPr/>
          <p:nvPr/>
        </p:nvSpPr>
        <p:spPr>
          <a:xfrm>
            <a:off x="6962050" y="4180173"/>
            <a:ext cx="854833" cy="6770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15.5</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1057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1" grpId="0"/>
      <p:bldP spid="12" grpId="0"/>
      <p:bldP spid="13" grpId="0"/>
      <p:bldP spid="14" grpId="0"/>
      <p:bldP spid="19" grpId="0"/>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ãå é½¢ ä½åå¤åãã®ç»åæ¤ç´¢çµæ"/>
          <p:cNvPicPr>
            <a:picLocks noChangeAspect="1" noChangeArrowheads="1"/>
          </p:cNvPicPr>
          <p:nvPr/>
        </p:nvPicPr>
        <p:blipFill rotWithShape="1">
          <a:blip r:embed="rId3">
            <a:extLst>
              <a:ext uri="{28A0092B-C50C-407E-A947-70E740481C1C}">
                <a14:useLocalDpi xmlns:a14="http://schemas.microsoft.com/office/drawing/2010/main" val="0"/>
              </a:ext>
            </a:extLst>
          </a:blip>
          <a:srcRect t="7696" b="24167"/>
          <a:stretch/>
        </p:blipFill>
        <p:spPr bwMode="auto">
          <a:xfrm>
            <a:off x="411478" y="1189608"/>
            <a:ext cx="8140404" cy="468766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0" y="1373364"/>
            <a:ext cx="9145016" cy="4687664"/>
          </a:xfrm>
          <a:prstGeom prst="rect">
            <a:avLst/>
          </a:prstGeom>
          <a:solidFill>
            <a:srgbClr val="0000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389659" y="5098457"/>
            <a:ext cx="1831399"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小児期</a:t>
            </a:r>
          </a:p>
        </p:txBody>
      </p:sp>
      <p:sp>
        <p:nvSpPr>
          <p:cNvPr id="27" name="正方形/長方形 26"/>
          <p:cNvSpPr/>
          <p:nvPr/>
        </p:nvSpPr>
        <p:spPr>
          <a:xfrm>
            <a:off x="2221057" y="5098457"/>
            <a:ext cx="4196633"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現役世代</a:t>
            </a:r>
          </a:p>
        </p:txBody>
      </p:sp>
      <p:sp>
        <p:nvSpPr>
          <p:cNvPr id="28" name="正方形/長方形 27"/>
          <p:cNvSpPr/>
          <p:nvPr/>
        </p:nvSpPr>
        <p:spPr>
          <a:xfrm>
            <a:off x="6428964" y="5098456"/>
            <a:ext cx="2656074"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高齢者</a:t>
            </a:r>
          </a:p>
        </p:txBody>
      </p:sp>
      <p:sp>
        <p:nvSpPr>
          <p:cNvPr id="29" name="フリーフォーム 28"/>
          <p:cNvSpPr/>
          <p:nvPr/>
        </p:nvSpPr>
        <p:spPr>
          <a:xfrm>
            <a:off x="397452" y="2422410"/>
            <a:ext cx="8471189" cy="2619477"/>
          </a:xfrm>
          <a:custGeom>
            <a:avLst/>
            <a:gdLst>
              <a:gd name="connsiteX0" fmla="*/ 0 w 10463646"/>
              <a:gd name="connsiteY0" fmla="*/ 3049311 h 3090875"/>
              <a:gd name="connsiteX1" fmla="*/ 602673 w 10463646"/>
              <a:gd name="connsiteY1" fmla="*/ 1812793 h 3090875"/>
              <a:gd name="connsiteX2" fmla="*/ 1226128 w 10463646"/>
              <a:gd name="connsiteY2" fmla="*/ 919175 h 3090875"/>
              <a:gd name="connsiteX3" fmla="*/ 2265219 w 10463646"/>
              <a:gd name="connsiteY3" fmla="*/ 108684 h 3090875"/>
              <a:gd name="connsiteX4" fmla="*/ 3522519 w 10463646"/>
              <a:gd name="connsiteY4" fmla="*/ 35948 h 3090875"/>
              <a:gd name="connsiteX5" fmla="*/ 4935682 w 10463646"/>
              <a:gd name="connsiteY5" fmla="*/ 368457 h 3090875"/>
              <a:gd name="connsiteX6" fmla="*/ 6722919 w 10463646"/>
              <a:gd name="connsiteY6" fmla="*/ 991911 h 3090875"/>
              <a:gd name="connsiteX7" fmla="*/ 8437419 w 10463646"/>
              <a:gd name="connsiteY7" fmla="*/ 1792011 h 3090875"/>
              <a:gd name="connsiteX8" fmla="*/ 9393382 w 10463646"/>
              <a:gd name="connsiteY8" fmla="*/ 2550548 h 3090875"/>
              <a:gd name="connsiteX9" fmla="*/ 10037619 w 10463646"/>
              <a:gd name="connsiteY9" fmla="*/ 2955793 h 3090875"/>
              <a:gd name="connsiteX10" fmla="*/ 10463646 w 10463646"/>
              <a:gd name="connsiteY10" fmla="*/ 3090875 h 30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646" h="3090875">
                <a:moveTo>
                  <a:pt x="0" y="3049311"/>
                </a:moveTo>
                <a:cubicBezTo>
                  <a:pt x="199159" y="2608563"/>
                  <a:pt x="398318" y="2167816"/>
                  <a:pt x="602673" y="1812793"/>
                </a:cubicBezTo>
                <a:cubicBezTo>
                  <a:pt x="807028" y="1457770"/>
                  <a:pt x="949037" y="1203193"/>
                  <a:pt x="1226128" y="919175"/>
                </a:cubicBezTo>
                <a:cubicBezTo>
                  <a:pt x="1503219" y="635157"/>
                  <a:pt x="1882487" y="255888"/>
                  <a:pt x="2265219" y="108684"/>
                </a:cubicBezTo>
                <a:cubicBezTo>
                  <a:pt x="2647951" y="-38520"/>
                  <a:pt x="3077442" y="-7347"/>
                  <a:pt x="3522519" y="35948"/>
                </a:cubicBezTo>
                <a:cubicBezTo>
                  <a:pt x="3967596" y="79243"/>
                  <a:pt x="4402282" y="209130"/>
                  <a:pt x="4935682" y="368457"/>
                </a:cubicBezTo>
                <a:cubicBezTo>
                  <a:pt x="5469082" y="527784"/>
                  <a:pt x="6139296" y="754652"/>
                  <a:pt x="6722919" y="991911"/>
                </a:cubicBezTo>
                <a:cubicBezTo>
                  <a:pt x="7306542" y="1229170"/>
                  <a:pt x="7992342" y="1532238"/>
                  <a:pt x="8437419" y="1792011"/>
                </a:cubicBezTo>
                <a:cubicBezTo>
                  <a:pt x="8882496" y="2051784"/>
                  <a:pt x="9126682" y="2356584"/>
                  <a:pt x="9393382" y="2550548"/>
                </a:cubicBezTo>
                <a:cubicBezTo>
                  <a:pt x="9660082" y="2744512"/>
                  <a:pt x="9859242" y="2865739"/>
                  <a:pt x="10037619" y="2955793"/>
                </a:cubicBezTo>
                <a:cubicBezTo>
                  <a:pt x="10215996" y="3045847"/>
                  <a:pt x="10339821" y="3068361"/>
                  <a:pt x="10463646" y="3090875"/>
                </a:cubicBezTo>
              </a:path>
            </a:pathLst>
          </a:custGeom>
          <a:noFill/>
          <a:ln w="76200" cap="flat" cmpd="sng" algn="ctr">
            <a:solidFill>
              <a:schemeClr val="tx1">
                <a:lumMod val="95000"/>
              </a:schemeClr>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1467279" y="1904456"/>
            <a:ext cx="2558910"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lumMod val="75000"/>
                  </a:prstClr>
                </a:solidFill>
                <a:effectLst/>
                <a:uLnTx/>
                <a:uFillTx/>
                <a:latin typeface="メイリオ" pitchFamily="50" charset="-128"/>
                <a:ea typeface="メイリオ" pitchFamily="50" charset="-128"/>
                <a:cs typeface="メイリオ" pitchFamily="50" charset="-128"/>
              </a:rPr>
              <a:t>身体的機能</a:t>
            </a:r>
          </a:p>
        </p:txBody>
      </p:sp>
      <p:sp>
        <p:nvSpPr>
          <p:cNvPr id="35" name="テキスト ボックス 34"/>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人間はだれもが歳をとる。</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4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20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8" grpId="0" animBg="1"/>
      <p:bldP spid="29"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ãå é½¢ ä½åå¤åãã®ç»åæ¤ç´¢çµæ">
            <a:extLst>
              <a:ext uri="{FF2B5EF4-FFF2-40B4-BE49-F238E27FC236}">
                <a16:creationId xmlns:a16="http://schemas.microsoft.com/office/drawing/2014/main" id="{500BF931-A7B1-4147-8DA3-5311C348B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6" b="24167"/>
          <a:stretch/>
        </p:blipFill>
        <p:spPr bwMode="auto">
          <a:xfrm>
            <a:off x="411478" y="1189608"/>
            <a:ext cx="8140404" cy="4687664"/>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C9674633-E09D-4736-AC16-ED347DCC7A65}"/>
              </a:ext>
            </a:extLst>
          </p:cNvPr>
          <p:cNvSpPr/>
          <p:nvPr/>
        </p:nvSpPr>
        <p:spPr>
          <a:xfrm>
            <a:off x="0" y="1242449"/>
            <a:ext cx="9145016" cy="4687664"/>
          </a:xfrm>
          <a:prstGeom prst="rect">
            <a:avLst/>
          </a:prstGeom>
          <a:solidFill>
            <a:srgbClr val="0000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フリーフォーム 3"/>
          <p:cNvSpPr/>
          <p:nvPr/>
        </p:nvSpPr>
        <p:spPr>
          <a:xfrm>
            <a:off x="21021" y="1450428"/>
            <a:ext cx="8856650" cy="3363310"/>
          </a:xfrm>
          <a:custGeom>
            <a:avLst/>
            <a:gdLst>
              <a:gd name="connsiteX0" fmla="*/ 0 w 8135007"/>
              <a:gd name="connsiteY0" fmla="*/ 0 h 3363310"/>
              <a:gd name="connsiteX1" fmla="*/ 2112579 w 8135007"/>
              <a:gd name="connsiteY1" fmla="*/ 420413 h 3363310"/>
              <a:gd name="connsiteX2" fmla="*/ 3888827 w 8135007"/>
              <a:gd name="connsiteY2" fmla="*/ 861848 h 3363310"/>
              <a:gd name="connsiteX3" fmla="*/ 5129048 w 8135007"/>
              <a:gd name="connsiteY3" fmla="*/ 1408386 h 3363310"/>
              <a:gd name="connsiteX4" fmla="*/ 6264165 w 8135007"/>
              <a:gd name="connsiteY4" fmla="*/ 2364827 h 3363310"/>
              <a:gd name="connsiteX5" fmla="*/ 7241627 w 8135007"/>
              <a:gd name="connsiteY5" fmla="*/ 3048000 h 3363310"/>
              <a:gd name="connsiteX6" fmla="*/ 8135007 w 8135007"/>
              <a:gd name="connsiteY6" fmla="*/ 3363310 h 336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007" h="3363310">
                <a:moveTo>
                  <a:pt x="0" y="0"/>
                </a:moveTo>
                <a:cubicBezTo>
                  <a:pt x="732220" y="138386"/>
                  <a:pt x="1464441" y="276772"/>
                  <a:pt x="2112579" y="420413"/>
                </a:cubicBezTo>
                <a:cubicBezTo>
                  <a:pt x="2760717" y="564054"/>
                  <a:pt x="3386082" y="697186"/>
                  <a:pt x="3888827" y="861848"/>
                </a:cubicBezTo>
                <a:cubicBezTo>
                  <a:pt x="4391572" y="1026510"/>
                  <a:pt x="4733158" y="1157889"/>
                  <a:pt x="5129048" y="1408386"/>
                </a:cubicBezTo>
                <a:cubicBezTo>
                  <a:pt x="5524938" y="1658883"/>
                  <a:pt x="5912069" y="2091558"/>
                  <a:pt x="6264165" y="2364827"/>
                </a:cubicBezTo>
                <a:cubicBezTo>
                  <a:pt x="6616261" y="2638096"/>
                  <a:pt x="6929820" y="2881586"/>
                  <a:pt x="7241627" y="3048000"/>
                </a:cubicBezTo>
                <a:cubicBezTo>
                  <a:pt x="7553434" y="3214414"/>
                  <a:pt x="7844220" y="3288862"/>
                  <a:pt x="8135007" y="3363310"/>
                </a:cubicBezTo>
              </a:path>
            </a:pathLst>
          </a:custGeom>
          <a:noFill/>
          <a:ln w="120650">
            <a:solidFill>
              <a:schemeClr val="accent6">
                <a:lumMod val="60000"/>
                <a:lumOff val="40000"/>
              </a:schemeClr>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3" name="直線矢印コネクタ 12"/>
          <p:cNvCxnSpPr/>
          <p:nvPr/>
        </p:nvCxnSpPr>
        <p:spPr>
          <a:xfrm>
            <a:off x="50597" y="4821284"/>
            <a:ext cx="8515342"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18734" y="4244895"/>
            <a:ext cx="49244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生</a:t>
            </a:r>
            <a:endParaRPr kumimoji="1" lang="en-US" altLang="ja-JP" sz="24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死</a:t>
            </a:r>
          </a:p>
        </p:txBody>
      </p:sp>
      <p:sp>
        <p:nvSpPr>
          <p:cNvPr id="38" name="テキスト ボックス 37"/>
          <p:cNvSpPr txBox="1"/>
          <p:nvPr/>
        </p:nvSpPr>
        <p:spPr>
          <a:xfrm>
            <a:off x="8646839" y="4244895"/>
            <a:ext cx="461665" cy="124649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衰弱・死亡</a:t>
            </a:r>
          </a:p>
        </p:txBody>
      </p:sp>
      <p:sp>
        <p:nvSpPr>
          <p:cNvPr id="58" name="正方形/長方形 57"/>
          <p:cNvSpPr/>
          <p:nvPr/>
        </p:nvSpPr>
        <p:spPr>
          <a:xfrm>
            <a:off x="5492943" y="1560599"/>
            <a:ext cx="201601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a:t>
            </a:r>
            <a:r>
              <a:rPr kumimoji="1" lang="ja-JP" altLang="en-US"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老衰</a:t>
            </a:r>
            <a:r>
              <a:rPr kumimoji="1" lang="en-US" altLang="ja-JP"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a:t>
            </a:r>
          </a:p>
        </p:txBody>
      </p:sp>
      <p:grpSp>
        <p:nvGrpSpPr>
          <p:cNvPr id="5" name="グループ化 4"/>
          <p:cNvGrpSpPr/>
          <p:nvPr/>
        </p:nvGrpSpPr>
        <p:grpSpPr>
          <a:xfrm>
            <a:off x="2771800" y="2858814"/>
            <a:ext cx="4033166" cy="1954924"/>
            <a:chOff x="2771800" y="2858814"/>
            <a:chExt cx="4033166" cy="1954924"/>
          </a:xfrm>
        </p:grpSpPr>
        <p:cxnSp>
          <p:nvCxnSpPr>
            <p:cNvPr id="3" name="直線矢印コネクタ 2"/>
            <p:cNvCxnSpPr>
              <a:stCxn id="4" idx="3"/>
            </p:cNvCxnSpPr>
            <p:nvPr/>
          </p:nvCxnSpPr>
          <p:spPr>
            <a:xfrm>
              <a:off x="5605058" y="2858814"/>
              <a:ext cx="191078" cy="1954924"/>
            </a:xfrm>
            <a:prstGeom prst="straightConnector1">
              <a:avLst/>
            </a:prstGeom>
            <a:ln w="1111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771800" y="3293894"/>
              <a:ext cx="40331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a:t>
              </a:r>
              <a:r>
                <a:rPr kumimoji="1" lang="ja-JP" altLang="en-US"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突然死</a:t>
              </a:r>
              <a:r>
                <a:rPr kumimoji="1" lang="en-US" altLang="ja-JP" sz="3200" b="1"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a:t>
              </a:r>
            </a:p>
          </p:txBody>
        </p:sp>
      </p:grpSp>
      <p:sp>
        <p:nvSpPr>
          <p:cNvPr id="17" name="正方形/長方形 16"/>
          <p:cNvSpPr/>
          <p:nvPr/>
        </p:nvSpPr>
        <p:spPr>
          <a:xfrm>
            <a:off x="5703456" y="2041845"/>
            <a:ext cx="138402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5</a:t>
            </a:r>
            <a:r>
              <a:rPr kumimoji="1" lang="ja-JP" altLang="en-US"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a:t>
            </a:r>
            <a:endParaRPr kumimoji="1"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endParaRPr>
          </a:p>
        </p:txBody>
      </p:sp>
      <p:sp>
        <p:nvSpPr>
          <p:cNvPr id="18" name="正方形/長方形 17"/>
          <p:cNvSpPr/>
          <p:nvPr/>
        </p:nvSpPr>
        <p:spPr>
          <a:xfrm>
            <a:off x="2981760" y="3840554"/>
            <a:ext cx="216024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15</a:t>
            </a:r>
            <a:r>
              <a:rPr kumimoji="1" lang="ja-JP" altLang="en-US"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a:t>
            </a:r>
            <a:endParaRPr kumimoji="1"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962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p:bldP spid="58"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ãå é½¢ ä½åå¤åãã®ç»åæ¤ç´¢çµæ">
            <a:extLst>
              <a:ext uri="{FF2B5EF4-FFF2-40B4-BE49-F238E27FC236}">
                <a16:creationId xmlns:a16="http://schemas.microsoft.com/office/drawing/2014/main" id="{6B6DD101-7D88-40BC-AABA-A5C66BEAE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6" b="24167"/>
          <a:stretch/>
        </p:blipFill>
        <p:spPr bwMode="auto">
          <a:xfrm>
            <a:off x="411478" y="1189608"/>
            <a:ext cx="8140404" cy="468766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12D31E8F-A560-4F66-B2E7-DF842A7C45A3}"/>
              </a:ext>
            </a:extLst>
          </p:cNvPr>
          <p:cNvSpPr/>
          <p:nvPr/>
        </p:nvSpPr>
        <p:spPr>
          <a:xfrm>
            <a:off x="17620" y="1437129"/>
            <a:ext cx="9145016" cy="4687664"/>
          </a:xfrm>
          <a:prstGeom prst="rect">
            <a:avLst/>
          </a:prstGeom>
          <a:solidFill>
            <a:srgbClr val="0000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フリーフォーム 8">
            <a:extLst>
              <a:ext uri="{FF2B5EF4-FFF2-40B4-BE49-F238E27FC236}">
                <a16:creationId xmlns:a16="http://schemas.microsoft.com/office/drawing/2014/main" id="{13138A54-B6EE-4464-B27F-07654EDFB555}"/>
              </a:ext>
            </a:extLst>
          </p:cNvPr>
          <p:cNvSpPr/>
          <p:nvPr/>
        </p:nvSpPr>
        <p:spPr>
          <a:xfrm>
            <a:off x="21021" y="1450428"/>
            <a:ext cx="8856650" cy="3363310"/>
          </a:xfrm>
          <a:custGeom>
            <a:avLst/>
            <a:gdLst>
              <a:gd name="connsiteX0" fmla="*/ 0 w 8135007"/>
              <a:gd name="connsiteY0" fmla="*/ 0 h 3363310"/>
              <a:gd name="connsiteX1" fmla="*/ 2112579 w 8135007"/>
              <a:gd name="connsiteY1" fmla="*/ 420413 h 3363310"/>
              <a:gd name="connsiteX2" fmla="*/ 3888827 w 8135007"/>
              <a:gd name="connsiteY2" fmla="*/ 861848 h 3363310"/>
              <a:gd name="connsiteX3" fmla="*/ 5129048 w 8135007"/>
              <a:gd name="connsiteY3" fmla="*/ 1408386 h 3363310"/>
              <a:gd name="connsiteX4" fmla="*/ 6264165 w 8135007"/>
              <a:gd name="connsiteY4" fmla="*/ 2364827 h 3363310"/>
              <a:gd name="connsiteX5" fmla="*/ 7241627 w 8135007"/>
              <a:gd name="connsiteY5" fmla="*/ 3048000 h 3363310"/>
              <a:gd name="connsiteX6" fmla="*/ 8135007 w 8135007"/>
              <a:gd name="connsiteY6" fmla="*/ 3363310 h 336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007" h="3363310">
                <a:moveTo>
                  <a:pt x="0" y="0"/>
                </a:moveTo>
                <a:cubicBezTo>
                  <a:pt x="732220" y="138386"/>
                  <a:pt x="1464441" y="276772"/>
                  <a:pt x="2112579" y="420413"/>
                </a:cubicBezTo>
                <a:cubicBezTo>
                  <a:pt x="2760717" y="564054"/>
                  <a:pt x="3386082" y="697186"/>
                  <a:pt x="3888827" y="861848"/>
                </a:cubicBezTo>
                <a:cubicBezTo>
                  <a:pt x="4391572" y="1026510"/>
                  <a:pt x="4733158" y="1157889"/>
                  <a:pt x="5129048" y="1408386"/>
                </a:cubicBezTo>
                <a:cubicBezTo>
                  <a:pt x="5524938" y="1658883"/>
                  <a:pt x="5912069" y="2091558"/>
                  <a:pt x="6264165" y="2364827"/>
                </a:cubicBezTo>
                <a:cubicBezTo>
                  <a:pt x="6616261" y="2638096"/>
                  <a:pt x="6929820" y="2881586"/>
                  <a:pt x="7241627" y="3048000"/>
                </a:cubicBezTo>
                <a:cubicBezTo>
                  <a:pt x="7553434" y="3214414"/>
                  <a:pt x="7844220" y="3288862"/>
                  <a:pt x="8135007" y="3363310"/>
                </a:cubicBezTo>
              </a:path>
            </a:pathLst>
          </a:custGeom>
          <a:noFill/>
          <a:ln w="120650">
            <a:solidFill>
              <a:srgbClr val="FAC090">
                <a:alpha val="50196"/>
              </a:srgbClr>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フリーフォーム 43">
            <a:extLst>
              <a:ext uri="{FF2B5EF4-FFF2-40B4-BE49-F238E27FC236}">
                <a16:creationId xmlns:a16="http://schemas.microsoft.com/office/drawing/2014/main" id="{EE7240FA-C600-4242-9490-AF84652B6280}"/>
              </a:ext>
            </a:extLst>
          </p:cNvPr>
          <p:cNvSpPr/>
          <p:nvPr/>
        </p:nvSpPr>
        <p:spPr>
          <a:xfrm>
            <a:off x="35496" y="1447484"/>
            <a:ext cx="8694454" cy="3875565"/>
          </a:xfrm>
          <a:custGeom>
            <a:avLst/>
            <a:gdLst>
              <a:gd name="connsiteX0" fmla="*/ 0 w 7934178"/>
              <a:gd name="connsiteY0" fmla="*/ 175500 h 3603195"/>
              <a:gd name="connsiteX1" fmla="*/ 239151 w 7934178"/>
              <a:gd name="connsiteY1" fmla="*/ 1146171 h 3603195"/>
              <a:gd name="connsiteX2" fmla="*/ 661181 w 7934178"/>
              <a:gd name="connsiteY2" fmla="*/ 302109 h 3603195"/>
              <a:gd name="connsiteX3" fmla="*/ 1055077 w 7934178"/>
              <a:gd name="connsiteY3" fmla="*/ 1132103 h 3603195"/>
              <a:gd name="connsiteX4" fmla="*/ 1308295 w 7934178"/>
              <a:gd name="connsiteY4" fmla="*/ 569396 h 3603195"/>
              <a:gd name="connsiteX5" fmla="*/ 1519311 w 7934178"/>
              <a:gd name="connsiteY5" fmla="*/ 963291 h 3603195"/>
              <a:gd name="connsiteX6" fmla="*/ 1730326 w 7934178"/>
              <a:gd name="connsiteY6" fmla="*/ 91094 h 3603195"/>
              <a:gd name="connsiteX7" fmla="*/ 1997612 w 7934178"/>
              <a:gd name="connsiteY7" fmla="*/ 3537679 h 3603195"/>
              <a:gd name="connsiteX8" fmla="*/ 2278966 w 7934178"/>
              <a:gd name="connsiteY8" fmla="*/ 2384128 h 3603195"/>
              <a:gd name="connsiteX9" fmla="*/ 2658794 w 7934178"/>
              <a:gd name="connsiteY9" fmla="*/ 2778023 h 3603195"/>
              <a:gd name="connsiteX10" fmla="*/ 3474720 w 7934178"/>
              <a:gd name="connsiteY10" fmla="*/ 2918700 h 3603195"/>
              <a:gd name="connsiteX11" fmla="*/ 5598941 w 7934178"/>
              <a:gd name="connsiteY11" fmla="*/ 3087512 h 3603195"/>
              <a:gd name="connsiteX12" fmla="*/ 7835704 w 7934178"/>
              <a:gd name="connsiteY12" fmla="*/ 3326663 h 3603195"/>
              <a:gd name="connsiteX13" fmla="*/ 7835704 w 7934178"/>
              <a:gd name="connsiteY13" fmla="*/ 3326663 h 3603195"/>
              <a:gd name="connsiteX14" fmla="*/ 7934178 w 7934178"/>
              <a:gd name="connsiteY14" fmla="*/ 3354799 h 3603195"/>
              <a:gd name="connsiteX0" fmla="*/ 0 w 8314006"/>
              <a:gd name="connsiteY0" fmla="*/ 175500 h 3706490"/>
              <a:gd name="connsiteX1" fmla="*/ 239151 w 8314006"/>
              <a:gd name="connsiteY1" fmla="*/ 1146171 h 3706490"/>
              <a:gd name="connsiteX2" fmla="*/ 661181 w 8314006"/>
              <a:gd name="connsiteY2" fmla="*/ 302109 h 3706490"/>
              <a:gd name="connsiteX3" fmla="*/ 1055077 w 8314006"/>
              <a:gd name="connsiteY3" fmla="*/ 1132103 h 3706490"/>
              <a:gd name="connsiteX4" fmla="*/ 1308295 w 8314006"/>
              <a:gd name="connsiteY4" fmla="*/ 569396 h 3706490"/>
              <a:gd name="connsiteX5" fmla="*/ 1519311 w 8314006"/>
              <a:gd name="connsiteY5" fmla="*/ 963291 h 3706490"/>
              <a:gd name="connsiteX6" fmla="*/ 1730326 w 8314006"/>
              <a:gd name="connsiteY6" fmla="*/ 91094 h 3706490"/>
              <a:gd name="connsiteX7" fmla="*/ 1997612 w 8314006"/>
              <a:gd name="connsiteY7" fmla="*/ 3537679 h 3706490"/>
              <a:gd name="connsiteX8" fmla="*/ 2278966 w 8314006"/>
              <a:gd name="connsiteY8" fmla="*/ 2384128 h 3706490"/>
              <a:gd name="connsiteX9" fmla="*/ 2658794 w 8314006"/>
              <a:gd name="connsiteY9" fmla="*/ 2778023 h 3706490"/>
              <a:gd name="connsiteX10" fmla="*/ 3474720 w 8314006"/>
              <a:gd name="connsiteY10" fmla="*/ 2918700 h 3706490"/>
              <a:gd name="connsiteX11" fmla="*/ 5598941 w 8314006"/>
              <a:gd name="connsiteY11" fmla="*/ 3087512 h 3706490"/>
              <a:gd name="connsiteX12" fmla="*/ 7835704 w 8314006"/>
              <a:gd name="connsiteY12" fmla="*/ 3326663 h 3706490"/>
              <a:gd name="connsiteX13" fmla="*/ 8314006 w 8314006"/>
              <a:gd name="connsiteY13" fmla="*/ 3706490 h 3706490"/>
              <a:gd name="connsiteX14" fmla="*/ 7934178 w 8314006"/>
              <a:gd name="connsiteY14" fmla="*/ 3354799 h 3706490"/>
              <a:gd name="connsiteX0" fmla="*/ 0 w 8229600"/>
              <a:gd name="connsiteY0" fmla="*/ 175500 h 3720558"/>
              <a:gd name="connsiteX1" fmla="*/ 239151 w 8229600"/>
              <a:gd name="connsiteY1" fmla="*/ 1146171 h 3720558"/>
              <a:gd name="connsiteX2" fmla="*/ 661181 w 8229600"/>
              <a:gd name="connsiteY2" fmla="*/ 302109 h 3720558"/>
              <a:gd name="connsiteX3" fmla="*/ 1055077 w 8229600"/>
              <a:gd name="connsiteY3" fmla="*/ 1132103 h 3720558"/>
              <a:gd name="connsiteX4" fmla="*/ 1308295 w 8229600"/>
              <a:gd name="connsiteY4" fmla="*/ 569396 h 3720558"/>
              <a:gd name="connsiteX5" fmla="*/ 1519311 w 8229600"/>
              <a:gd name="connsiteY5" fmla="*/ 963291 h 3720558"/>
              <a:gd name="connsiteX6" fmla="*/ 1730326 w 8229600"/>
              <a:gd name="connsiteY6" fmla="*/ 91094 h 3720558"/>
              <a:gd name="connsiteX7" fmla="*/ 1997612 w 8229600"/>
              <a:gd name="connsiteY7" fmla="*/ 3537679 h 3720558"/>
              <a:gd name="connsiteX8" fmla="*/ 2278966 w 8229600"/>
              <a:gd name="connsiteY8" fmla="*/ 2384128 h 3720558"/>
              <a:gd name="connsiteX9" fmla="*/ 2658794 w 8229600"/>
              <a:gd name="connsiteY9" fmla="*/ 2778023 h 3720558"/>
              <a:gd name="connsiteX10" fmla="*/ 3474720 w 8229600"/>
              <a:gd name="connsiteY10" fmla="*/ 2918700 h 3720558"/>
              <a:gd name="connsiteX11" fmla="*/ 5598941 w 8229600"/>
              <a:gd name="connsiteY11" fmla="*/ 3087512 h 3720558"/>
              <a:gd name="connsiteX12" fmla="*/ 7835704 w 8229600"/>
              <a:gd name="connsiteY12" fmla="*/ 3326663 h 3720558"/>
              <a:gd name="connsiteX13" fmla="*/ 8229600 w 8229600"/>
              <a:gd name="connsiteY13" fmla="*/ 3720558 h 3720558"/>
              <a:gd name="connsiteX14" fmla="*/ 7934178 w 8229600"/>
              <a:gd name="connsiteY14" fmla="*/ 3354799 h 3720558"/>
              <a:gd name="connsiteX0" fmla="*/ 0 w 7934178"/>
              <a:gd name="connsiteY0" fmla="*/ 175500 h 4015979"/>
              <a:gd name="connsiteX1" fmla="*/ 239151 w 7934178"/>
              <a:gd name="connsiteY1" fmla="*/ 1146171 h 4015979"/>
              <a:gd name="connsiteX2" fmla="*/ 661181 w 7934178"/>
              <a:gd name="connsiteY2" fmla="*/ 302109 h 4015979"/>
              <a:gd name="connsiteX3" fmla="*/ 1055077 w 7934178"/>
              <a:gd name="connsiteY3" fmla="*/ 1132103 h 4015979"/>
              <a:gd name="connsiteX4" fmla="*/ 1308295 w 7934178"/>
              <a:gd name="connsiteY4" fmla="*/ 569396 h 4015979"/>
              <a:gd name="connsiteX5" fmla="*/ 1519311 w 7934178"/>
              <a:gd name="connsiteY5" fmla="*/ 963291 h 4015979"/>
              <a:gd name="connsiteX6" fmla="*/ 1730326 w 7934178"/>
              <a:gd name="connsiteY6" fmla="*/ 91094 h 4015979"/>
              <a:gd name="connsiteX7" fmla="*/ 1997612 w 7934178"/>
              <a:gd name="connsiteY7" fmla="*/ 3537679 h 4015979"/>
              <a:gd name="connsiteX8" fmla="*/ 2278966 w 7934178"/>
              <a:gd name="connsiteY8" fmla="*/ 2384128 h 4015979"/>
              <a:gd name="connsiteX9" fmla="*/ 2658794 w 7934178"/>
              <a:gd name="connsiteY9" fmla="*/ 2778023 h 4015979"/>
              <a:gd name="connsiteX10" fmla="*/ 3474720 w 7934178"/>
              <a:gd name="connsiteY10" fmla="*/ 2918700 h 4015979"/>
              <a:gd name="connsiteX11" fmla="*/ 5598941 w 7934178"/>
              <a:gd name="connsiteY11" fmla="*/ 3087512 h 4015979"/>
              <a:gd name="connsiteX12" fmla="*/ 7835704 w 7934178"/>
              <a:gd name="connsiteY12" fmla="*/ 3326663 h 4015979"/>
              <a:gd name="connsiteX13" fmla="*/ 6428935 w 7934178"/>
              <a:gd name="connsiteY13" fmla="*/ 4015979 h 4015979"/>
              <a:gd name="connsiteX14" fmla="*/ 7934178 w 7934178"/>
              <a:gd name="connsiteY14" fmla="*/ 3354799 h 4015979"/>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278966 w 7934178"/>
              <a:gd name="connsiteY8" fmla="*/ 2384128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3474720 w 7934178"/>
              <a:gd name="connsiteY11" fmla="*/ 2918700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4107766 w 7934178"/>
              <a:gd name="connsiteY11" fmla="*/ 3059377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6536"/>
              <a:gd name="connsiteX1" fmla="*/ 239151 w 7934178"/>
              <a:gd name="connsiteY1" fmla="*/ 1146171 h 4016536"/>
              <a:gd name="connsiteX2" fmla="*/ 661181 w 7934178"/>
              <a:gd name="connsiteY2" fmla="*/ 302109 h 4016536"/>
              <a:gd name="connsiteX3" fmla="*/ 1055077 w 7934178"/>
              <a:gd name="connsiteY3" fmla="*/ 1132103 h 4016536"/>
              <a:gd name="connsiteX4" fmla="*/ 1308295 w 7934178"/>
              <a:gd name="connsiteY4" fmla="*/ 569396 h 4016536"/>
              <a:gd name="connsiteX5" fmla="*/ 1519311 w 7934178"/>
              <a:gd name="connsiteY5" fmla="*/ 963291 h 4016536"/>
              <a:gd name="connsiteX6" fmla="*/ 1730326 w 7934178"/>
              <a:gd name="connsiteY6" fmla="*/ 91094 h 4016536"/>
              <a:gd name="connsiteX7" fmla="*/ 1997612 w 7934178"/>
              <a:gd name="connsiteY7" fmla="*/ 3537679 h 4016536"/>
              <a:gd name="connsiteX8" fmla="*/ 2391507 w 7934178"/>
              <a:gd name="connsiteY8" fmla="*/ 2370060 h 4016536"/>
              <a:gd name="connsiteX9" fmla="*/ 2912012 w 7934178"/>
              <a:gd name="connsiteY9" fmla="*/ 2763955 h 4016536"/>
              <a:gd name="connsiteX10" fmla="*/ 3418449 w 7934178"/>
              <a:gd name="connsiteY10" fmla="*/ 2974970 h 4016536"/>
              <a:gd name="connsiteX11" fmla="*/ 4107766 w 7934178"/>
              <a:gd name="connsiteY11" fmla="*/ 3059377 h 4016536"/>
              <a:gd name="connsiteX12" fmla="*/ 5331654 w 7934178"/>
              <a:gd name="connsiteY12" fmla="*/ 3284460 h 4016536"/>
              <a:gd name="connsiteX13" fmla="*/ 6231986 w 7934178"/>
              <a:gd name="connsiteY13" fmla="*/ 3242257 h 4016536"/>
              <a:gd name="connsiteX14" fmla="*/ 6428935 w 7934178"/>
              <a:gd name="connsiteY14" fmla="*/ 4015979 h 4016536"/>
              <a:gd name="connsiteX15" fmla="*/ 7934178 w 7934178"/>
              <a:gd name="connsiteY15" fmla="*/ 3354799 h 4016536"/>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354799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822831 w 8131126"/>
              <a:gd name="connsiteY14" fmla="*/ 3242255 h 3602093"/>
              <a:gd name="connsiteX15" fmla="*/ 8131126 w 8131126"/>
              <a:gd name="connsiteY15" fmla="*/ 3495476 h 3602093"/>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822831 w 8018585"/>
              <a:gd name="connsiteY14" fmla="*/ 3242255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752493 w 8018585"/>
              <a:gd name="connsiteY14" fmla="*/ 3045307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077242 w 8018585"/>
              <a:gd name="connsiteY13" fmla="*/ 3059377 h 3602093"/>
              <a:gd name="connsiteX14" fmla="*/ 6752493 w 8018585"/>
              <a:gd name="connsiteY14" fmla="*/ 3045307 h 3602093"/>
              <a:gd name="connsiteX15" fmla="*/ 8018585 w 8018585"/>
              <a:gd name="connsiteY15" fmla="*/ 3495476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8088923 w 8088923"/>
              <a:gd name="connsiteY15"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036233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825218 w 8088923"/>
              <a:gd name="connsiteY12" fmla="*/ 3467341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4825218 w 8088923"/>
              <a:gd name="connsiteY13" fmla="*/ 3467341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409834 w 8088923"/>
              <a:gd name="connsiteY12" fmla="*/ 3327260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18449 w 8088923"/>
              <a:gd name="connsiteY10" fmla="*/ 2974970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60653 w 8088923"/>
              <a:gd name="connsiteY10" fmla="*/ 2552939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2926080 w 8088923"/>
              <a:gd name="connsiteY10" fmla="*/ 2679549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953021 w 8088923"/>
              <a:gd name="connsiteY12" fmla="*/ 269361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96108 w 8088923"/>
              <a:gd name="connsiteY13" fmla="*/ 2708281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53905 w 8088923"/>
              <a:gd name="connsiteY13" fmla="*/ 2623875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308295 w 8088923"/>
              <a:gd name="connsiteY2" fmla="*/ 569396 h 3604299"/>
              <a:gd name="connsiteX3" fmla="*/ 1519311 w 8088923"/>
              <a:gd name="connsiteY3" fmla="*/ 963291 h 3604299"/>
              <a:gd name="connsiteX4" fmla="*/ 1730326 w 8088923"/>
              <a:gd name="connsiteY4" fmla="*/ 91094 h 3604299"/>
              <a:gd name="connsiteX5" fmla="*/ 1997612 w 8088923"/>
              <a:gd name="connsiteY5" fmla="*/ 3537679 h 3604299"/>
              <a:gd name="connsiteX6" fmla="*/ 2391507 w 8088923"/>
              <a:gd name="connsiteY6" fmla="*/ 2370060 h 3604299"/>
              <a:gd name="connsiteX7" fmla="*/ 2773745 w 8088923"/>
              <a:gd name="connsiteY7" fmla="*/ 2412859 h 3604299"/>
              <a:gd name="connsiteX8" fmla="*/ 3094892 w 8088923"/>
              <a:gd name="connsiteY8" fmla="*/ 2510737 h 3604299"/>
              <a:gd name="connsiteX9" fmla="*/ 3446586 w 8088923"/>
              <a:gd name="connsiteY9" fmla="*/ 2355991 h 3604299"/>
              <a:gd name="connsiteX10" fmla="*/ 3756073 w 8088923"/>
              <a:gd name="connsiteY10" fmla="*/ 2749888 h 3604299"/>
              <a:gd name="connsiteX11" fmla="*/ 4053905 w 8088923"/>
              <a:gd name="connsiteY11" fmla="*/ 2623875 h 3604299"/>
              <a:gd name="connsiteX12" fmla="*/ 4409834 w 8088923"/>
              <a:gd name="connsiteY12" fmla="*/ 3327260 h 3604299"/>
              <a:gd name="connsiteX13" fmla="*/ 5078437 w 8088923"/>
              <a:gd name="connsiteY13" fmla="*/ 3411070 h 3604299"/>
              <a:gd name="connsiteX14" fmla="*/ 5964700 w 8088923"/>
              <a:gd name="connsiteY14" fmla="*/ 3073445 h 3604299"/>
              <a:gd name="connsiteX15" fmla="*/ 6668087 w 8088923"/>
              <a:gd name="connsiteY15" fmla="*/ 3073443 h 3604299"/>
              <a:gd name="connsiteX16" fmla="*/ 7293710 w 8088923"/>
              <a:gd name="connsiteY16" fmla="*/ 3242853 h 3604299"/>
              <a:gd name="connsiteX17" fmla="*/ 8088923 w 8088923"/>
              <a:gd name="connsiteY17" fmla="*/ 3425137 h 3604299"/>
              <a:gd name="connsiteX0" fmla="*/ 0 w 8088923"/>
              <a:gd name="connsiteY0" fmla="*/ 176709 h 3605508"/>
              <a:gd name="connsiteX1" fmla="*/ 661181 w 8088923"/>
              <a:gd name="connsiteY1" fmla="*/ 303318 h 3605508"/>
              <a:gd name="connsiteX2" fmla="*/ 978095 w 8088923"/>
              <a:gd name="connsiteY2" fmla="*/ 697605 h 3605508"/>
              <a:gd name="connsiteX3" fmla="*/ 1519311 w 8088923"/>
              <a:gd name="connsiteY3" fmla="*/ 964500 h 3605508"/>
              <a:gd name="connsiteX4" fmla="*/ 1730326 w 8088923"/>
              <a:gd name="connsiteY4" fmla="*/ 92303 h 3605508"/>
              <a:gd name="connsiteX5" fmla="*/ 1997612 w 8088923"/>
              <a:gd name="connsiteY5" fmla="*/ 3538888 h 3605508"/>
              <a:gd name="connsiteX6" fmla="*/ 2391507 w 8088923"/>
              <a:gd name="connsiteY6" fmla="*/ 2371269 h 3605508"/>
              <a:gd name="connsiteX7" fmla="*/ 2773745 w 8088923"/>
              <a:gd name="connsiteY7" fmla="*/ 2414068 h 3605508"/>
              <a:gd name="connsiteX8" fmla="*/ 3094892 w 8088923"/>
              <a:gd name="connsiteY8" fmla="*/ 2511946 h 3605508"/>
              <a:gd name="connsiteX9" fmla="*/ 3446586 w 8088923"/>
              <a:gd name="connsiteY9" fmla="*/ 2357200 h 3605508"/>
              <a:gd name="connsiteX10" fmla="*/ 3756073 w 8088923"/>
              <a:gd name="connsiteY10" fmla="*/ 2751097 h 3605508"/>
              <a:gd name="connsiteX11" fmla="*/ 4053905 w 8088923"/>
              <a:gd name="connsiteY11" fmla="*/ 2625084 h 3605508"/>
              <a:gd name="connsiteX12" fmla="*/ 4409834 w 8088923"/>
              <a:gd name="connsiteY12" fmla="*/ 3328469 h 3605508"/>
              <a:gd name="connsiteX13" fmla="*/ 5078437 w 8088923"/>
              <a:gd name="connsiteY13" fmla="*/ 3412279 h 3605508"/>
              <a:gd name="connsiteX14" fmla="*/ 5964700 w 8088923"/>
              <a:gd name="connsiteY14" fmla="*/ 3074654 h 3605508"/>
              <a:gd name="connsiteX15" fmla="*/ 6668087 w 8088923"/>
              <a:gd name="connsiteY15" fmla="*/ 3074652 h 3605508"/>
              <a:gd name="connsiteX16" fmla="*/ 7293710 w 8088923"/>
              <a:gd name="connsiteY16" fmla="*/ 3244062 h 3605508"/>
              <a:gd name="connsiteX17" fmla="*/ 8088923 w 8088923"/>
              <a:gd name="connsiteY17" fmla="*/ 3426346 h 3605508"/>
              <a:gd name="connsiteX0" fmla="*/ 0 w 8165123"/>
              <a:gd name="connsiteY0" fmla="*/ 849809 h 3605508"/>
              <a:gd name="connsiteX1" fmla="*/ 737381 w 8165123"/>
              <a:gd name="connsiteY1" fmla="*/ 3033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849809 h 3605508"/>
              <a:gd name="connsiteX1" fmla="*/ 597681 w 8165123"/>
              <a:gd name="connsiteY1" fmla="*/ 3541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497381 h 3224923"/>
              <a:gd name="connsiteX1" fmla="*/ 597681 w 8165123"/>
              <a:gd name="connsiteY1" fmla="*/ 1690 h 3224923"/>
              <a:gd name="connsiteX2" fmla="*/ 1054295 w 8165123"/>
              <a:gd name="connsiteY2" fmla="*/ 345177 h 3224923"/>
              <a:gd name="connsiteX3" fmla="*/ 1595511 w 8165123"/>
              <a:gd name="connsiteY3" fmla="*/ 612072 h 3224923"/>
              <a:gd name="connsiteX4" fmla="*/ 1920826 w 8165123"/>
              <a:gd name="connsiteY4" fmla="*/ 387575 h 3224923"/>
              <a:gd name="connsiteX5" fmla="*/ 2073812 w 8165123"/>
              <a:gd name="connsiteY5" fmla="*/ 3186460 h 3224923"/>
              <a:gd name="connsiteX6" fmla="*/ 2467707 w 8165123"/>
              <a:gd name="connsiteY6" fmla="*/ 2018841 h 3224923"/>
              <a:gd name="connsiteX7" fmla="*/ 2849945 w 8165123"/>
              <a:gd name="connsiteY7" fmla="*/ 2061640 h 3224923"/>
              <a:gd name="connsiteX8" fmla="*/ 3171092 w 8165123"/>
              <a:gd name="connsiteY8" fmla="*/ 2159518 h 3224923"/>
              <a:gd name="connsiteX9" fmla="*/ 3522786 w 8165123"/>
              <a:gd name="connsiteY9" fmla="*/ 2004772 h 3224923"/>
              <a:gd name="connsiteX10" fmla="*/ 3832273 w 8165123"/>
              <a:gd name="connsiteY10" fmla="*/ 2398669 h 3224923"/>
              <a:gd name="connsiteX11" fmla="*/ 4130105 w 8165123"/>
              <a:gd name="connsiteY11" fmla="*/ 2272656 h 3224923"/>
              <a:gd name="connsiteX12" fmla="*/ 4486034 w 8165123"/>
              <a:gd name="connsiteY12" fmla="*/ 2976041 h 3224923"/>
              <a:gd name="connsiteX13" fmla="*/ 5154637 w 8165123"/>
              <a:gd name="connsiteY13" fmla="*/ 3059851 h 3224923"/>
              <a:gd name="connsiteX14" fmla="*/ 6040900 w 8165123"/>
              <a:gd name="connsiteY14" fmla="*/ 2722226 h 3224923"/>
              <a:gd name="connsiteX15" fmla="*/ 6744287 w 8165123"/>
              <a:gd name="connsiteY15" fmla="*/ 2722224 h 3224923"/>
              <a:gd name="connsiteX16" fmla="*/ 7369910 w 8165123"/>
              <a:gd name="connsiteY16" fmla="*/ 2891634 h 3224923"/>
              <a:gd name="connsiteX17" fmla="*/ 8165123 w 8165123"/>
              <a:gd name="connsiteY17" fmla="*/ 3073918 h 3224923"/>
              <a:gd name="connsiteX0" fmla="*/ 0 w 8165123"/>
              <a:gd name="connsiteY0" fmla="*/ 497267 h 3224809"/>
              <a:gd name="connsiteX1" fmla="*/ 597681 w 8165123"/>
              <a:gd name="connsiteY1" fmla="*/ 1576 h 3224809"/>
              <a:gd name="connsiteX2" fmla="*/ 1054295 w 8165123"/>
              <a:gd name="connsiteY2" fmla="*/ 345063 h 3224809"/>
              <a:gd name="connsiteX3" fmla="*/ 1341511 w 8165123"/>
              <a:gd name="connsiteY3" fmla="*/ 484958 h 3224809"/>
              <a:gd name="connsiteX4" fmla="*/ 1920826 w 8165123"/>
              <a:gd name="connsiteY4" fmla="*/ 387461 h 3224809"/>
              <a:gd name="connsiteX5" fmla="*/ 2073812 w 8165123"/>
              <a:gd name="connsiteY5" fmla="*/ 3186346 h 3224809"/>
              <a:gd name="connsiteX6" fmla="*/ 2467707 w 8165123"/>
              <a:gd name="connsiteY6" fmla="*/ 2018727 h 3224809"/>
              <a:gd name="connsiteX7" fmla="*/ 2849945 w 8165123"/>
              <a:gd name="connsiteY7" fmla="*/ 2061526 h 3224809"/>
              <a:gd name="connsiteX8" fmla="*/ 3171092 w 8165123"/>
              <a:gd name="connsiteY8" fmla="*/ 2159404 h 3224809"/>
              <a:gd name="connsiteX9" fmla="*/ 3522786 w 8165123"/>
              <a:gd name="connsiteY9" fmla="*/ 2004658 h 3224809"/>
              <a:gd name="connsiteX10" fmla="*/ 3832273 w 8165123"/>
              <a:gd name="connsiteY10" fmla="*/ 2398555 h 3224809"/>
              <a:gd name="connsiteX11" fmla="*/ 4130105 w 8165123"/>
              <a:gd name="connsiteY11" fmla="*/ 2272542 h 3224809"/>
              <a:gd name="connsiteX12" fmla="*/ 4486034 w 8165123"/>
              <a:gd name="connsiteY12" fmla="*/ 2975927 h 3224809"/>
              <a:gd name="connsiteX13" fmla="*/ 5154637 w 8165123"/>
              <a:gd name="connsiteY13" fmla="*/ 3059737 h 3224809"/>
              <a:gd name="connsiteX14" fmla="*/ 6040900 w 8165123"/>
              <a:gd name="connsiteY14" fmla="*/ 2722112 h 3224809"/>
              <a:gd name="connsiteX15" fmla="*/ 6744287 w 8165123"/>
              <a:gd name="connsiteY15" fmla="*/ 2722110 h 3224809"/>
              <a:gd name="connsiteX16" fmla="*/ 7369910 w 8165123"/>
              <a:gd name="connsiteY16" fmla="*/ 2891520 h 3224809"/>
              <a:gd name="connsiteX17" fmla="*/ 8165123 w 8165123"/>
              <a:gd name="connsiteY17" fmla="*/ 3073804 h 3224809"/>
              <a:gd name="connsiteX0" fmla="*/ 0 w 8165123"/>
              <a:gd name="connsiteY0" fmla="*/ 497267 h 3220370"/>
              <a:gd name="connsiteX1" fmla="*/ 597681 w 8165123"/>
              <a:gd name="connsiteY1" fmla="*/ 1576 h 3220370"/>
              <a:gd name="connsiteX2" fmla="*/ 1054295 w 8165123"/>
              <a:gd name="connsiteY2" fmla="*/ 345063 h 3220370"/>
              <a:gd name="connsiteX3" fmla="*/ 1341511 w 8165123"/>
              <a:gd name="connsiteY3" fmla="*/ 484958 h 3220370"/>
              <a:gd name="connsiteX4" fmla="*/ 1895426 w 8165123"/>
              <a:gd name="connsiteY4" fmla="*/ 501761 h 3220370"/>
              <a:gd name="connsiteX5" fmla="*/ 2073812 w 8165123"/>
              <a:gd name="connsiteY5" fmla="*/ 3186346 h 3220370"/>
              <a:gd name="connsiteX6" fmla="*/ 2467707 w 8165123"/>
              <a:gd name="connsiteY6" fmla="*/ 2018727 h 3220370"/>
              <a:gd name="connsiteX7" fmla="*/ 2849945 w 8165123"/>
              <a:gd name="connsiteY7" fmla="*/ 2061526 h 3220370"/>
              <a:gd name="connsiteX8" fmla="*/ 3171092 w 8165123"/>
              <a:gd name="connsiteY8" fmla="*/ 2159404 h 3220370"/>
              <a:gd name="connsiteX9" fmla="*/ 3522786 w 8165123"/>
              <a:gd name="connsiteY9" fmla="*/ 2004658 h 3220370"/>
              <a:gd name="connsiteX10" fmla="*/ 3832273 w 8165123"/>
              <a:gd name="connsiteY10" fmla="*/ 2398555 h 3220370"/>
              <a:gd name="connsiteX11" fmla="*/ 4130105 w 8165123"/>
              <a:gd name="connsiteY11" fmla="*/ 2272542 h 3220370"/>
              <a:gd name="connsiteX12" fmla="*/ 4486034 w 8165123"/>
              <a:gd name="connsiteY12" fmla="*/ 2975927 h 3220370"/>
              <a:gd name="connsiteX13" fmla="*/ 5154637 w 8165123"/>
              <a:gd name="connsiteY13" fmla="*/ 3059737 h 3220370"/>
              <a:gd name="connsiteX14" fmla="*/ 6040900 w 8165123"/>
              <a:gd name="connsiteY14" fmla="*/ 2722112 h 3220370"/>
              <a:gd name="connsiteX15" fmla="*/ 6744287 w 8165123"/>
              <a:gd name="connsiteY15" fmla="*/ 2722110 h 3220370"/>
              <a:gd name="connsiteX16" fmla="*/ 7369910 w 8165123"/>
              <a:gd name="connsiteY16" fmla="*/ 2891520 h 3220370"/>
              <a:gd name="connsiteX17" fmla="*/ 8165123 w 8165123"/>
              <a:gd name="connsiteY17" fmla="*/ 3073804 h 3220370"/>
              <a:gd name="connsiteX0" fmla="*/ 0 w 8165123"/>
              <a:gd name="connsiteY0" fmla="*/ 511644 h 3234747"/>
              <a:gd name="connsiteX1" fmla="*/ 597681 w 8165123"/>
              <a:gd name="connsiteY1" fmla="*/ 15953 h 3234747"/>
              <a:gd name="connsiteX2" fmla="*/ 927295 w 8165123"/>
              <a:gd name="connsiteY2" fmla="*/ 156240 h 3234747"/>
              <a:gd name="connsiteX3" fmla="*/ 1341511 w 8165123"/>
              <a:gd name="connsiteY3" fmla="*/ 499335 h 3234747"/>
              <a:gd name="connsiteX4" fmla="*/ 1895426 w 8165123"/>
              <a:gd name="connsiteY4" fmla="*/ 516138 h 3234747"/>
              <a:gd name="connsiteX5" fmla="*/ 2073812 w 8165123"/>
              <a:gd name="connsiteY5" fmla="*/ 3200723 h 3234747"/>
              <a:gd name="connsiteX6" fmla="*/ 2467707 w 8165123"/>
              <a:gd name="connsiteY6" fmla="*/ 2033104 h 3234747"/>
              <a:gd name="connsiteX7" fmla="*/ 2849945 w 8165123"/>
              <a:gd name="connsiteY7" fmla="*/ 2075903 h 3234747"/>
              <a:gd name="connsiteX8" fmla="*/ 3171092 w 8165123"/>
              <a:gd name="connsiteY8" fmla="*/ 2173781 h 3234747"/>
              <a:gd name="connsiteX9" fmla="*/ 3522786 w 8165123"/>
              <a:gd name="connsiteY9" fmla="*/ 2019035 h 3234747"/>
              <a:gd name="connsiteX10" fmla="*/ 3832273 w 8165123"/>
              <a:gd name="connsiteY10" fmla="*/ 2412932 h 3234747"/>
              <a:gd name="connsiteX11" fmla="*/ 4130105 w 8165123"/>
              <a:gd name="connsiteY11" fmla="*/ 2286919 h 3234747"/>
              <a:gd name="connsiteX12" fmla="*/ 4486034 w 8165123"/>
              <a:gd name="connsiteY12" fmla="*/ 2990304 h 3234747"/>
              <a:gd name="connsiteX13" fmla="*/ 5154637 w 8165123"/>
              <a:gd name="connsiteY13" fmla="*/ 3074114 h 3234747"/>
              <a:gd name="connsiteX14" fmla="*/ 6040900 w 8165123"/>
              <a:gd name="connsiteY14" fmla="*/ 2736489 h 3234747"/>
              <a:gd name="connsiteX15" fmla="*/ 6744287 w 8165123"/>
              <a:gd name="connsiteY15" fmla="*/ 2736487 h 3234747"/>
              <a:gd name="connsiteX16" fmla="*/ 7369910 w 8165123"/>
              <a:gd name="connsiteY16" fmla="*/ 2905897 h 3234747"/>
              <a:gd name="connsiteX17" fmla="*/ 8165123 w 8165123"/>
              <a:gd name="connsiteY17" fmla="*/ 3088181 h 3234747"/>
              <a:gd name="connsiteX0" fmla="*/ 0 w 8165123"/>
              <a:gd name="connsiteY0" fmla="*/ 511116 h 3234219"/>
              <a:gd name="connsiteX1" fmla="*/ 597681 w 8165123"/>
              <a:gd name="connsiteY1" fmla="*/ 15425 h 3234219"/>
              <a:gd name="connsiteX2" fmla="*/ 927295 w 8165123"/>
              <a:gd name="connsiteY2" fmla="*/ 155712 h 3234219"/>
              <a:gd name="connsiteX3" fmla="*/ 1328811 w 8165123"/>
              <a:gd name="connsiteY3" fmla="*/ 460707 h 3234219"/>
              <a:gd name="connsiteX4" fmla="*/ 1895426 w 8165123"/>
              <a:gd name="connsiteY4" fmla="*/ 515610 h 3234219"/>
              <a:gd name="connsiteX5" fmla="*/ 2073812 w 8165123"/>
              <a:gd name="connsiteY5" fmla="*/ 3200195 h 3234219"/>
              <a:gd name="connsiteX6" fmla="*/ 2467707 w 8165123"/>
              <a:gd name="connsiteY6" fmla="*/ 2032576 h 3234219"/>
              <a:gd name="connsiteX7" fmla="*/ 2849945 w 8165123"/>
              <a:gd name="connsiteY7" fmla="*/ 2075375 h 3234219"/>
              <a:gd name="connsiteX8" fmla="*/ 3171092 w 8165123"/>
              <a:gd name="connsiteY8" fmla="*/ 2173253 h 3234219"/>
              <a:gd name="connsiteX9" fmla="*/ 3522786 w 8165123"/>
              <a:gd name="connsiteY9" fmla="*/ 2018507 h 3234219"/>
              <a:gd name="connsiteX10" fmla="*/ 3832273 w 8165123"/>
              <a:gd name="connsiteY10" fmla="*/ 2412404 h 3234219"/>
              <a:gd name="connsiteX11" fmla="*/ 4130105 w 8165123"/>
              <a:gd name="connsiteY11" fmla="*/ 2286391 h 3234219"/>
              <a:gd name="connsiteX12" fmla="*/ 4486034 w 8165123"/>
              <a:gd name="connsiteY12" fmla="*/ 2989776 h 3234219"/>
              <a:gd name="connsiteX13" fmla="*/ 5154637 w 8165123"/>
              <a:gd name="connsiteY13" fmla="*/ 3073586 h 3234219"/>
              <a:gd name="connsiteX14" fmla="*/ 6040900 w 8165123"/>
              <a:gd name="connsiteY14" fmla="*/ 2735961 h 3234219"/>
              <a:gd name="connsiteX15" fmla="*/ 6744287 w 8165123"/>
              <a:gd name="connsiteY15" fmla="*/ 2735959 h 3234219"/>
              <a:gd name="connsiteX16" fmla="*/ 7369910 w 8165123"/>
              <a:gd name="connsiteY16" fmla="*/ 2905369 h 3234219"/>
              <a:gd name="connsiteX17" fmla="*/ 8165123 w 8165123"/>
              <a:gd name="connsiteY17" fmla="*/ 3087653 h 3234219"/>
              <a:gd name="connsiteX0" fmla="*/ 0 w 8127023"/>
              <a:gd name="connsiteY0" fmla="*/ 89710 h 3219213"/>
              <a:gd name="connsiteX1" fmla="*/ 559581 w 8127023"/>
              <a:gd name="connsiteY1" fmla="*/ 419 h 3219213"/>
              <a:gd name="connsiteX2" fmla="*/ 889195 w 8127023"/>
              <a:gd name="connsiteY2" fmla="*/ 140706 h 3219213"/>
              <a:gd name="connsiteX3" fmla="*/ 1290711 w 8127023"/>
              <a:gd name="connsiteY3" fmla="*/ 445701 h 3219213"/>
              <a:gd name="connsiteX4" fmla="*/ 1857326 w 8127023"/>
              <a:gd name="connsiteY4" fmla="*/ 500604 h 3219213"/>
              <a:gd name="connsiteX5" fmla="*/ 2035712 w 8127023"/>
              <a:gd name="connsiteY5" fmla="*/ 3185189 h 3219213"/>
              <a:gd name="connsiteX6" fmla="*/ 2429607 w 8127023"/>
              <a:gd name="connsiteY6" fmla="*/ 2017570 h 3219213"/>
              <a:gd name="connsiteX7" fmla="*/ 2811845 w 8127023"/>
              <a:gd name="connsiteY7" fmla="*/ 2060369 h 3219213"/>
              <a:gd name="connsiteX8" fmla="*/ 3132992 w 8127023"/>
              <a:gd name="connsiteY8" fmla="*/ 2158247 h 3219213"/>
              <a:gd name="connsiteX9" fmla="*/ 3484686 w 8127023"/>
              <a:gd name="connsiteY9" fmla="*/ 2003501 h 3219213"/>
              <a:gd name="connsiteX10" fmla="*/ 3794173 w 8127023"/>
              <a:gd name="connsiteY10" fmla="*/ 2397398 h 3219213"/>
              <a:gd name="connsiteX11" fmla="*/ 4092005 w 8127023"/>
              <a:gd name="connsiteY11" fmla="*/ 2271385 h 3219213"/>
              <a:gd name="connsiteX12" fmla="*/ 4447934 w 8127023"/>
              <a:gd name="connsiteY12" fmla="*/ 2974770 h 3219213"/>
              <a:gd name="connsiteX13" fmla="*/ 5116537 w 8127023"/>
              <a:gd name="connsiteY13" fmla="*/ 3058580 h 3219213"/>
              <a:gd name="connsiteX14" fmla="*/ 6002800 w 8127023"/>
              <a:gd name="connsiteY14" fmla="*/ 2720955 h 3219213"/>
              <a:gd name="connsiteX15" fmla="*/ 6706187 w 8127023"/>
              <a:gd name="connsiteY15" fmla="*/ 2720953 h 3219213"/>
              <a:gd name="connsiteX16" fmla="*/ 7331810 w 8127023"/>
              <a:gd name="connsiteY16" fmla="*/ 2890363 h 3219213"/>
              <a:gd name="connsiteX17" fmla="*/ 8127023 w 8127023"/>
              <a:gd name="connsiteY17" fmla="*/ 3072647 h 3219213"/>
              <a:gd name="connsiteX0" fmla="*/ 0 w 8127023"/>
              <a:gd name="connsiteY0" fmla="*/ 127714 h 3257217"/>
              <a:gd name="connsiteX1" fmla="*/ 432581 w 8127023"/>
              <a:gd name="connsiteY1" fmla="*/ 323 h 3257217"/>
              <a:gd name="connsiteX2" fmla="*/ 889195 w 8127023"/>
              <a:gd name="connsiteY2" fmla="*/ 178710 h 3257217"/>
              <a:gd name="connsiteX3" fmla="*/ 1290711 w 8127023"/>
              <a:gd name="connsiteY3" fmla="*/ 483705 h 3257217"/>
              <a:gd name="connsiteX4" fmla="*/ 1857326 w 8127023"/>
              <a:gd name="connsiteY4" fmla="*/ 538608 h 3257217"/>
              <a:gd name="connsiteX5" fmla="*/ 2035712 w 8127023"/>
              <a:gd name="connsiteY5" fmla="*/ 3223193 h 3257217"/>
              <a:gd name="connsiteX6" fmla="*/ 2429607 w 8127023"/>
              <a:gd name="connsiteY6" fmla="*/ 2055574 h 3257217"/>
              <a:gd name="connsiteX7" fmla="*/ 2811845 w 8127023"/>
              <a:gd name="connsiteY7" fmla="*/ 2098373 h 3257217"/>
              <a:gd name="connsiteX8" fmla="*/ 3132992 w 8127023"/>
              <a:gd name="connsiteY8" fmla="*/ 2196251 h 3257217"/>
              <a:gd name="connsiteX9" fmla="*/ 3484686 w 8127023"/>
              <a:gd name="connsiteY9" fmla="*/ 2041505 h 3257217"/>
              <a:gd name="connsiteX10" fmla="*/ 3794173 w 8127023"/>
              <a:gd name="connsiteY10" fmla="*/ 2435402 h 3257217"/>
              <a:gd name="connsiteX11" fmla="*/ 4092005 w 8127023"/>
              <a:gd name="connsiteY11" fmla="*/ 2309389 h 3257217"/>
              <a:gd name="connsiteX12" fmla="*/ 4447934 w 8127023"/>
              <a:gd name="connsiteY12" fmla="*/ 3012774 h 3257217"/>
              <a:gd name="connsiteX13" fmla="*/ 5116537 w 8127023"/>
              <a:gd name="connsiteY13" fmla="*/ 3096584 h 3257217"/>
              <a:gd name="connsiteX14" fmla="*/ 6002800 w 8127023"/>
              <a:gd name="connsiteY14" fmla="*/ 2758959 h 3257217"/>
              <a:gd name="connsiteX15" fmla="*/ 6706187 w 8127023"/>
              <a:gd name="connsiteY15" fmla="*/ 2758957 h 3257217"/>
              <a:gd name="connsiteX16" fmla="*/ 7331810 w 8127023"/>
              <a:gd name="connsiteY16" fmla="*/ 2928367 h 3257217"/>
              <a:gd name="connsiteX17" fmla="*/ 8127023 w 8127023"/>
              <a:gd name="connsiteY17" fmla="*/ 3110651 h 3257217"/>
              <a:gd name="connsiteX0" fmla="*/ 0 w 8127023"/>
              <a:gd name="connsiteY0" fmla="*/ 130648 h 3260151"/>
              <a:gd name="connsiteX1" fmla="*/ 432581 w 8127023"/>
              <a:gd name="connsiteY1" fmla="*/ 3257 h 3260151"/>
              <a:gd name="connsiteX2" fmla="*/ 812995 w 8127023"/>
              <a:gd name="connsiteY2" fmla="*/ 308644 h 3260151"/>
              <a:gd name="connsiteX3" fmla="*/ 1290711 w 8127023"/>
              <a:gd name="connsiteY3" fmla="*/ 486639 h 3260151"/>
              <a:gd name="connsiteX4" fmla="*/ 1857326 w 8127023"/>
              <a:gd name="connsiteY4" fmla="*/ 541542 h 3260151"/>
              <a:gd name="connsiteX5" fmla="*/ 2035712 w 8127023"/>
              <a:gd name="connsiteY5" fmla="*/ 3226127 h 3260151"/>
              <a:gd name="connsiteX6" fmla="*/ 2429607 w 8127023"/>
              <a:gd name="connsiteY6" fmla="*/ 2058508 h 3260151"/>
              <a:gd name="connsiteX7" fmla="*/ 2811845 w 8127023"/>
              <a:gd name="connsiteY7" fmla="*/ 2101307 h 3260151"/>
              <a:gd name="connsiteX8" fmla="*/ 3132992 w 8127023"/>
              <a:gd name="connsiteY8" fmla="*/ 2199185 h 3260151"/>
              <a:gd name="connsiteX9" fmla="*/ 3484686 w 8127023"/>
              <a:gd name="connsiteY9" fmla="*/ 2044439 h 3260151"/>
              <a:gd name="connsiteX10" fmla="*/ 3794173 w 8127023"/>
              <a:gd name="connsiteY10" fmla="*/ 2438336 h 3260151"/>
              <a:gd name="connsiteX11" fmla="*/ 4092005 w 8127023"/>
              <a:gd name="connsiteY11" fmla="*/ 2312323 h 3260151"/>
              <a:gd name="connsiteX12" fmla="*/ 4447934 w 8127023"/>
              <a:gd name="connsiteY12" fmla="*/ 3015708 h 3260151"/>
              <a:gd name="connsiteX13" fmla="*/ 5116537 w 8127023"/>
              <a:gd name="connsiteY13" fmla="*/ 3099518 h 3260151"/>
              <a:gd name="connsiteX14" fmla="*/ 6002800 w 8127023"/>
              <a:gd name="connsiteY14" fmla="*/ 2761893 h 3260151"/>
              <a:gd name="connsiteX15" fmla="*/ 6706187 w 8127023"/>
              <a:gd name="connsiteY15" fmla="*/ 2761891 h 3260151"/>
              <a:gd name="connsiteX16" fmla="*/ 7331810 w 8127023"/>
              <a:gd name="connsiteY16" fmla="*/ 2931301 h 3260151"/>
              <a:gd name="connsiteX17" fmla="*/ 8127023 w 8127023"/>
              <a:gd name="connsiteY17" fmla="*/ 3113585 h 3260151"/>
              <a:gd name="connsiteX0" fmla="*/ 0 w 8127023"/>
              <a:gd name="connsiteY0" fmla="*/ 130648 h 3253175"/>
              <a:gd name="connsiteX1" fmla="*/ 432581 w 8127023"/>
              <a:gd name="connsiteY1" fmla="*/ 3257 h 3253175"/>
              <a:gd name="connsiteX2" fmla="*/ 812995 w 8127023"/>
              <a:gd name="connsiteY2" fmla="*/ 308644 h 3253175"/>
              <a:gd name="connsiteX3" fmla="*/ 1290711 w 8127023"/>
              <a:gd name="connsiteY3" fmla="*/ 486639 h 3253175"/>
              <a:gd name="connsiteX4" fmla="*/ 1819226 w 8127023"/>
              <a:gd name="connsiteY4" fmla="*/ 732042 h 3253175"/>
              <a:gd name="connsiteX5" fmla="*/ 2035712 w 8127023"/>
              <a:gd name="connsiteY5" fmla="*/ 3226127 h 3253175"/>
              <a:gd name="connsiteX6" fmla="*/ 2429607 w 8127023"/>
              <a:gd name="connsiteY6" fmla="*/ 2058508 h 3253175"/>
              <a:gd name="connsiteX7" fmla="*/ 2811845 w 8127023"/>
              <a:gd name="connsiteY7" fmla="*/ 2101307 h 3253175"/>
              <a:gd name="connsiteX8" fmla="*/ 3132992 w 8127023"/>
              <a:gd name="connsiteY8" fmla="*/ 2199185 h 3253175"/>
              <a:gd name="connsiteX9" fmla="*/ 3484686 w 8127023"/>
              <a:gd name="connsiteY9" fmla="*/ 2044439 h 3253175"/>
              <a:gd name="connsiteX10" fmla="*/ 3794173 w 8127023"/>
              <a:gd name="connsiteY10" fmla="*/ 2438336 h 3253175"/>
              <a:gd name="connsiteX11" fmla="*/ 4092005 w 8127023"/>
              <a:gd name="connsiteY11" fmla="*/ 2312323 h 3253175"/>
              <a:gd name="connsiteX12" fmla="*/ 4447934 w 8127023"/>
              <a:gd name="connsiteY12" fmla="*/ 3015708 h 3253175"/>
              <a:gd name="connsiteX13" fmla="*/ 5116537 w 8127023"/>
              <a:gd name="connsiteY13" fmla="*/ 3099518 h 3253175"/>
              <a:gd name="connsiteX14" fmla="*/ 6002800 w 8127023"/>
              <a:gd name="connsiteY14" fmla="*/ 2761893 h 3253175"/>
              <a:gd name="connsiteX15" fmla="*/ 6706187 w 8127023"/>
              <a:gd name="connsiteY15" fmla="*/ 2761891 h 3253175"/>
              <a:gd name="connsiteX16" fmla="*/ 7331810 w 8127023"/>
              <a:gd name="connsiteY16" fmla="*/ 2931301 h 3253175"/>
              <a:gd name="connsiteX17" fmla="*/ 8127023 w 8127023"/>
              <a:gd name="connsiteY17" fmla="*/ 3113585 h 3253175"/>
              <a:gd name="connsiteX0" fmla="*/ 0 w 8127023"/>
              <a:gd name="connsiteY0" fmla="*/ 0 h 3122527"/>
              <a:gd name="connsiteX1" fmla="*/ 812995 w 8127023"/>
              <a:gd name="connsiteY1" fmla="*/ 177996 h 3122527"/>
              <a:gd name="connsiteX2" fmla="*/ 1290711 w 8127023"/>
              <a:gd name="connsiteY2" fmla="*/ 355991 h 3122527"/>
              <a:gd name="connsiteX3" fmla="*/ 1819226 w 8127023"/>
              <a:gd name="connsiteY3" fmla="*/ 601394 h 3122527"/>
              <a:gd name="connsiteX4" fmla="*/ 2035712 w 8127023"/>
              <a:gd name="connsiteY4" fmla="*/ 3095479 h 3122527"/>
              <a:gd name="connsiteX5" fmla="*/ 2429607 w 8127023"/>
              <a:gd name="connsiteY5" fmla="*/ 1927860 h 3122527"/>
              <a:gd name="connsiteX6" fmla="*/ 2811845 w 8127023"/>
              <a:gd name="connsiteY6" fmla="*/ 1970659 h 3122527"/>
              <a:gd name="connsiteX7" fmla="*/ 3132992 w 8127023"/>
              <a:gd name="connsiteY7" fmla="*/ 2068537 h 3122527"/>
              <a:gd name="connsiteX8" fmla="*/ 3484686 w 8127023"/>
              <a:gd name="connsiteY8" fmla="*/ 1913791 h 3122527"/>
              <a:gd name="connsiteX9" fmla="*/ 3794173 w 8127023"/>
              <a:gd name="connsiteY9" fmla="*/ 2307688 h 3122527"/>
              <a:gd name="connsiteX10" fmla="*/ 4092005 w 8127023"/>
              <a:gd name="connsiteY10" fmla="*/ 2181675 h 3122527"/>
              <a:gd name="connsiteX11" fmla="*/ 4447934 w 8127023"/>
              <a:gd name="connsiteY11" fmla="*/ 2885060 h 3122527"/>
              <a:gd name="connsiteX12" fmla="*/ 5116537 w 8127023"/>
              <a:gd name="connsiteY12" fmla="*/ 2968870 h 3122527"/>
              <a:gd name="connsiteX13" fmla="*/ 6002800 w 8127023"/>
              <a:gd name="connsiteY13" fmla="*/ 2631245 h 3122527"/>
              <a:gd name="connsiteX14" fmla="*/ 6706187 w 8127023"/>
              <a:gd name="connsiteY14" fmla="*/ 2631243 h 3122527"/>
              <a:gd name="connsiteX15" fmla="*/ 7331810 w 8127023"/>
              <a:gd name="connsiteY15" fmla="*/ 2800653 h 3122527"/>
              <a:gd name="connsiteX16" fmla="*/ 8127023 w 8127023"/>
              <a:gd name="connsiteY16" fmla="*/ 2982937 h 3122527"/>
              <a:gd name="connsiteX0" fmla="*/ 0 w 8127023"/>
              <a:gd name="connsiteY0" fmla="*/ 0 h 3122527"/>
              <a:gd name="connsiteX1" fmla="*/ 812995 w 8127023"/>
              <a:gd name="connsiteY1" fmla="*/ 177996 h 3122527"/>
              <a:gd name="connsiteX2" fmla="*/ 1819226 w 8127023"/>
              <a:gd name="connsiteY2" fmla="*/ 601394 h 3122527"/>
              <a:gd name="connsiteX3" fmla="*/ 2035712 w 8127023"/>
              <a:gd name="connsiteY3" fmla="*/ 3095479 h 3122527"/>
              <a:gd name="connsiteX4" fmla="*/ 2429607 w 8127023"/>
              <a:gd name="connsiteY4" fmla="*/ 1927860 h 3122527"/>
              <a:gd name="connsiteX5" fmla="*/ 2811845 w 8127023"/>
              <a:gd name="connsiteY5" fmla="*/ 1970659 h 3122527"/>
              <a:gd name="connsiteX6" fmla="*/ 3132992 w 8127023"/>
              <a:gd name="connsiteY6" fmla="*/ 2068537 h 3122527"/>
              <a:gd name="connsiteX7" fmla="*/ 3484686 w 8127023"/>
              <a:gd name="connsiteY7" fmla="*/ 1913791 h 3122527"/>
              <a:gd name="connsiteX8" fmla="*/ 3794173 w 8127023"/>
              <a:gd name="connsiteY8" fmla="*/ 2307688 h 3122527"/>
              <a:gd name="connsiteX9" fmla="*/ 4092005 w 8127023"/>
              <a:gd name="connsiteY9" fmla="*/ 2181675 h 3122527"/>
              <a:gd name="connsiteX10" fmla="*/ 4447934 w 8127023"/>
              <a:gd name="connsiteY10" fmla="*/ 2885060 h 3122527"/>
              <a:gd name="connsiteX11" fmla="*/ 5116537 w 8127023"/>
              <a:gd name="connsiteY11" fmla="*/ 2968870 h 3122527"/>
              <a:gd name="connsiteX12" fmla="*/ 6002800 w 8127023"/>
              <a:gd name="connsiteY12" fmla="*/ 2631245 h 3122527"/>
              <a:gd name="connsiteX13" fmla="*/ 6706187 w 8127023"/>
              <a:gd name="connsiteY13" fmla="*/ 2631243 h 3122527"/>
              <a:gd name="connsiteX14" fmla="*/ 7331810 w 8127023"/>
              <a:gd name="connsiteY14" fmla="*/ 2800653 h 3122527"/>
              <a:gd name="connsiteX15" fmla="*/ 8127023 w 8127023"/>
              <a:gd name="connsiteY15"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132992 w 8127023"/>
              <a:gd name="connsiteY5" fmla="*/ 2068537 h 3122527"/>
              <a:gd name="connsiteX6" fmla="*/ 3484686 w 8127023"/>
              <a:gd name="connsiteY6" fmla="*/ 1913791 h 3122527"/>
              <a:gd name="connsiteX7" fmla="*/ 3794173 w 8127023"/>
              <a:gd name="connsiteY7" fmla="*/ 2307688 h 3122527"/>
              <a:gd name="connsiteX8" fmla="*/ 4092005 w 8127023"/>
              <a:gd name="connsiteY8" fmla="*/ 2181675 h 3122527"/>
              <a:gd name="connsiteX9" fmla="*/ 4447934 w 8127023"/>
              <a:gd name="connsiteY9" fmla="*/ 2885060 h 3122527"/>
              <a:gd name="connsiteX10" fmla="*/ 5116537 w 8127023"/>
              <a:gd name="connsiteY10" fmla="*/ 2968870 h 3122527"/>
              <a:gd name="connsiteX11" fmla="*/ 6002800 w 8127023"/>
              <a:gd name="connsiteY11" fmla="*/ 2631245 h 3122527"/>
              <a:gd name="connsiteX12" fmla="*/ 6706187 w 8127023"/>
              <a:gd name="connsiteY12" fmla="*/ 2631243 h 3122527"/>
              <a:gd name="connsiteX13" fmla="*/ 7331810 w 8127023"/>
              <a:gd name="connsiteY13" fmla="*/ 2800653 h 3122527"/>
              <a:gd name="connsiteX14" fmla="*/ 8127023 w 8127023"/>
              <a:gd name="connsiteY14"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484686 w 8127023"/>
              <a:gd name="connsiteY5" fmla="*/ 1913791 h 3122527"/>
              <a:gd name="connsiteX6" fmla="*/ 3794173 w 8127023"/>
              <a:gd name="connsiteY6" fmla="*/ 2307688 h 3122527"/>
              <a:gd name="connsiteX7" fmla="*/ 4092005 w 8127023"/>
              <a:gd name="connsiteY7" fmla="*/ 2181675 h 3122527"/>
              <a:gd name="connsiteX8" fmla="*/ 4447934 w 8127023"/>
              <a:gd name="connsiteY8" fmla="*/ 2885060 h 3122527"/>
              <a:gd name="connsiteX9" fmla="*/ 5116537 w 8127023"/>
              <a:gd name="connsiteY9" fmla="*/ 2968870 h 3122527"/>
              <a:gd name="connsiteX10" fmla="*/ 6002800 w 8127023"/>
              <a:gd name="connsiteY10" fmla="*/ 2631245 h 3122527"/>
              <a:gd name="connsiteX11" fmla="*/ 6706187 w 8127023"/>
              <a:gd name="connsiteY11" fmla="*/ 2631243 h 3122527"/>
              <a:gd name="connsiteX12" fmla="*/ 7331810 w 8127023"/>
              <a:gd name="connsiteY12" fmla="*/ 2800653 h 3122527"/>
              <a:gd name="connsiteX13" fmla="*/ 8127023 w 8127023"/>
              <a:gd name="connsiteY13" fmla="*/ 2982937 h 3122527"/>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3794173 w 8127023"/>
              <a:gd name="connsiteY5" fmla="*/ 2307688 h 3122711"/>
              <a:gd name="connsiteX6" fmla="*/ 4092005 w 8127023"/>
              <a:gd name="connsiteY6" fmla="*/ 2181675 h 3122711"/>
              <a:gd name="connsiteX7" fmla="*/ 4447934 w 8127023"/>
              <a:gd name="connsiteY7" fmla="*/ 2885060 h 3122711"/>
              <a:gd name="connsiteX8" fmla="*/ 5116537 w 8127023"/>
              <a:gd name="connsiteY8" fmla="*/ 2968870 h 3122711"/>
              <a:gd name="connsiteX9" fmla="*/ 6002800 w 8127023"/>
              <a:gd name="connsiteY9" fmla="*/ 2631245 h 3122711"/>
              <a:gd name="connsiteX10" fmla="*/ 6706187 w 8127023"/>
              <a:gd name="connsiteY10" fmla="*/ 2631243 h 3122711"/>
              <a:gd name="connsiteX11" fmla="*/ 7331810 w 8127023"/>
              <a:gd name="connsiteY11" fmla="*/ 2800653 h 3122711"/>
              <a:gd name="connsiteX12" fmla="*/ 8127023 w 8127023"/>
              <a:gd name="connsiteY12"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6706187 w 8127023"/>
              <a:gd name="connsiteY8" fmla="*/ 2631243 h 3122711"/>
              <a:gd name="connsiteX9" fmla="*/ 7331810 w 8127023"/>
              <a:gd name="connsiteY9" fmla="*/ 2800653 h 3122711"/>
              <a:gd name="connsiteX10" fmla="*/ 8127023 w 8127023"/>
              <a:gd name="connsiteY10"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331810 w 8127023"/>
              <a:gd name="connsiteY8" fmla="*/ 2800653 h 3122711"/>
              <a:gd name="connsiteX9" fmla="*/ 8127023 w 8127023"/>
              <a:gd name="connsiteY9"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268310 w 8127023"/>
              <a:gd name="connsiteY8" fmla="*/ 2902253 h 3122711"/>
              <a:gd name="connsiteX9" fmla="*/ 8127023 w 8127023"/>
              <a:gd name="connsiteY9" fmla="*/ 2982937 h 3122711"/>
              <a:gd name="connsiteX0" fmla="*/ 0 w 8127023"/>
              <a:gd name="connsiteY0" fmla="*/ 0 h 3095758"/>
              <a:gd name="connsiteX1" fmla="*/ 1819226 w 8127023"/>
              <a:gd name="connsiteY1" fmla="*/ 601394 h 3095758"/>
              <a:gd name="connsiteX2" fmla="*/ 2035712 w 8127023"/>
              <a:gd name="connsiteY2" fmla="*/ 3095479 h 3095758"/>
              <a:gd name="connsiteX3" fmla="*/ 2416907 w 8127023"/>
              <a:gd name="connsiteY3" fmla="*/ 772160 h 3095758"/>
              <a:gd name="connsiteX4" fmla="*/ 3484686 w 8127023"/>
              <a:gd name="connsiteY4" fmla="*/ 1913791 h 3095758"/>
              <a:gd name="connsiteX5" fmla="*/ 4092005 w 8127023"/>
              <a:gd name="connsiteY5" fmla="*/ 2181675 h 3095758"/>
              <a:gd name="connsiteX6" fmla="*/ 5116537 w 8127023"/>
              <a:gd name="connsiteY6" fmla="*/ 2968870 h 3095758"/>
              <a:gd name="connsiteX7" fmla="*/ 6002800 w 8127023"/>
              <a:gd name="connsiteY7" fmla="*/ 2631245 h 3095758"/>
              <a:gd name="connsiteX8" fmla="*/ 7268310 w 8127023"/>
              <a:gd name="connsiteY8" fmla="*/ 2902253 h 3095758"/>
              <a:gd name="connsiteX9" fmla="*/ 8127023 w 8127023"/>
              <a:gd name="connsiteY9" fmla="*/ 2982937 h 3095758"/>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092005 w 8127023"/>
              <a:gd name="connsiteY5" fmla="*/ 21816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104705 w 8127023"/>
              <a:gd name="connsiteY5" fmla="*/ 20800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358705 w 8127023"/>
              <a:gd name="connsiteY5" fmla="*/ 19911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4358705 w 8127023"/>
              <a:gd name="connsiteY6" fmla="*/ 1991175 h 3095786"/>
              <a:gd name="connsiteX7" fmla="*/ 5116537 w 8127023"/>
              <a:gd name="connsiteY7" fmla="*/ 2968870 h 3095786"/>
              <a:gd name="connsiteX8" fmla="*/ 6002800 w 8127023"/>
              <a:gd name="connsiteY8" fmla="*/ 2631245 h 3095786"/>
              <a:gd name="connsiteX9" fmla="*/ 7268310 w 8127023"/>
              <a:gd name="connsiteY9" fmla="*/ 2902253 h 3095786"/>
              <a:gd name="connsiteX10" fmla="*/ 8127023 w 8127023"/>
              <a:gd name="connsiteY10"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5116537 w 8127023"/>
              <a:gd name="connsiteY5" fmla="*/ 2968870 h 3095786"/>
              <a:gd name="connsiteX6" fmla="*/ 6002800 w 8127023"/>
              <a:gd name="connsiteY6" fmla="*/ 2631245 h 3095786"/>
              <a:gd name="connsiteX7" fmla="*/ 7268310 w 8127023"/>
              <a:gd name="connsiteY7" fmla="*/ 2902253 h 3095786"/>
              <a:gd name="connsiteX8" fmla="*/ 8127023 w 8127023"/>
              <a:gd name="connsiteY8" fmla="*/ 2982937 h 3095786"/>
              <a:gd name="connsiteX0" fmla="*/ 0 w 8127023"/>
              <a:gd name="connsiteY0" fmla="*/ 0 h 3146579"/>
              <a:gd name="connsiteX1" fmla="*/ 1819226 w 8127023"/>
              <a:gd name="connsiteY1" fmla="*/ 601394 h 3146579"/>
              <a:gd name="connsiteX2" fmla="*/ 2124612 w 8127023"/>
              <a:gd name="connsiteY2" fmla="*/ 3146279 h 3146579"/>
              <a:gd name="connsiteX3" fmla="*/ 2416907 w 8127023"/>
              <a:gd name="connsiteY3" fmla="*/ 772160 h 3146579"/>
              <a:gd name="connsiteX4" fmla="*/ 3560886 w 8127023"/>
              <a:gd name="connsiteY4" fmla="*/ 732691 h 3146579"/>
              <a:gd name="connsiteX5" fmla="*/ 5116537 w 8127023"/>
              <a:gd name="connsiteY5" fmla="*/ 2968870 h 3146579"/>
              <a:gd name="connsiteX6" fmla="*/ 6002800 w 8127023"/>
              <a:gd name="connsiteY6" fmla="*/ 2631245 h 3146579"/>
              <a:gd name="connsiteX7" fmla="*/ 7268310 w 8127023"/>
              <a:gd name="connsiteY7" fmla="*/ 2902253 h 3146579"/>
              <a:gd name="connsiteX8" fmla="*/ 8127023 w 8127023"/>
              <a:gd name="connsiteY8" fmla="*/ 2982937 h 3146579"/>
              <a:gd name="connsiteX0" fmla="*/ 0 w 8063523"/>
              <a:gd name="connsiteY0" fmla="*/ 0 h 3552979"/>
              <a:gd name="connsiteX1" fmla="*/ 1755726 w 8063523"/>
              <a:gd name="connsiteY1" fmla="*/ 1007794 h 3552979"/>
              <a:gd name="connsiteX2" fmla="*/ 2061112 w 8063523"/>
              <a:gd name="connsiteY2" fmla="*/ 3552679 h 3552979"/>
              <a:gd name="connsiteX3" fmla="*/ 2353407 w 8063523"/>
              <a:gd name="connsiteY3" fmla="*/ 1178560 h 3552979"/>
              <a:gd name="connsiteX4" fmla="*/ 3497386 w 8063523"/>
              <a:gd name="connsiteY4" fmla="*/ 1139091 h 3552979"/>
              <a:gd name="connsiteX5" fmla="*/ 5053037 w 8063523"/>
              <a:gd name="connsiteY5" fmla="*/ 3375270 h 3552979"/>
              <a:gd name="connsiteX6" fmla="*/ 5939300 w 8063523"/>
              <a:gd name="connsiteY6" fmla="*/ 3037645 h 3552979"/>
              <a:gd name="connsiteX7" fmla="*/ 7204810 w 8063523"/>
              <a:gd name="connsiteY7" fmla="*/ 3308653 h 3552979"/>
              <a:gd name="connsiteX8" fmla="*/ 8063523 w 8063523"/>
              <a:gd name="connsiteY8" fmla="*/ 3389337 h 3552979"/>
              <a:gd name="connsiteX0" fmla="*/ 0 w 7936523"/>
              <a:gd name="connsiteY0" fmla="*/ 0 h 3552979"/>
              <a:gd name="connsiteX1" fmla="*/ 1755726 w 7936523"/>
              <a:gd name="connsiteY1" fmla="*/ 1007794 h 3552979"/>
              <a:gd name="connsiteX2" fmla="*/ 2061112 w 7936523"/>
              <a:gd name="connsiteY2" fmla="*/ 3552679 h 3552979"/>
              <a:gd name="connsiteX3" fmla="*/ 2353407 w 7936523"/>
              <a:gd name="connsiteY3" fmla="*/ 1178560 h 3552979"/>
              <a:gd name="connsiteX4" fmla="*/ 3497386 w 7936523"/>
              <a:gd name="connsiteY4" fmla="*/ 1139091 h 3552979"/>
              <a:gd name="connsiteX5" fmla="*/ 5053037 w 7936523"/>
              <a:gd name="connsiteY5" fmla="*/ 3375270 h 3552979"/>
              <a:gd name="connsiteX6" fmla="*/ 5939300 w 7936523"/>
              <a:gd name="connsiteY6" fmla="*/ 3037645 h 3552979"/>
              <a:gd name="connsiteX7" fmla="*/ 7204810 w 7936523"/>
              <a:gd name="connsiteY7" fmla="*/ 3308653 h 3552979"/>
              <a:gd name="connsiteX8" fmla="*/ 7936523 w 7936523"/>
              <a:gd name="connsiteY8" fmla="*/ 3452837 h 3552979"/>
              <a:gd name="connsiteX0" fmla="*/ 0 w 7898423"/>
              <a:gd name="connsiteY0" fmla="*/ 0 h 3552979"/>
              <a:gd name="connsiteX1" fmla="*/ 1755726 w 7898423"/>
              <a:gd name="connsiteY1" fmla="*/ 1007794 h 3552979"/>
              <a:gd name="connsiteX2" fmla="*/ 2061112 w 7898423"/>
              <a:gd name="connsiteY2" fmla="*/ 3552679 h 3552979"/>
              <a:gd name="connsiteX3" fmla="*/ 2353407 w 7898423"/>
              <a:gd name="connsiteY3" fmla="*/ 1178560 h 3552979"/>
              <a:gd name="connsiteX4" fmla="*/ 3497386 w 7898423"/>
              <a:gd name="connsiteY4" fmla="*/ 1139091 h 3552979"/>
              <a:gd name="connsiteX5" fmla="*/ 5053037 w 7898423"/>
              <a:gd name="connsiteY5" fmla="*/ 3375270 h 3552979"/>
              <a:gd name="connsiteX6" fmla="*/ 5939300 w 7898423"/>
              <a:gd name="connsiteY6" fmla="*/ 3037645 h 3552979"/>
              <a:gd name="connsiteX7" fmla="*/ 7204810 w 7898423"/>
              <a:gd name="connsiteY7" fmla="*/ 3308653 h 3552979"/>
              <a:gd name="connsiteX8" fmla="*/ 7898423 w 7898423"/>
              <a:gd name="connsiteY8" fmla="*/ 3490937 h 3552979"/>
              <a:gd name="connsiteX0" fmla="*/ 0 w 7961923"/>
              <a:gd name="connsiteY0" fmla="*/ 0 h 4353079"/>
              <a:gd name="connsiteX1" fmla="*/ 1819226 w 7961923"/>
              <a:gd name="connsiteY1" fmla="*/ 1807894 h 4353079"/>
              <a:gd name="connsiteX2" fmla="*/ 2124612 w 7961923"/>
              <a:gd name="connsiteY2" fmla="*/ 4352779 h 4353079"/>
              <a:gd name="connsiteX3" fmla="*/ 2416907 w 7961923"/>
              <a:gd name="connsiteY3" fmla="*/ 1978660 h 4353079"/>
              <a:gd name="connsiteX4" fmla="*/ 3560886 w 7961923"/>
              <a:gd name="connsiteY4" fmla="*/ 1939191 h 4353079"/>
              <a:gd name="connsiteX5" fmla="*/ 5116537 w 7961923"/>
              <a:gd name="connsiteY5" fmla="*/ 4175370 h 4353079"/>
              <a:gd name="connsiteX6" fmla="*/ 6002800 w 7961923"/>
              <a:gd name="connsiteY6" fmla="*/ 3837745 h 4353079"/>
              <a:gd name="connsiteX7" fmla="*/ 7268310 w 7961923"/>
              <a:gd name="connsiteY7" fmla="*/ 4108753 h 4353079"/>
              <a:gd name="connsiteX8" fmla="*/ 7961923 w 7961923"/>
              <a:gd name="connsiteY8" fmla="*/ 4291037 h 4353079"/>
              <a:gd name="connsiteX0" fmla="*/ 0 w 7873023"/>
              <a:gd name="connsiteY0" fmla="*/ 0 h 4111779"/>
              <a:gd name="connsiteX1" fmla="*/ 1730326 w 7873023"/>
              <a:gd name="connsiteY1" fmla="*/ 1566594 h 4111779"/>
              <a:gd name="connsiteX2" fmla="*/ 2035712 w 7873023"/>
              <a:gd name="connsiteY2" fmla="*/ 4111479 h 4111779"/>
              <a:gd name="connsiteX3" fmla="*/ 2328007 w 7873023"/>
              <a:gd name="connsiteY3" fmla="*/ 1737360 h 4111779"/>
              <a:gd name="connsiteX4" fmla="*/ 3471986 w 7873023"/>
              <a:gd name="connsiteY4" fmla="*/ 1697891 h 4111779"/>
              <a:gd name="connsiteX5" fmla="*/ 5027637 w 7873023"/>
              <a:gd name="connsiteY5" fmla="*/ 3934070 h 4111779"/>
              <a:gd name="connsiteX6" fmla="*/ 5913900 w 7873023"/>
              <a:gd name="connsiteY6" fmla="*/ 3596445 h 4111779"/>
              <a:gd name="connsiteX7" fmla="*/ 7179410 w 7873023"/>
              <a:gd name="connsiteY7" fmla="*/ 3867453 h 4111779"/>
              <a:gd name="connsiteX8" fmla="*/ 7873023 w 7873023"/>
              <a:gd name="connsiteY8" fmla="*/ 4049737 h 4111779"/>
              <a:gd name="connsiteX0" fmla="*/ 0 w 7873023"/>
              <a:gd name="connsiteY0" fmla="*/ 0 h 4082755"/>
              <a:gd name="connsiteX1" fmla="*/ 1730326 w 7873023"/>
              <a:gd name="connsiteY1" fmla="*/ 1566594 h 4082755"/>
              <a:gd name="connsiteX2" fmla="*/ 1498684 w 7873023"/>
              <a:gd name="connsiteY2" fmla="*/ 4082451 h 4082755"/>
              <a:gd name="connsiteX3" fmla="*/ 2328007 w 7873023"/>
              <a:gd name="connsiteY3" fmla="*/ 1737360 h 4082755"/>
              <a:gd name="connsiteX4" fmla="*/ 3471986 w 7873023"/>
              <a:gd name="connsiteY4" fmla="*/ 1697891 h 4082755"/>
              <a:gd name="connsiteX5" fmla="*/ 5027637 w 7873023"/>
              <a:gd name="connsiteY5" fmla="*/ 3934070 h 4082755"/>
              <a:gd name="connsiteX6" fmla="*/ 5913900 w 7873023"/>
              <a:gd name="connsiteY6" fmla="*/ 3596445 h 4082755"/>
              <a:gd name="connsiteX7" fmla="*/ 7179410 w 7873023"/>
              <a:gd name="connsiteY7" fmla="*/ 3867453 h 4082755"/>
              <a:gd name="connsiteX8" fmla="*/ 7873023 w 7873023"/>
              <a:gd name="connsiteY8" fmla="*/ 4049737 h 4082755"/>
              <a:gd name="connsiteX0" fmla="*/ 0 w 7873023"/>
              <a:gd name="connsiteY0" fmla="*/ 0 h 4086230"/>
              <a:gd name="connsiteX1" fmla="*/ 1048154 w 7873023"/>
              <a:gd name="connsiteY1" fmla="*/ 1116651 h 4086230"/>
              <a:gd name="connsiteX2" fmla="*/ 1498684 w 7873023"/>
              <a:gd name="connsiteY2" fmla="*/ 4082451 h 4086230"/>
              <a:gd name="connsiteX3" fmla="*/ 2328007 w 7873023"/>
              <a:gd name="connsiteY3" fmla="*/ 1737360 h 4086230"/>
              <a:gd name="connsiteX4" fmla="*/ 3471986 w 7873023"/>
              <a:gd name="connsiteY4" fmla="*/ 1697891 h 4086230"/>
              <a:gd name="connsiteX5" fmla="*/ 5027637 w 7873023"/>
              <a:gd name="connsiteY5" fmla="*/ 3934070 h 4086230"/>
              <a:gd name="connsiteX6" fmla="*/ 5913900 w 7873023"/>
              <a:gd name="connsiteY6" fmla="*/ 3596445 h 4086230"/>
              <a:gd name="connsiteX7" fmla="*/ 7179410 w 7873023"/>
              <a:gd name="connsiteY7" fmla="*/ 3867453 h 4086230"/>
              <a:gd name="connsiteX8" fmla="*/ 7873023 w 7873023"/>
              <a:gd name="connsiteY8" fmla="*/ 4049737 h 4086230"/>
              <a:gd name="connsiteX0" fmla="*/ 0 w 7873023"/>
              <a:gd name="connsiteY0" fmla="*/ 0 h 4086038"/>
              <a:gd name="connsiteX1" fmla="*/ 1048154 w 7873023"/>
              <a:gd name="connsiteY1" fmla="*/ 1116651 h 4086038"/>
              <a:gd name="connsiteX2" fmla="*/ 1498684 w 7873023"/>
              <a:gd name="connsiteY2" fmla="*/ 4082451 h 4086038"/>
              <a:gd name="connsiteX3" fmla="*/ 2226407 w 7873023"/>
              <a:gd name="connsiteY3" fmla="*/ 1722845 h 4086038"/>
              <a:gd name="connsiteX4" fmla="*/ 3471986 w 7873023"/>
              <a:gd name="connsiteY4" fmla="*/ 1697891 h 4086038"/>
              <a:gd name="connsiteX5" fmla="*/ 5027637 w 7873023"/>
              <a:gd name="connsiteY5" fmla="*/ 3934070 h 4086038"/>
              <a:gd name="connsiteX6" fmla="*/ 5913900 w 7873023"/>
              <a:gd name="connsiteY6" fmla="*/ 3596445 h 4086038"/>
              <a:gd name="connsiteX7" fmla="*/ 7179410 w 7873023"/>
              <a:gd name="connsiteY7" fmla="*/ 3867453 h 4086038"/>
              <a:gd name="connsiteX8" fmla="*/ 7873023 w 7873023"/>
              <a:gd name="connsiteY8" fmla="*/ 4049737 h 4086038"/>
              <a:gd name="connsiteX0" fmla="*/ 0 w 7873023"/>
              <a:gd name="connsiteY0" fmla="*/ 0 h 4086050"/>
              <a:gd name="connsiteX1" fmla="*/ 1048154 w 7873023"/>
              <a:gd name="connsiteY1" fmla="*/ 1116651 h 4086050"/>
              <a:gd name="connsiteX2" fmla="*/ 1498684 w 7873023"/>
              <a:gd name="connsiteY2" fmla="*/ 4082451 h 4086050"/>
              <a:gd name="connsiteX3" fmla="*/ 2226407 w 7873023"/>
              <a:gd name="connsiteY3" fmla="*/ 1722845 h 4086050"/>
              <a:gd name="connsiteX4" fmla="*/ 3065586 w 7873023"/>
              <a:gd name="connsiteY4" fmla="*/ 1654348 h 4086050"/>
              <a:gd name="connsiteX5" fmla="*/ 5027637 w 7873023"/>
              <a:gd name="connsiteY5" fmla="*/ 3934070 h 4086050"/>
              <a:gd name="connsiteX6" fmla="*/ 5913900 w 7873023"/>
              <a:gd name="connsiteY6" fmla="*/ 3596445 h 4086050"/>
              <a:gd name="connsiteX7" fmla="*/ 7179410 w 7873023"/>
              <a:gd name="connsiteY7" fmla="*/ 3867453 h 4086050"/>
              <a:gd name="connsiteX8" fmla="*/ 7873023 w 7873023"/>
              <a:gd name="connsiteY8" fmla="*/ 4049737 h 4086050"/>
              <a:gd name="connsiteX0" fmla="*/ 0 w 7873023"/>
              <a:gd name="connsiteY0" fmla="*/ 0 h 4086030"/>
              <a:gd name="connsiteX1" fmla="*/ 1048154 w 7873023"/>
              <a:gd name="connsiteY1" fmla="*/ 1116651 h 4086030"/>
              <a:gd name="connsiteX2" fmla="*/ 1498684 w 7873023"/>
              <a:gd name="connsiteY2" fmla="*/ 4082451 h 4086030"/>
              <a:gd name="connsiteX3" fmla="*/ 2226407 w 7873023"/>
              <a:gd name="connsiteY3" fmla="*/ 1722845 h 4086030"/>
              <a:gd name="connsiteX4" fmla="*/ 3138158 w 7873023"/>
              <a:gd name="connsiteY4" fmla="*/ 1726919 h 4086030"/>
              <a:gd name="connsiteX5" fmla="*/ 5027637 w 7873023"/>
              <a:gd name="connsiteY5" fmla="*/ 3934070 h 4086030"/>
              <a:gd name="connsiteX6" fmla="*/ 5913900 w 7873023"/>
              <a:gd name="connsiteY6" fmla="*/ 3596445 h 4086030"/>
              <a:gd name="connsiteX7" fmla="*/ 7179410 w 7873023"/>
              <a:gd name="connsiteY7" fmla="*/ 3867453 h 4086030"/>
              <a:gd name="connsiteX8" fmla="*/ 7873023 w 7873023"/>
              <a:gd name="connsiteY8" fmla="*/ 4049737 h 4086030"/>
              <a:gd name="connsiteX0" fmla="*/ 0 w 7873023"/>
              <a:gd name="connsiteY0" fmla="*/ 0 h 4087738"/>
              <a:gd name="connsiteX1" fmla="*/ 1048154 w 7873023"/>
              <a:gd name="connsiteY1" fmla="*/ 1116651 h 4087738"/>
              <a:gd name="connsiteX2" fmla="*/ 1498684 w 7873023"/>
              <a:gd name="connsiteY2" fmla="*/ 4082451 h 4087738"/>
              <a:gd name="connsiteX3" fmla="*/ 2211892 w 7873023"/>
              <a:gd name="connsiteY3" fmla="*/ 1838959 h 4087738"/>
              <a:gd name="connsiteX4" fmla="*/ 3138158 w 7873023"/>
              <a:gd name="connsiteY4" fmla="*/ 1726919 h 4087738"/>
              <a:gd name="connsiteX5" fmla="*/ 5027637 w 7873023"/>
              <a:gd name="connsiteY5" fmla="*/ 3934070 h 4087738"/>
              <a:gd name="connsiteX6" fmla="*/ 5913900 w 7873023"/>
              <a:gd name="connsiteY6" fmla="*/ 3596445 h 4087738"/>
              <a:gd name="connsiteX7" fmla="*/ 7179410 w 7873023"/>
              <a:gd name="connsiteY7" fmla="*/ 3867453 h 4087738"/>
              <a:gd name="connsiteX8" fmla="*/ 7873023 w 7873023"/>
              <a:gd name="connsiteY8" fmla="*/ 4049737 h 4087738"/>
              <a:gd name="connsiteX0" fmla="*/ 0 w 7858509"/>
              <a:gd name="connsiteY0" fmla="*/ 0 h 3768423"/>
              <a:gd name="connsiteX1" fmla="*/ 1033640 w 7858509"/>
              <a:gd name="connsiteY1" fmla="*/ 797336 h 3768423"/>
              <a:gd name="connsiteX2" fmla="*/ 1484170 w 7858509"/>
              <a:gd name="connsiteY2" fmla="*/ 3763136 h 3768423"/>
              <a:gd name="connsiteX3" fmla="*/ 2197378 w 7858509"/>
              <a:gd name="connsiteY3" fmla="*/ 1519644 h 3768423"/>
              <a:gd name="connsiteX4" fmla="*/ 3123644 w 7858509"/>
              <a:gd name="connsiteY4" fmla="*/ 1407604 h 3768423"/>
              <a:gd name="connsiteX5" fmla="*/ 5013123 w 7858509"/>
              <a:gd name="connsiteY5" fmla="*/ 3614755 h 3768423"/>
              <a:gd name="connsiteX6" fmla="*/ 5899386 w 7858509"/>
              <a:gd name="connsiteY6" fmla="*/ 3277130 h 3768423"/>
              <a:gd name="connsiteX7" fmla="*/ 7164896 w 7858509"/>
              <a:gd name="connsiteY7" fmla="*/ 3548138 h 3768423"/>
              <a:gd name="connsiteX8" fmla="*/ 7858509 w 7858509"/>
              <a:gd name="connsiteY8" fmla="*/ 3730422 h 3768423"/>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2314"/>
              <a:gd name="connsiteX1" fmla="*/ 1556153 w 8293937"/>
              <a:gd name="connsiteY1" fmla="*/ 724765 h 3622314"/>
              <a:gd name="connsiteX2" fmla="*/ 1919598 w 8293937"/>
              <a:gd name="connsiteY2" fmla="*/ 3617993 h 3622314"/>
              <a:gd name="connsiteX3" fmla="*/ 2632806 w 8293937"/>
              <a:gd name="connsiteY3" fmla="*/ 1374501 h 3622314"/>
              <a:gd name="connsiteX4" fmla="*/ 3559072 w 8293937"/>
              <a:gd name="connsiteY4" fmla="*/ 1262461 h 3622314"/>
              <a:gd name="connsiteX5" fmla="*/ 5448551 w 8293937"/>
              <a:gd name="connsiteY5" fmla="*/ 3469612 h 3622314"/>
              <a:gd name="connsiteX6" fmla="*/ 6334814 w 8293937"/>
              <a:gd name="connsiteY6" fmla="*/ 3131987 h 3622314"/>
              <a:gd name="connsiteX7" fmla="*/ 7600324 w 8293937"/>
              <a:gd name="connsiteY7" fmla="*/ 3402995 h 3622314"/>
              <a:gd name="connsiteX8" fmla="*/ 8293937 w 8293937"/>
              <a:gd name="connsiteY8" fmla="*/ 3585279 h 3622314"/>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085584 w 8808606"/>
              <a:gd name="connsiteY7" fmla="*/ 3417509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933811 w 8808606"/>
              <a:gd name="connsiteY6" fmla="*/ 3484126 h 3875565"/>
              <a:gd name="connsiteX7" fmla="*/ 6820074 w 8808606"/>
              <a:gd name="connsiteY7" fmla="*/ 3146501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79645 w 8808606"/>
              <a:gd name="connsiteY4" fmla="*/ 11753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01203 w 8808606"/>
              <a:gd name="connsiteY5" fmla="*/ 1901184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8606" h="3875565">
                <a:moveTo>
                  <a:pt x="0" y="0"/>
                </a:moveTo>
                <a:cubicBezTo>
                  <a:pt x="318087" y="67232"/>
                  <a:pt x="1949404" y="322546"/>
                  <a:pt x="1997298" y="550593"/>
                </a:cubicBezTo>
                <a:cubicBezTo>
                  <a:pt x="2045192" y="778640"/>
                  <a:pt x="2570979" y="3623398"/>
                  <a:pt x="2404858" y="3632507"/>
                </a:cubicBezTo>
                <a:cubicBezTo>
                  <a:pt x="2238737" y="3641616"/>
                  <a:pt x="2891386" y="1837242"/>
                  <a:pt x="3118066" y="1389015"/>
                </a:cubicBezTo>
                <a:cubicBezTo>
                  <a:pt x="3344746" y="940788"/>
                  <a:pt x="3534906" y="886813"/>
                  <a:pt x="3764940" y="943146"/>
                </a:cubicBezTo>
                <a:cubicBezTo>
                  <a:pt x="3994974" y="999479"/>
                  <a:pt x="4199587" y="1932616"/>
                  <a:pt x="4498270" y="1727013"/>
                </a:cubicBezTo>
                <a:cubicBezTo>
                  <a:pt x="4796953" y="1521410"/>
                  <a:pt x="4876615" y="2827532"/>
                  <a:pt x="5130577" y="2568841"/>
                </a:cubicBezTo>
                <a:cubicBezTo>
                  <a:pt x="5384539" y="2310150"/>
                  <a:pt x="5652228" y="3387849"/>
                  <a:pt x="5933811" y="3484126"/>
                </a:cubicBezTo>
                <a:cubicBezTo>
                  <a:pt x="6215394" y="3580403"/>
                  <a:pt x="6340941" y="3081261"/>
                  <a:pt x="6820074" y="3146501"/>
                </a:cubicBezTo>
                <a:cubicBezTo>
                  <a:pt x="7299207" y="3211741"/>
                  <a:pt x="7467924" y="3564020"/>
                  <a:pt x="8808606" y="3875565"/>
                </a:cubicBezTo>
              </a:path>
            </a:pathLst>
          </a:custGeom>
          <a:noFill/>
          <a:ln w="130175" cap="sq">
            <a:gradFill>
              <a:gsLst>
                <a:gs pos="98333">
                  <a:schemeClr val="bg1"/>
                </a:gs>
                <a:gs pos="0">
                  <a:schemeClr val="bg1"/>
                </a:gs>
                <a:gs pos="12000">
                  <a:srgbClr val="FF9966">
                    <a:lumMod val="81000"/>
                    <a:lumOff val="19000"/>
                  </a:srgbClr>
                </a:gs>
                <a:gs pos="47000">
                  <a:srgbClr val="92D050">
                    <a:lumMod val="50000"/>
                    <a:lumOff val="50000"/>
                  </a:srgbClr>
                </a:gs>
                <a:gs pos="75000">
                  <a:srgbClr val="92D050">
                    <a:lumMod val="90000"/>
                    <a:lumOff val="10000"/>
                  </a:srgbClr>
                </a:gs>
                <a:gs pos="93000">
                  <a:schemeClr val="accent4">
                    <a:lumMod val="33000"/>
                    <a:lumOff val="67000"/>
                  </a:schemeClr>
                </a:gs>
              </a:gsLst>
              <a:lin ang="54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grpSp>
        <p:nvGrpSpPr>
          <p:cNvPr id="31" name="グループ化 30">
            <a:extLst>
              <a:ext uri="{FF2B5EF4-FFF2-40B4-BE49-F238E27FC236}">
                <a16:creationId xmlns:a16="http://schemas.microsoft.com/office/drawing/2014/main" id="{CF544896-A7DE-4F31-95EF-7C06EFAF190E}"/>
              </a:ext>
            </a:extLst>
          </p:cNvPr>
          <p:cNvGrpSpPr/>
          <p:nvPr/>
        </p:nvGrpSpPr>
        <p:grpSpPr>
          <a:xfrm>
            <a:off x="3635896" y="867318"/>
            <a:ext cx="3343089" cy="1396780"/>
            <a:chOff x="3635896" y="867318"/>
            <a:chExt cx="3343089" cy="1396780"/>
          </a:xfrm>
        </p:grpSpPr>
        <p:sp>
          <p:nvSpPr>
            <p:cNvPr id="32" name="正方形/長方形 31">
              <a:extLst>
                <a:ext uri="{FF2B5EF4-FFF2-40B4-BE49-F238E27FC236}">
                  <a16:creationId xmlns:a16="http://schemas.microsoft.com/office/drawing/2014/main" id="{A2FB09D0-ECAC-4EC5-BB2D-21EA703C038E}"/>
                </a:ext>
              </a:extLst>
            </p:cNvPr>
            <p:cNvSpPr/>
            <p:nvPr/>
          </p:nvSpPr>
          <p:spPr>
            <a:xfrm>
              <a:off x="3635896" y="867318"/>
              <a:ext cx="3343089"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lumMod val="75000"/>
                    </a:prstClr>
                  </a:solidFill>
                  <a:effectLst/>
                  <a:uLnTx/>
                  <a:uFillTx/>
                  <a:latin typeface="メイリオ" pitchFamily="50" charset="-128"/>
                  <a:ea typeface="メイリオ" pitchFamily="50" charset="-128"/>
                  <a:cs typeface="メイリオ" pitchFamily="50" charset="-128"/>
                </a:rPr>
                <a:t>〔</a:t>
              </a:r>
              <a:r>
                <a:rPr kumimoji="0" lang="ja-JP" altLang="en-US" sz="3200" b="1" i="0" u="none" strike="noStrike" kern="1200" cap="none" spc="0" normalizeH="0" baseline="0" noProof="0" dirty="0">
                  <a:ln>
                    <a:noFill/>
                  </a:ln>
                  <a:solidFill>
                    <a:prstClr val="white">
                      <a:lumMod val="75000"/>
                    </a:prstClr>
                  </a:solidFill>
                  <a:effectLst/>
                  <a:uLnTx/>
                  <a:uFillTx/>
                  <a:latin typeface="メイリオ" pitchFamily="50" charset="-128"/>
                  <a:ea typeface="メイリオ" pitchFamily="50" charset="-128"/>
                  <a:cs typeface="メイリオ" pitchFamily="50" charset="-128"/>
                </a:rPr>
                <a:t>疾病モデル</a:t>
              </a:r>
              <a:r>
                <a:rPr kumimoji="0" lang="en-US" altLang="ja-JP" sz="3200" b="1" i="0" u="none" strike="noStrike" kern="1200" cap="none" spc="0" normalizeH="0" baseline="0" noProof="0" dirty="0">
                  <a:ln>
                    <a:noFill/>
                  </a:ln>
                  <a:solidFill>
                    <a:prstClr val="white">
                      <a:lumMod val="75000"/>
                    </a:prstClr>
                  </a:solidFill>
                  <a:effectLst/>
                  <a:uLnTx/>
                  <a:uFillTx/>
                  <a:latin typeface="メイリオ" pitchFamily="50" charset="-128"/>
                  <a:ea typeface="メイリオ" pitchFamily="50" charset="-128"/>
                  <a:cs typeface="メイリオ" pitchFamily="50" charset="-128"/>
                </a:rPr>
                <a:t>〕</a:t>
              </a:r>
            </a:p>
          </p:txBody>
        </p:sp>
        <p:sp>
          <p:nvSpPr>
            <p:cNvPr id="34" name="正方形/長方形 33">
              <a:extLst>
                <a:ext uri="{FF2B5EF4-FFF2-40B4-BE49-F238E27FC236}">
                  <a16:creationId xmlns:a16="http://schemas.microsoft.com/office/drawing/2014/main" id="{B603D62E-E196-4AAE-8FA6-C0077A91306B}"/>
                </a:ext>
              </a:extLst>
            </p:cNvPr>
            <p:cNvSpPr/>
            <p:nvPr/>
          </p:nvSpPr>
          <p:spPr>
            <a:xfrm>
              <a:off x="4211960" y="1340768"/>
              <a:ext cx="2160240"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80</a:t>
              </a:r>
              <a:r>
                <a:rPr kumimoji="0" lang="ja-JP" altLang="en-US"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a:t>
              </a:r>
              <a:endParaRPr kumimoji="0" lang="en-US" altLang="ja-JP" sz="54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endParaRPr>
            </a:p>
          </p:txBody>
        </p:sp>
      </p:grpSp>
      <p:cxnSp>
        <p:nvCxnSpPr>
          <p:cNvPr id="35" name="直線矢印コネクタ 34">
            <a:extLst>
              <a:ext uri="{FF2B5EF4-FFF2-40B4-BE49-F238E27FC236}">
                <a16:creationId xmlns:a16="http://schemas.microsoft.com/office/drawing/2014/main" id="{ABEA9E2E-E830-4A94-9EB4-36172A0E43C0}"/>
              </a:ext>
            </a:extLst>
          </p:cNvPr>
          <p:cNvCxnSpPr/>
          <p:nvPr/>
        </p:nvCxnSpPr>
        <p:spPr>
          <a:xfrm>
            <a:off x="50597" y="4821284"/>
            <a:ext cx="8515342"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CA56D8AF-C896-4912-9DD7-4E3332C720C4}"/>
              </a:ext>
            </a:extLst>
          </p:cNvPr>
          <p:cNvGrpSpPr/>
          <p:nvPr/>
        </p:nvGrpSpPr>
        <p:grpSpPr>
          <a:xfrm>
            <a:off x="1547664" y="1958961"/>
            <a:ext cx="6120680" cy="3896191"/>
            <a:chOff x="1547664" y="1958961"/>
            <a:chExt cx="6120680" cy="3896191"/>
          </a:xfrm>
        </p:grpSpPr>
        <p:sp>
          <p:nvSpPr>
            <p:cNvPr id="37" name="テキスト ボックス 36">
              <a:extLst>
                <a:ext uri="{FF2B5EF4-FFF2-40B4-BE49-F238E27FC236}">
                  <a16:creationId xmlns:a16="http://schemas.microsoft.com/office/drawing/2014/main" id="{3A2D27EA-1140-4533-929D-C82C0EE80690}"/>
                </a:ext>
              </a:extLst>
            </p:cNvPr>
            <p:cNvSpPr txBox="1"/>
            <p:nvPr/>
          </p:nvSpPr>
          <p:spPr>
            <a:xfrm>
              <a:off x="1547664" y="1958961"/>
              <a:ext cx="461665" cy="216982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脳出血を起こした！</a:t>
              </a:r>
            </a:p>
          </p:txBody>
        </p:sp>
        <p:sp>
          <p:nvSpPr>
            <p:cNvPr id="38" name="テキスト ボックス 37">
              <a:extLst>
                <a:ext uri="{FF2B5EF4-FFF2-40B4-BE49-F238E27FC236}">
                  <a16:creationId xmlns:a16="http://schemas.microsoft.com/office/drawing/2014/main" id="{B31490F5-BEA0-4B6B-8D1E-617847D7378B}"/>
                </a:ext>
              </a:extLst>
            </p:cNvPr>
            <p:cNvSpPr txBox="1"/>
            <p:nvPr/>
          </p:nvSpPr>
          <p:spPr>
            <a:xfrm>
              <a:off x="1877921" y="4839489"/>
              <a:ext cx="461665" cy="1015663"/>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緊急入院</a:t>
              </a:r>
            </a:p>
          </p:txBody>
        </p:sp>
        <p:sp>
          <p:nvSpPr>
            <p:cNvPr id="40" name="テキスト ボックス 39">
              <a:extLst>
                <a:ext uri="{FF2B5EF4-FFF2-40B4-BE49-F238E27FC236}">
                  <a16:creationId xmlns:a16="http://schemas.microsoft.com/office/drawing/2014/main" id="{B6B46777-5348-487C-987E-0C9C96646E9E}"/>
                </a:ext>
              </a:extLst>
            </p:cNvPr>
            <p:cNvSpPr txBox="1"/>
            <p:nvPr/>
          </p:nvSpPr>
          <p:spPr>
            <a:xfrm>
              <a:off x="2411760" y="4853860"/>
              <a:ext cx="4616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退院</a:t>
              </a:r>
            </a:p>
          </p:txBody>
        </p:sp>
        <p:sp>
          <p:nvSpPr>
            <p:cNvPr id="41" name="テキスト ボックス 40">
              <a:extLst>
                <a:ext uri="{FF2B5EF4-FFF2-40B4-BE49-F238E27FC236}">
                  <a16:creationId xmlns:a16="http://schemas.microsoft.com/office/drawing/2014/main" id="{CED58BA0-8700-4F25-9614-3F8A01684E22}"/>
                </a:ext>
              </a:extLst>
            </p:cNvPr>
            <p:cNvSpPr txBox="1"/>
            <p:nvPr/>
          </p:nvSpPr>
          <p:spPr>
            <a:xfrm>
              <a:off x="2781702" y="3389484"/>
              <a:ext cx="461665" cy="1015663"/>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リハビリ</a:t>
              </a:r>
            </a:p>
          </p:txBody>
        </p:sp>
        <p:sp>
          <p:nvSpPr>
            <p:cNvPr id="42" name="テキスト ボックス 41">
              <a:extLst>
                <a:ext uri="{FF2B5EF4-FFF2-40B4-BE49-F238E27FC236}">
                  <a16:creationId xmlns:a16="http://schemas.microsoft.com/office/drawing/2014/main" id="{AE208B0E-9328-44EA-B39A-EF0A107A5AAA}"/>
                </a:ext>
              </a:extLst>
            </p:cNvPr>
            <p:cNvSpPr txBox="1"/>
            <p:nvPr/>
          </p:nvSpPr>
          <p:spPr>
            <a:xfrm>
              <a:off x="3707904" y="3068960"/>
              <a:ext cx="461665" cy="216982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寝たきり→リハビリ</a:t>
              </a:r>
            </a:p>
          </p:txBody>
        </p:sp>
        <p:sp>
          <p:nvSpPr>
            <p:cNvPr id="43" name="テキスト ボックス 42">
              <a:extLst>
                <a:ext uri="{FF2B5EF4-FFF2-40B4-BE49-F238E27FC236}">
                  <a16:creationId xmlns:a16="http://schemas.microsoft.com/office/drawing/2014/main" id="{48788512-20BE-433E-B0A9-FFA22CC93B6A}"/>
                </a:ext>
              </a:extLst>
            </p:cNvPr>
            <p:cNvSpPr txBox="1"/>
            <p:nvPr/>
          </p:nvSpPr>
          <p:spPr>
            <a:xfrm>
              <a:off x="4067944" y="2388058"/>
              <a:ext cx="4616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a:t>
              </a:r>
            </a:p>
          </p:txBody>
        </p:sp>
        <p:sp>
          <p:nvSpPr>
            <p:cNvPr id="45" name="テキスト ボックス 44">
              <a:extLst>
                <a:ext uri="{FF2B5EF4-FFF2-40B4-BE49-F238E27FC236}">
                  <a16:creationId xmlns:a16="http://schemas.microsoft.com/office/drawing/2014/main" id="{BF580560-0262-433D-888D-8796D29219AF}"/>
                </a:ext>
              </a:extLst>
            </p:cNvPr>
            <p:cNvSpPr txBox="1"/>
            <p:nvPr/>
          </p:nvSpPr>
          <p:spPr>
            <a:xfrm>
              <a:off x="4788024" y="3379058"/>
              <a:ext cx="4616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a:t>
              </a:r>
            </a:p>
          </p:txBody>
        </p:sp>
        <p:sp>
          <p:nvSpPr>
            <p:cNvPr id="46" name="テキスト ボックス 45">
              <a:extLst>
                <a:ext uri="{FF2B5EF4-FFF2-40B4-BE49-F238E27FC236}">
                  <a16:creationId xmlns:a16="http://schemas.microsoft.com/office/drawing/2014/main" id="{4C2B4C14-A269-454F-969D-F74EA155994C}"/>
                </a:ext>
              </a:extLst>
            </p:cNvPr>
            <p:cNvSpPr txBox="1"/>
            <p:nvPr/>
          </p:nvSpPr>
          <p:spPr>
            <a:xfrm>
              <a:off x="5724128" y="3781489"/>
              <a:ext cx="461665" cy="1015663"/>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胃瘻造設</a:t>
              </a:r>
            </a:p>
          </p:txBody>
        </p:sp>
        <p:sp>
          <p:nvSpPr>
            <p:cNvPr id="47" name="テキスト ボックス 46">
              <a:extLst>
                <a:ext uri="{FF2B5EF4-FFF2-40B4-BE49-F238E27FC236}">
                  <a16:creationId xmlns:a16="http://schemas.microsoft.com/office/drawing/2014/main" id="{C45BB160-0305-46F1-8765-E5DE4BEAE6DC}"/>
                </a:ext>
              </a:extLst>
            </p:cNvPr>
            <p:cNvSpPr txBox="1"/>
            <p:nvPr/>
          </p:nvSpPr>
          <p:spPr>
            <a:xfrm>
              <a:off x="6372200" y="3308366"/>
              <a:ext cx="461665" cy="124649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下痢・嘔吐</a:t>
              </a:r>
            </a:p>
          </p:txBody>
        </p:sp>
        <p:sp>
          <p:nvSpPr>
            <p:cNvPr id="48" name="テキスト ボックス 47">
              <a:extLst>
                <a:ext uri="{FF2B5EF4-FFF2-40B4-BE49-F238E27FC236}">
                  <a16:creationId xmlns:a16="http://schemas.microsoft.com/office/drawing/2014/main" id="{BE6BC571-F2EE-44BC-A471-FA7C47AA0278}"/>
                </a:ext>
              </a:extLst>
            </p:cNvPr>
            <p:cNvSpPr txBox="1"/>
            <p:nvPr/>
          </p:nvSpPr>
          <p:spPr>
            <a:xfrm>
              <a:off x="7206679" y="2396495"/>
              <a:ext cx="461665" cy="240065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点滴・全身浮腫・吸引</a:t>
              </a:r>
            </a:p>
          </p:txBody>
        </p:sp>
        <p:sp>
          <p:nvSpPr>
            <p:cNvPr id="49" name="テキスト ボックス 48">
              <a:extLst>
                <a:ext uri="{FF2B5EF4-FFF2-40B4-BE49-F238E27FC236}">
                  <a16:creationId xmlns:a16="http://schemas.microsoft.com/office/drawing/2014/main" id="{49776B95-8220-4424-BACB-B74B1F12CE2C}"/>
                </a:ext>
              </a:extLst>
            </p:cNvPr>
            <p:cNvSpPr txBox="1"/>
            <p:nvPr/>
          </p:nvSpPr>
          <p:spPr>
            <a:xfrm>
              <a:off x="6804248" y="3068960"/>
              <a:ext cx="461665" cy="147732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経管栄養中止</a:t>
              </a:r>
            </a:p>
          </p:txBody>
        </p:sp>
        <p:sp>
          <p:nvSpPr>
            <p:cNvPr id="50" name="テキスト ボックス 49">
              <a:extLst>
                <a:ext uri="{FF2B5EF4-FFF2-40B4-BE49-F238E27FC236}">
                  <a16:creationId xmlns:a16="http://schemas.microsoft.com/office/drawing/2014/main" id="{73551F90-99F2-4C3B-B567-0B4509DB71A9}"/>
                </a:ext>
              </a:extLst>
            </p:cNvPr>
            <p:cNvSpPr txBox="1"/>
            <p:nvPr/>
          </p:nvSpPr>
          <p:spPr>
            <a:xfrm>
              <a:off x="3419872" y="2420626"/>
              <a:ext cx="461665" cy="216982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転倒・腰椎圧迫骨折</a:t>
              </a:r>
            </a:p>
          </p:txBody>
        </p:sp>
        <p:sp>
          <p:nvSpPr>
            <p:cNvPr id="51" name="テキスト ボックス 50">
              <a:extLst>
                <a:ext uri="{FF2B5EF4-FFF2-40B4-BE49-F238E27FC236}">
                  <a16:creationId xmlns:a16="http://schemas.microsoft.com/office/drawing/2014/main" id="{4CC3AB99-88A5-4067-B570-B3028CD6546B}"/>
                </a:ext>
              </a:extLst>
            </p:cNvPr>
            <p:cNvSpPr txBox="1"/>
            <p:nvPr/>
          </p:nvSpPr>
          <p:spPr>
            <a:xfrm>
              <a:off x="5186623" y="3645024"/>
              <a:ext cx="461665" cy="216982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肺炎・食事取れない</a:t>
              </a:r>
            </a:p>
          </p:txBody>
        </p:sp>
      </p:grpSp>
      <p:sp>
        <p:nvSpPr>
          <p:cNvPr id="52" name="正方形/長方形 51">
            <a:extLst>
              <a:ext uri="{FF2B5EF4-FFF2-40B4-BE49-F238E27FC236}">
                <a16:creationId xmlns:a16="http://schemas.microsoft.com/office/drawing/2014/main" id="{06818FC7-0F71-45AD-94FF-8059C91BD14C}"/>
              </a:ext>
            </a:extLst>
          </p:cNvPr>
          <p:cNvSpPr/>
          <p:nvPr/>
        </p:nvSpPr>
        <p:spPr>
          <a:xfrm>
            <a:off x="1885539" y="6021288"/>
            <a:ext cx="751835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rPr>
              <a:t>健康寿命と平均寿命のギャップ</a:t>
            </a:r>
            <a:endParaRPr kumimoji="0" lang="en-US" altLang="ja-JP" sz="3600" b="1" i="0" u="none" strike="noStrike" kern="1200" cap="none" spc="0" normalizeH="0" baseline="0" noProof="0" dirty="0">
              <a:ln>
                <a:noFill/>
              </a:ln>
              <a:solidFill>
                <a:srgbClr val="F79646">
                  <a:lumMod val="60000"/>
                  <a:lumOff val="40000"/>
                </a:srgbClr>
              </a:solidFill>
              <a:effectLst/>
              <a:uLnTx/>
              <a:uFillTx/>
              <a:latin typeface="メイリオ" pitchFamily="50" charset="-128"/>
              <a:ea typeface="メイリオ" pitchFamily="50" charset="-128"/>
              <a:cs typeface="メイリオ" pitchFamily="50" charset="-128"/>
            </a:endParaRPr>
          </a:p>
        </p:txBody>
      </p:sp>
      <p:cxnSp>
        <p:nvCxnSpPr>
          <p:cNvPr id="53" name="直線矢印コネクタ 52">
            <a:extLst>
              <a:ext uri="{FF2B5EF4-FFF2-40B4-BE49-F238E27FC236}">
                <a16:creationId xmlns:a16="http://schemas.microsoft.com/office/drawing/2014/main" id="{CB98615A-4D89-42FC-BC12-6E80F378E186}"/>
              </a:ext>
            </a:extLst>
          </p:cNvPr>
          <p:cNvCxnSpPr/>
          <p:nvPr/>
        </p:nvCxnSpPr>
        <p:spPr>
          <a:xfrm>
            <a:off x="2411760" y="5861813"/>
            <a:ext cx="6465911" cy="0"/>
          </a:xfrm>
          <a:prstGeom prst="straightConnector1">
            <a:avLst/>
          </a:prstGeom>
          <a:ln w="762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4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102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outVertical)">
                                      <p:cBhvr>
                                        <p:cTn id="22" dur="500"/>
                                        <p:tgtEl>
                                          <p:spTgt spid="52"/>
                                        </p:tgtEl>
                                      </p:cBhvr>
                                    </p:animEffect>
                                  </p:childTnLst>
                                </p:cTn>
                              </p:par>
                              <p:par>
                                <p:cTn id="23" presetID="16" presetClass="entr" presetSubtype="37"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outVertical)">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descr="ロゴ&#10;&#10;自動的に生成された説明">
            <a:extLst>
              <a:ext uri="{FF2B5EF4-FFF2-40B4-BE49-F238E27FC236}">
                <a16:creationId xmlns:a16="http://schemas.microsoft.com/office/drawing/2014/main" id="{D2A34A75-2147-4E37-85DB-410D3EE6AB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632" b="18716"/>
          <a:stretch/>
        </p:blipFill>
        <p:spPr>
          <a:xfrm>
            <a:off x="8265319" y="5946629"/>
            <a:ext cx="878681" cy="911371"/>
          </a:xfrm>
          <a:prstGeom prst="rect">
            <a:avLst/>
          </a:prstGeom>
        </p:spPr>
      </p:pic>
      <p:sp>
        <p:nvSpPr>
          <p:cNvPr id="2" name="テキスト ボックス 1">
            <a:extLst>
              <a:ext uri="{FF2B5EF4-FFF2-40B4-BE49-F238E27FC236}">
                <a16:creationId xmlns:a16="http://schemas.microsoft.com/office/drawing/2014/main" id="{8D1C67A1-2840-425A-875A-C070F574010A}"/>
              </a:ext>
            </a:extLst>
          </p:cNvPr>
          <p:cNvSpPr txBox="1"/>
          <p:nvPr/>
        </p:nvSpPr>
        <p:spPr>
          <a:xfrm>
            <a:off x="6169328" y="765823"/>
            <a:ext cx="2973891" cy="78483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a:t>
            </a: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2006</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年創設</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●首都圏</a:t>
            </a: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18</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拠点＋その他</a:t>
            </a: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3</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拠点</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●医師数</a:t>
            </a:r>
            <a:r>
              <a:rPr lang="en-US" altLang="ja-JP" sz="1500" noProof="0" dirty="0">
                <a:solidFill>
                  <a:prstClr val="black">
                    <a:lumMod val="65000"/>
                    <a:lumOff val="35000"/>
                  </a:prstClr>
                </a:solidFill>
                <a:latin typeface="メイリオ" panose="020B0604030504040204" pitchFamily="50" charset="-128"/>
                <a:ea typeface="メイリオ" panose="020B0604030504040204" pitchFamily="50" charset="-128"/>
              </a:rPr>
              <a:t>9</a:t>
            </a: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6</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名（常勤医師</a:t>
            </a:r>
            <a:r>
              <a:rPr lang="en-US" altLang="ja-JP" sz="1500" dirty="0">
                <a:solidFill>
                  <a:prstClr val="black">
                    <a:lumMod val="65000"/>
                    <a:lumOff val="35000"/>
                  </a:prstClr>
                </a:solidFill>
                <a:latin typeface="メイリオ" panose="020B0604030504040204" pitchFamily="50" charset="-128"/>
                <a:ea typeface="メイリオ" panose="020B0604030504040204" pitchFamily="50" charset="-128"/>
              </a:rPr>
              <a:t>5</a:t>
            </a: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3</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名）</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p:txBody>
      </p:sp>
      <p:pic>
        <p:nvPicPr>
          <p:cNvPr id="2050" name="Picture 2" descr="医療法人社団悠翔会">
            <a:extLst>
              <a:ext uri="{FF2B5EF4-FFF2-40B4-BE49-F238E27FC236}">
                <a16:creationId xmlns:a16="http://schemas.microsoft.com/office/drawing/2014/main" id="{BDA1421F-0949-406D-95C1-96435D3BC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25"/>
            <a:ext cx="3482847" cy="105356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25D1386-9EA4-4F1E-A74B-B43257B3DADC}"/>
              </a:ext>
            </a:extLst>
          </p:cNvPr>
          <p:cNvSpPr txBox="1"/>
          <p:nvPr/>
        </p:nvSpPr>
        <p:spPr>
          <a:xfrm>
            <a:off x="6169327" y="1763622"/>
            <a:ext cx="2108269" cy="355481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●在宅患者数</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●年間総診療件数</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・訪問診療</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・緊急対応</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　・うち電話再診</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　・うち往診</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　・平均往診所要時間</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●年間入院発生件数</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●年間延べ入院日数</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●年間死亡者数</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　・うち在宅死</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　・在宅看取り率</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BB0D82F0-5727-4258-995B-72F41BF09921}"/>
              </a:ext>
            </a:extLst>
          </p:cNvPr>
          <p:cNvSpPr txBox="1"/>
          <p:nvPr/>
        </p:nvSpPr>
        <p:spPr>
          <a:xfrm>
            <a:off x="7889139" y="1763622"/>
            <a:ext cx="1231492" cy="3554819"/>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6,629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人</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131,947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103,987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27,960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18,287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9,673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52.3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分</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2,238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件</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55,668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日</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1,669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人</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1,194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人</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70.3 </a:t>
            </a:r>
            <a:r>
              <a:rPr kumimoji="1" lang="ja-JP" altLang="en-US"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5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7E0703B7-7EF2-B816-B24C-8460B8C10C8A}"/>
              </a:ext>
            </a:extLst>
          </p:cNvPr>
          <p:cNvPicPr>
            <a:picLocks noChangeAspect="1"/>
          </p:cNvPicPr>
          <p:nvPr/>
        </p:nvPicPr>
        <p:blipFill rotWithShape="1">
          <a:blip r:embed="rId4"/>
          <a:srcRect l="39262" t="21065" r="23413" b="16863"/>
          <a:stretch/>
        </p:blipFill>
        <p:spPr>
          <a:xfrm>
            <a:off x="0" y="1011911"/>
            <a:ext cx="5624485" cy="5846089"/>
          </a:xfrm>
          <a:prstGeom prst="rect">
            <a:avLst/>
          </a:prstGeom>
        </p:spPr>
      </p:pic>
    </p:spTree>
    <p:extLst>
      <p:ext uri="{BB962C8B-B14F-4D97-AF65-F5344CB8AC3E}">
        <p14:creationId xmlns:p14="http://schemas.microsoft.com/office/powerpoint/2010/main" val="29060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直線矢印コネクタ 8">
            <a:extLst>
              <a:ext uri="{FF2B5EF4-FFF2-40B4-BE49-F238E27FC236}">
                <a16:creationId xmlns:a16="http://schemas.microsoft.com/office/drawing/2014/main" id="{E52E479B-F291-48DB-88AC-A6CD679D2617}"/>
              </a:ext>
            </a:extLst>
          </p:cNvPr>
          <p:cNvCxnSpPr/>
          <p:nvPr/>
        </p:nvCxnSpPr>
        <p:spPr>
          <a:xfrm>
            <a:off x="429568" y="467060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5CADCBA-B37F-4F40-9922-6015DFFE7B85}"/>
              </a:ext>
            </a:extLst>
          </p:cNvPr>
          <p:cNvCxnSpPr/>
          <p:nvPr/>
        </p:nvCxnSpPr>
        <p:spPr>
          <a:xfrm>
            <a:off x="429568" y="3555244"/>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5F0AFFD-1EBC-48EA-99FD-1ABEE822B75C}"/>
              </a:ext>
            </a:extLst>
          </p:cNvPr>
          <p:cNvCxnSpPr/>
          <p:nvPr/>
        </p:nvCxnSpPr>
        <p:spPr>
          <a:xfrm>
            <a:off x="429568" y="2990027"/>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A38D0F8-7363-436C-85BD-F01737498E8B}"/>
              </a:ext>
            </a:extLst>
          </p:cNvPr>
          <p:cNvCxnSpPr/>
          <p:nvPr/>
        </p:nvCxnSpPr>
        <p:spPr>
          <a:xfrm>
            <a:off x="429568" y="243236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F4F8E88-9437-4C6D-BFD0-544817EF0C8E}"/>
              </a:ext>
            </a:extLst>
          </p:cNvPr>
          <p:cNvCxnSpPr/>
          <p:nvPr/>
        </p:nvCxnSpPr>
        <p:spPr>
          <a:xfrm>
            <a:off x="429568" y="4120460"/>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21929A30-87E5-4945-A40C-BD20E44F7A47}"/>
              </a:ext>
            </a:extLst>
          </p:cNvPr>
          <p:cNvSpPr txBox="1"/>
          <p:nvPr/>
        </p:nvSpPr>
        <p:spPr>
          <a:xfrm>
            <a:off x="234462" y="2293863"/>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90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a:extLst>
              <a:ext uri="{FF2B5EF4-FFF2-40B4-BE49-F238E27FC236}">
                <a16:creationId xmlns:a16="http://schemas.microsoft.com/office/drawing/2014/main" id="{8917C711-715A-4A76-8F11-27144C9B5968}"/>
              </a:ext>
            </a:extLst>
          </p:cNvPr>
          <p:cNvSpPr txBox="1"/>
          <p:nvPr/>
        </p:nvSpPr>
        <p:spPr>
          <a:xfrm>
            <a:off x="234462" y="285152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85</a:t>
            </a:r>
          </a:p>
        </p:txBody>
      </p:sp>
      <p:sp>
        <p:nvSpPr>
          <p:cNvPr id="48" name="テキスト ボックス 47">
            <a:extLst>
              <a:ext uri="{FF2B5EF4-FFF2-40B4-BE49-F238E27FC236}">
                <a16:creationId xmlns:a16="http://schemas.microsoft.com/office/drawing/2014/main" id="{2264BACA-9285-452A-B7A2-DC9EF691BF6A}"/>
              </a:ext>
            </a:extLst>
          </p:cNvPr>
          <p:cNvSpPr txBox="1"/>
          <p:nvPr/>
        </p:nvSpPr>
        <p:spPr>
          <a:xfrm>
            <a:off x="234462" y="341674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80</a:t>
            </a:r>
          </a:p>
        </p:txBody>
      </p:sp>
      <p:sp>
        <p:nvSpPr>
          <p:cNvPr id="49" name="テキスト ボックス 48">
            <a:extLst>
              <a:ext uri="{FF2B5EF4-FFF2-40B4-BE49-F238E27FC236}">
                <a16:creationId xmlns:a16="http://schemas.microsoft.com/office/drawing/2014/main" id="{6B6E7AE9-BC87-461B-9107-21350A6C400D}"/>
              </a:ext>
            </a:extLst>
          </p:cNvPr>
          <p:cNvSpPr txBox="1"/>
          <p:nvPr/>
        </p:nvSpPr>
        <p:spPr>
          <a:xfrm>
            <a:off x="234462" y="398816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75</a:t>
            </a:r>
          </a:p>
        </p:txBody>
      </p:sp>
      <p:sp>
        <p:nvSpPr>
          <p:cNvPr id="50" name="テキスト ボックス 49">
            <a:extLst>
              <a:ext uri="{FF2B5EF4-FFF2-40B4-BE49-F238E27FC236}">
                <a16:creationId xmlns:a16="http://schemas.microsoft.com/office/drawing/2014/main" id="{4B847D48-0409-4D3B-9197-666D93C7B77C}"/>
              </a:ext>
            </a:extLst>
          </p:cNvPr>
          <p:cNvSpPr txBox="1"/>
          <p:nvPr/>
        </p:nvSpPr>
        <p:spPr>
          <a:xfrm>
            <a:off x="234462" y="453210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70</a:t>
            </a:r>
          </a:p>
        </p:txBody>
      </p:sp>
      <p:sp>
        <p:nvSpPr>
          <p:cNvPr id="2" name="正方形/長方形 1">
            <a:extLst>
              <a:ext uri="{FF2B5EF4-FFF2-40B4-BE49-F238E27FC236}">
                <a16:creationId xmlns:a16="http://schemas.microsoft.com/office/drawing/2014/main" id="{13A90EAE-8693-4112-A414-62DDBE8F571A}"/>
              </a:ext>
            </a:extLst>
          </p:cNvPr>
          <p:cNvSpPr/>
          <p:nvPr/>
        </p:nvSpPr>
        <p:spPr>
          <a:xfrm>
            <a:off x="4522507" y="3429000"/>
            <a:ext cx="762000" cy="182189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D30F6A4E-780D-4E8D-9C7B-9FC2D005A469}"/>
              </a:ext>
            </a:extLst>
          </p:cNvPr>
          <p:cNvSpPr/>
          <p:nvPr/>
        </p:nvSpPr>
        <p:spPr>
          <a:xfrm>
            <a:off x="5465249" y="2761838"/>
            <a:ext cx="762000" cy="245030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D900B2F0-AF40-4963-84FC-FDE46889BA43}"/>
              </a:ext>
            </a:extLst>
          </p:cNvPr>
          <p:cNvSpPr/>
          <p:nvPr/>
        </p:nvSpPr>
        <p:spPr>
          <a:xfrm>
            <a:off x="1542943" y="3785511"/>
            <a:ext cx="762000" cy="146537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DC1DF323-0835-4308-BA1D-308580D1173B}"/>
              </a:ext>
            </a:extLst>
          </p:cNvPr>
          <p:cNvSpPr/>
          <p:nvPr/>
        </p:nvSpPr>
        <p:spPr>
          <a:xfrm>
            <a:off x="2485685" y="3071750"/>
            <a:ext cx="762000" cy="217447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2FB819F5-B375-40D6-A94D-8DE0302FFD20}"/>
              </a:ext>
            </a:extLst>
          </p:cNvPr>
          <p:cNvSpPr/>
          <p:nvPr/>
        </p:nvSpPr>
        <p:spPr>
          <a:xfrm>
            <a:off x="4522507" y="4373336"/>
            <a:ext cx="762000" cy="877553"/>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0F22D5D8-73A1-4667-9AD8-0C20C3BD7164}"/>
              </a:ext>
            </a:extLst>
          </p:cNvPr>
          <p:cNvSpPr/>
          <p:nvPr/>
        </p:nvSpPr>
        <p:spPr>
          <a:xfrm>
            <a:off x="5465249" y="3981962"/>
            <a:ext cx="762000" cy="1264266"/>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1C1E3CFF-17C0-440F-B7D8-E3B8135C864A}"/>
              </a:ext>
            </a:extLst>
          </p:cNvPr>
          <p:cNvSpPr/>
          <p:nvPr/>
        </p:nvSpPr>
        <p:spPr>
          <a:xfrm>
            <a:off x="1542943" y="4685676"/>
            <a:ext cx="762000" cy="565214"/>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正方形/長方形 62">
            <a:extLst>
              <a:ext uri="{FF2B5EF4-FFF2-40B4-BE49-F238E27FC236}">
                <a16:creationId xmlns:a16="http://schemas.microsoft.com/office/drawing/2014/main" id="{B8BA4DFE-D642-4D9F-BC15-E02394207DDB}"/>
              </a:ext>
            </a:extLst>
          </p:cNvPr>
          <p:cNvSpPr/>
          <p:nvPr/>
        </p:nvSpPr>
        <p:spPr>
          <a:xfrm>
            <a:off x="2485685" y="4115796"/>
            <a:ext cx="762000" cy="1130432"/>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E785D7F9-17FC-4185-B096-B0912A6E231F}"/>
              </a:ext>
            </a:extLst>
          </p:cNvPr>
          <p:cNvSpPr txBox="1"/>
          <p:nvPr/>
        </p:nvSpPr>
        <p:spPr>
          <a:xfrm>
            <a:off x="1457928" y="4681012"/>
            <a:ext cx="93039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69.9 </a:t>
            </a:r>
          </a:p>
        </p:txBody>
      </p:sp>
      <p:sp>
        <p:nvSpPr>
          <p:cNvPr id="65" name="テキスト ボックス 64">
            <a:extLst>
              <a:ext uri="{FF2B5EF4-FFF2-40B4-BE49-F238E27FC236}">
                <a16:creationId xmlns:a16="http://schemas.microsoft.com/office/drawing/2014/main" id="{5B5FD980-9CD8-43AC-A7EB-9CC9172919DF}"/>
              </a:ext>
            </a:extLst>
          </p:cNvPr>
          <p:cNvSpPr txBox="1"/>
          <p:nvPr/>
        </p:nvSpPr>
        <p:spPr>
          <a:xfrm>
            <a:off x="2400670" y="4111132"/>
            <a:ext cx="930393"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75.0 </a:t>
            </a:r>
          </a:p>
        </p:txBody>
      </p:sp>
      <p:sp>
        <p:nvSpPr>
          <p:cNvPr id="66" name="テキスト ボックス 65">
            <a:extLst>
              <a:ext uri="{FF2B5EF4-FFF2-40B4-BE49-F238E27FC236}">
                <a16:creationId xmlns:a16="http://schemas.microsoft.com/office/drawing/2014/main" id="{1B8BBCD6-E394-4A3B-A028-FB95DC673B86}"/>
              </a:ext>
            </a:extLst>
          </p:cNvPr>
          <p:cNvSpPr txBox="1"/>
          <p:nvPr/>
        </p:nvSpPr>
        <p:spPr>
          <a:xfrm>
            <a:off x="1457928" y="3506382"/>
            <a:ext cx="93039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77.8 </a:t>
            </a:r>
          </a:p>
        </p:txBody>
      </p:sp>
      <p:sp>
        <p:nvSpPr>
          <p:cNvPr id="67" name="テキスト ボックス 66">
            <a:extLst>
              <a:ext uri="{FF2B5EF4-FFF2-40B4-BE49-F238E27FC236}">
                <a16:creationId xmlns:a16="http://schemas.microsoft.com/office/drawing/2014/main" id="{D2B0E5CD-D5B1-45CD-8630-AAE10BE05748}"/>
              </a:ext>
            </a:extLst>
          </p:cNvPr>
          <p:cNvSpPr txBox="1"/>
          <p:nvPr/>
        </p:nvSpPr>
        <p:spPr>
          <a:xfrm>
            <a:off x="2400670" y="2794270"/>
            <a:ext cx="93039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84.6 </a:t>
            </a:r>
          </a:p>
        </p:txBody>
      </p:sp>
      <p:sp>
        <p:nvSpPr>
          <p:cNvPr id="68" name="テキスト ボックス 67">
            <a:extLst>
              <a:ext uri="{FF2B5EF4-FFF2-40B4-BE49-F238E27FC236}">
                <a16:creationId xmlns:a16="http://schemas.microsoft.com/office/drawing/2014/main" id="{03C1DB6D-2F02-4915-B374-D3892F94C6D3}"/>
              </a:ext>
            </a:extLst>
          </p:cNvPr>
          <p:cNvSpPr txBox="1"/>
          <p:nvPr/>
        </p:nvSpPr>
        <p:spPr>
          <a:xfrm>
            <a:off x="4491761" y="4368051"/>
            <a:ext cx="836799"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72.6</a:t>
            </a:r>
          </a:p>
        </p:txBody>
      </p:sp>
      <p:sp>
        <p:nvSpPr>
          <p:cNvPr id="69" name="テキスト ボックス 68">
            <a:extLst>
              <a:ext uri="{FF2B5EF4-FFF2-40B4-BE49-F238E27FC236}">
                <a16:creationId xmlns:a16="http://schemas.microsoft.com/office/drawing/2014/main" id="{C4CF77CD-E8A8-4190-8F0A-CF5B300A7FE9}"/>
              </a:ext>
            </a:extLst>
          </p:cNvPr>
          <p:cNvSpPr txBox="1"/>
          <p:nvPr/>
        </p:nvSpPr>
        <p:spPr>
          <a:xfrm>
            <a:off x="5389198" y="3960680"/>
            <a:ext cx="93039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76.9 </a:t>
            </a:r>
          </a:p>
        </p:txBody>
      </p:sp>
      <p:sp>
        <p:nvSpPr>
          <p:cNvPr id="70" name="テキスト ボックス 69">
            <a:extLst>
              <a:ext uri="{FF2B5EF4-FFF2-40B4-BE49-F238E27FC236}">
                <a16:creationId xmlns:a16="http://schemas.microsoft.com/office/drawing/2014/main" id="{1ADE650F-7E52-447F-B432-3B20496D71EE}"/>
              </a:ext>
            </a:extLst>
          </p:cNvPr>
          <p:cNvSpPr txBox="1"/>
          <p:nvPr/>
        </p:nvSpPr>
        <p:spPr>
          <a:xfrm>
            <a:off x="4468227" y="3126630"/>
            <a:ext cx="93039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81.1 </a:t>
            </a:r>
          </a:p>
        </p:txBody>
      </p:sp>
      <p:sp>
        <p:nvSpPr>
          <p:cNvPr id="71" name="テキスト ボックス 70">
            <a:extLst>
              <a:ext uri="{FF2B5EF4-FFF2-40B4-BE49-F238E27FC236}">
                <a16:creationId xmlns:a16="http://schemas.microsoft.com/office/drawing/2014/main" id="{1D36F2D0-7CEF-494A-9B65-ADF9AA21EF2A}"/>
              </a:ext>
            </a:extLst>
          </p:cNvPr>
          <p:cNvSpPr txBox="1"/>
          <p:nvPr/>
        </p:nvSpPr>
        <p:spPr>
          <a:xfrm>
            <a:off x="5486866" y="2463276"/>
            <a:ext cx="808235"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87.1 </a:t>
            </a:r>
          </a:p>
        </p:txBody>
      </p:sp>
      <p:sp>
        <p:nvSpPr>
          <p:cNvPr id="72" name="テキスト ボックス 71">
            <a:extLst>
              <a:ext uri="{FF2B5EF4-FFF2-40B4-BE49-F238E27FC236}">
                <a16:creationId xmlns:a16="http://schemas.microsoft.com/office/drawing/2014/main" id="{528F29AB-6784-4D29-AE60-EB5FE1EC4579}"/>
              </a:ext>
            </a:extLst>
          </p:cNvPr>
          <p:cNvSpPr txBox="1"/>
          <p:nvPr/>
        </p:nvSpPr>
        <p:spPr>
          <a:xfrm>
            <a:off x="1461049" y="4064965"/>
            <a:ext cx="92893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9999"/>
                </a:solidFill>
                <a:effectLst/>
                <a:uLnTx/>
                <a:uFillTx/>
                <a:latin typeface="メイリオ" panose="020B0604030504040204" pitchFamily="50" charset="-128"/>
                <a:ea typeface="メイリオ" panose="020B0604030504040204" pitchFamily="50" charset="-128"/>
                <a:cs typeface="+mn-cs"/>
              </a:rPr>
              <a:t>7.9 </a:t>
            </a:r>
          </a:p>
        </p:txBody>
      </p:sp>
      <p:sp>
        <p:nvSpPr>
          <p:cNvPr id="73" name="テキスト ボックス 72">
            <a:extLst>
              <a:ext uri="{FF2B5EF4-FFF2-40B4-BE49-F238E27FC236}">
                <a16:creationId xmlns:a16="http://schemas.microsoft.com/office/drawing/2014/main" id="{8B73068F-50E3-4CA2-A8C7-6D6896AF1A58}"/>
              </a:ext>
            </a:extLst>
          </p:cNvPr>
          <p:cNvSpPr txBox="1"/>
          <p:nvPr/>
        </p:nvSpPr>
        <p:spPr>
          <a:xfrm>
            <a:off x="2401271" y="3415346"/>
            <a:ext cx="92893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9999"/>
                </a:solidFill>
                <a:effectLst/>
                <a:uLnTx/>
                <a:uFillTx/>
                <a:latin typeface="メイリオ" panose="020B0604030504040204" pitchFamily="50" charset="-128"/>
                <a:ea typeface="メイリオ" panose="020B0604030504040204" pitchFamily="50" charset="-128"/>
                <a:cs typeface="+mn-cs"/>
              </a:rPr>
              <a:t>9.6 </a:t>
            </a:r>
          </a:p>
        </p:txBody>
      </p:sp>
      <p:sp>
        <p:nvSpPr>
          <p:cNvPr id="74" name="テキスト ボックス 73">
            <a:extLst>
              <a:ext uri="{FF2B5EF4-FFF2-40B4-BE49-F238E27FC236}">
                <a16:creationId xmlns:a16="http://schemas.microsoft.com/office/drawing/2014/main" id="{AA431C43-1284-4ABA-991B-0BB4B0D404E0}"/>
              </a:ext>
            </a:extLst>
          </p:cNvPr>
          <p:cNvSpPr txBox="1"/>
          <p:nvPr/>
        </p:nvSpPr>
        <p:spPr>
          <a:xfrm>
            <a:off x="4432593" y="3749891"/>
            <a:ext cx="928931"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9999"/>
                </a:solidFill>
                <a:effectLst/>
                <a:uLnTx/>
                <a:uFillTx/>
                <a:latin typeface="メイリオ" panose="020B0604030504040204" pitchFamily="50" charset="-128"/>
                <a:ea typeface="メイリオ" panose="020B0604030504040204" pitchFamily="50" charset="-128"/>
                <a:cs typeface="+mn-cs"/>
              </a:rPr>
              <a:t>8.5 </a:t>
            </a:r>
          </a:p>
        </p:txBody>
      </p:sp>
      <p:sp>
        <p:nvSpPr>
          <p:cNvPr id="75" name="テキスト ボックス 74">
            <a:extLst>
              <a:ext uri="{FF2B5EF4-FFF2-40B4-BE49-F238E27FC236}">
                <a16:creationId xmlns:a16="http://schemas.microsoft.com/office/drawing/2014/main" id="{F32ABD1D-3F7E-4264-B54A-58679B0152A6}"/>
              </a:ext>
            </a:extLst>
          </p:cNvPr>
          <p:cNvSpPr txBox="1"/>
          <p:nvPr/>
        </p:nvSpPr>
        <p:spPr>
          <a:xfrm>
            <a:off x="5239524" y="3185786"/>
            <a:ext cx="118193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9999"/>
                </a:solidFill>
                <a:effectLst/>
                <a:uLnTx/>
                <a:uFillTx/>
                <a:latin typeface="メイリオ" panose="020B0604030504040204" pitchFamily="50" charset="-128"/>
                <a:ea typeface="メイリオ" panose="020B0604030504040204" pitchFamily="50" charset="-128"/>
                <a:cs typeface="+mn-cs"/>
              </a:rPr>
              <a:t>10.2 </a:t>
            </a:r>
          </a:p>
        </p:txBody>
      </p:sp>
      <p:sp>
        <p:nvSpPr>
          <p:cNvPr id="3" name="正方形/長方形 2">
            <a:extLst>
              <a:ext uri="{FF2B5EF4-FFF2-40B4-BE49-F238E27FC236}">
                <a16:creationId xmlns:a16="http://schemas.microsoft.com/office/drawing/2014/main" id="{2E2C6640-19B1-4E10-810D-03E6B74E5413}"/>
              </a:ext>
            </a:extLst>
          </p:cNvPr>
          <p:cNvSpPr/>
          <p:nvPr/>
        </p:nvSpPr>
        <p:spPr>
          <a:xfrm>
            <a:off x="326572" y="5246227"/>
            <a:ext cx="7001189" cy="754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708E2F1-FB01-46FF-8007-14C91D954ABC}"/>
              </a:ext>
            </a:extLst>
          </p:cNvPr>
          <p:cNvSpPr txBox="1"/>
          <p:nvPr/>
        </p:nvSpPr>
        <p:spPr>
          <a:xfrm>
            <a:off x="1583970" y="5332614"/>
            <a:ext cx="1617751" cy="62324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MALE     FEMALE</a:t>
            </a:r>
            <a:b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br>
            <a:r>
              <a:rPr kumimoji="1" lang="en-US" altLang="ja-JP" sz="21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2000</a:t>
            </a:r>
            <a:endParaRPr kumimoji="1" lang="ja-JP" altLang="en-US" sz="135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B95B4E41-889F-4E5C-8679-C7984A1CCD0E}"/>
              </a:ext>
            </a:extLst>
          </p:cNvPr>
          <p:cNvSpPr txBox="1"/>
          <p:nvPr/>
        </p:nvSpPr>
        <p:spPr>
          <a:xfrm>
            <a:off x="4563534" y="5332614"/>
            <a:ext cx="1617751" cy="62324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MALE     FEMALE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1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2016</a:t>
            </a:r>
            <a:endParaRPr kumimoji="1" lang="ja-JP" altLang="en-US" sz="2100" b="1" i="0" u="none" strike="noStrike" kern="1200" cap="none" spc="0" normalizeH="0" baseline="0" noProof="0" dirty="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08BA3265-0882-4807-9484-4E6154244E68}"/>
              </a:ext>
            </a:extLst>
          </p:cNvPr>
          <p:cNvCxnSpPr/>
          <p:nvPr/>
        </p:nvCxnSpPr>
        <p:spPr>
          <a:xfrm>
            <a:off x="429568" y="5250892"/>
            <a:ext cx="70011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吹き出し: 四角形 75">
            <a:extLst>
              <a:ext uri="{FF2B5EF4-FFF2-40B4-BE49-F238E27FC236}">
                <a16:creationId xmlns:a16="http://schemas.microsoft.com/office/drawing/2014/main" id="{B3BD7DA5-DA02-4825-A596-17ABCD5F6C2E}"/>
              </a:ext>
            </a:extLst>
          </p:cNvPr>
          <p:cNvSpPr/>
          <p:nvPr/>
        </p:nvSpPr>
        <p:spPr>
          <a:xfrm>
            <a:off x="5076057" y="4188472"/>
            <a:ext cx="3918476" cy="1113248"/>
          </a:xfrm>
          <a:prstGeom prst="wedgeRectCallout">
            <a:avLst>
              <a:gd name="adj1" fmla="val -29368"/>
              <a:gd name="adj2" fmla="val -1045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平均余命も延伸</a:t>
            </a:r>
            <a:endParaRPr kumimoji="1" lang="en-US" altLang="ja-JP" sz="21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「不健康寿命」</a:t>
            </a:r>
            <a:r>
              <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は拡大</a:t>
            </a:r>
            <a:endParaRPr kumimoji="1" lang="ja-JP" altLang="en-US" sz="36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a:extLst>
              <a:ext uri="{FF2B5EF4-FFF2-40B4-BE49-F238E27FC236}">
                <a16:creationId xmlns:a16="http://schemas.microsoft.com/office/drawing/2014/main" id="{21187718-E95A-4B99-955F-E98A8A731F5D}"/>
              </a:ext>
            </a:extLst>
          </p:cNvPr>
          <p:cNvSpPr txBox="1"/>
          <p:nvPr/>
        </p:nvSpPr>
        <p:spPr>
          <a:xfrm>
            <a:off x="179512" y="618307"/>
            <a:ext cx="864852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健康寿命は延伸できる。だけど</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4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anim calcmode="lin" valueType="num">
                                      <p:cBhvr>
                                        <p:cTn id="40" dur="1000" fill="hold"/>
                                        <p:tgtEl>
                                          <p:spTgt spid="65"/>
                                        </p:tgtEl>
                                        <p:attrNameLst>
                                          <p:attrName>ppt_x</p:attrName>
                                        </p:attrNameLst>
                                      </p:cBhvr>
                                      <p:tavLst>
                                        <p:tav tm="0">
                                          <p:val>
                                            <p:strVal val="#ppt_x"/>
                                          </p:val>
                                        </p:tav>
                                        <p:tav tm="100000">
                                          <p:val>
                                            <p:strVal val="#ppt_x"/>
                                          </p:val>
                                        </p:tav>
                                      </p:tavLst>
                                    </p:anim>
                                    <p:anim calcmode="lin" valueType="num">
                                      <p:cBhvr>
                                        <p:cTn id="41" dur="1000" fill="hold"/>
                                        <p:tgtEl>
                                          <p:spTgt spid="6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anim calcmode="lin" valueType="num">
                                      <p:cBhvr>
                                        <p:cTn id="45" dur="1000" fill="hold"/>
                                        <p:tgtEl>
                                          <p:spTgt spid="63"/>
                                        </p:tgtEl>
                                        <p:attrNameLst>
                                          <p:attrName>ppt_x</p:attrName>
                                        </p:attrNameLst>
                                      </p:cBhvr>
                                      <p:tavLst>
                                        <p:tav tm="0">
                                          <p:val>
                                            <p:strVal val="#ppt_x"/>
                                          </p:val>
                                        </p:tav>
                                        <p:tav tm="100000">
                                          <p:val>
                                            <p:strVal val="#ppt_x"/>
                                          </p:val>
                                        </p:tav>
                                      </p:tavLst>
                                    </p:anim>
                                    <p:anim calcmode="lin" valueType="num">
                                      <p:cBhvr>
                                        <p:cTn id="4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1000"/>
                                        <p:tgtEl>
                                          <p:spTgt spid="68"/>
                                        </p:tgtEl>
                                      </p:cBhvr>
                                    </p:animEffect>
                                    <p:anim calcmode="lin" valueType="num">
                                      <p:cBhvr>
                                        <p:cTn id="67" dur="1000" fill="hold"/>
                                        <p:tgtEl>
                                          <p:spTgt spid="68"/>
                                        </p:tgtEl>
                                        <p:attrNameLst>
                                          <p:attrName>ppt_x</p:attrName>
                                        </p:attrNameLst>
                                      </p:cBhvr>
                                      <p:tavLst>
                                        <p:tav tm="0">
                                          <p:val>
                                            <p:strVal val="#ppt_x"/>
                                          </p:val>
                                        </p:tav>
                                        <p:tav tm="100000">
                                          <p:val>
                                            <p:strVal val="#ppt_x"/>
                                          </p:val>
                                        </p:tav>
                                      </p:tavLst>
                                    </p:anim>
                                    <p:anim calcmode="lin" valueType="num">
                                      <p:cBhvr>
                                        <p:cTn id="68" dur="1000" fill="hold"/>
                                        <p:tgtEl>
                                          <p:spTgt spid="6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1000"/>
                                        <p:tgtEl>
                                          <p:spTgt spid="61"/>
                                        </p:tgtEl>
                                      </p:cBhvr>
                                    </p:animEffect>
                                    <p:anim calcmode="lin" valueType="num">
                                      <p:cBhvr>
                                        <p:cTn id="72" dur="1000" fill="hold"/>
                                        <p:tgtEl>
                                          <p:spTgt spid="61"/>
                                        </p:tgtEl>
                                        <p:attrNameLst>
                                          <p:attrName>ppt_x</p:attrName>
                                        </p:attrNameLst>
                                      </p:cBhvr>
                                      <p:tavLst>
                                        <p:tav tm="0">
                                          <p:val>
                                            <p:strVal val="#ppt_x"/>
                                          </p:val>
                                        </p:tav>
                                        <p:tav tm="100000">
                                          <p:val>
                                            <p:strVal val="#ppt_x"/>
                                          </p:val>
                                        </p:tav>
                                      </p:tavLst>
                                    </p:anim>
                                    <p:anim calcmode="lin" valueType="num">
                                      <p:cBhvr>
                                        <p:cTn id="73" dur="1000" fill="hold"/>
                                        <p:tgtEl>
                                          <p:spTgt spid="6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anim calcmode="lin" valueType="num">
                                      <p:cBhvr>
                                        <p:cTn id="84" dur="1000" fill="hold"/>
                                        <p:tgtEl>
                                          <p:spTgt spid="2"/>
                                        </p:tgtEl>
                                        <p:attrNameLst>
                                          <p:attrName>ppt_x</p:attrName>
                                        </p:attrNameLst>
                                      </p:cBhvr>
                                      <p:tavLst>
                                        <p:tav tm="0">
                                          <p:val>
                                            <p:strVal val="#ppt_x"/>
                                          </p:val>
                                        </p:tav>
                                        <p:tav tm="100000">
                                          <p:val>
                                            <p:strVal val="#ppt_x"/>
                                          </p:val>
                                        </p:tav>
                                      </p:tavLst>
                                    </p:anim>
                                    <p:anim calcmode="lin" valueType="num">
                                      <p:cBhvr>
                                        <p:cTn id="85" dur="1000" fill="hold"/>
                                        <p:tgtEl>
                                          <p:spTgt spid="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anim calcmode="lin" valueType="num">
                                      <p:cBhvr>
                                        <p:cTn id="89" dur="1000" fill="hold"/>
                                        <p:tgtEl>
                                          <p:spTgt spid="70"/>
                                        </p:tgtEl>
                                        <p:attrNameLst>
                                          <p:attrName>ppt_x</p:attrName>
                                        </p:attrNameLst>
                                      </p:cBhvr>
                                      <p:tavLst>
                                        <p:tav tm="0">
                                          <p:val>
                                            <p:strVal val="#ppt_x"/>
                                          </p:val>
                                        </p:tav>
                                        <p:tav tm="100000">
                                          <p:val>
                                            <p:strVal val="#ppt_x"/>
                                          </p:val>
                                        </p:tav>
                                      </p:tavLst>
                                    </p:anim>
                                    <p:anim calcmode="lin" valueType="num">
                                      <p:cBhvr>
                                        <p:cTn id="90" dur="1000" fill="hold"/>
                                        <p:tgtEl>
                                          <p:spTgt spid="7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1000"/>
                                        <p:tgtEl>
                                          <p:spTgt spid="71"/>
                                        </p:tgtEl>
                                      </p:cBhvr>
                                    </p:animEffect>
                                    <p:anim calcmode="lin" valueType="num">
                                      <p:cBhvr>
                                        <p:cTn id="99" dur="1000" fill="hold"/>
                                        <p:tgtEl>
                                          <p:spTgt spid="71"/>
                                        </p:tgtEl>
                                        <p:attrNameLst>
                                          <p:attrName>ppt_x</p:attrName>
                                        </p:attrNameLst>
                                      </p:cBhvr>
                                      <p:tavLst>
                                        <p:tav tm="0">
                                          <p:val>
                                            <p:strVal val="#ppt_x"/>
                                          </p:val>
                                        </p:tav>
                                        <p:tav tm="100000">
                                          <p:val>
                                            <p:strVal val="#ppt_x"/>
                                          </p:val>
                                        </p:tav>
                                      </p:tavLst>
                                    </p:anim>
                                    <p:anim calcmode="lin" valueType="num">
                                      <p:cBhvr>
                                        <p:cTn id="10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500"/>
                                        <p:tgtEl>
                                          <p:spTgt spid="7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500"/>
                                        <p:tgtEl>
                                          <p:spTgt spid="7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53" grpId="0" animBg="1"/>
      <p:bldP spid="61" grpId="0" animBg="1"/>
      <p:bldP spid="62" grpId="0" animBg="1"/>
      <p:bldP spid="63" grpId="0" animBg="1"/>
      <p:bldP spid="64" grpId="0"/>
      <p:bldP spid="65" grpId="0"/>
      <p:bldP spid="66" grpId="0"/>
      <p:bldP spid="67" grpId="0"/>
      <p:bldP spid="68" grpId="0"/>
      <p:bldP spid="69" grpId="0"/>
      <p:bldP spid="70" grpId="0"/>
      <p:bldP spid="71" grpId="0"/>
      <p:bldP spid="72" grpId="0"/>
      <p:bldP spid="73" grpId="0"/>
      <p:bldP spid="74" grpId="0"/>
      <p:bldP spid="75" grpId="0"/>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直線矢印コネクタ 8">
            <a:extLst>
              <a:ext uri="{FF2B5EF4-FFF2-40B4-BE49-F238E27FC236}">
                <a16:creationId xmlns:a16="http://schemas.microsoft.com/office/drawing/2014/main" id="{E52E479B-F291-48DB-88AC-A6CD679D2617}"/>
              </a:ext>
            </a:extLst>
          </p:cNvPr>
          <p:cNvCxnSpPr/>
          <p:nvPr/>
        </p:nvCxnSpPr>
        <p:spPr>
          <a:xfrm>
            <a:off x="429568" y="467060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5CADCBA-B37F-4F40-9922-6015DFFE7B85}"/>
              </a:ext>
            </a:extLst>
          </p:cNvPr>
          <p:cNvCxnSpPr/>
          <p:nvPr/>
        </p:nvCxnSpPr>
        <p:spPr>
          <a:xfrm>
            <a:off x="429568" y="3555244"/>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5F0AFFD-1EBC-48EA-99FD-1ABEE822B75C}"/>
              </a:ext>
            </a:extLst>
          </p:cNvPr>
          <p:cNvCxnSpPr/>
          <p:nvPr/>
        </p:nvCxnSpPr>
        <p:spPr>
          <a:xfrm>
            <a:off x="429568" y="2990027"/>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A38D0F8-7363-436C-85BD-F01737498E8B}"/>
              </a:ext>
            </a:extLst>
          </p:cNvPr>
          <p:cNvCxnSpPr/>
          <p:nvPr/>
        </p:nvCxnSpPr>
        <p:spPr>
          <a:xfrm>
            <a:off x="429568" y="243236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F4F8E88-9437-4C6D-BFD0-544817EF0C8E}"/>
              </a:ext>
            </a:extLst>
          </p:cNvPr>
          <p:cNvCxnSpPr/>
          <p:nvPr/>
        </p:nvCxnSpPr>
        <p:spPr>
          <a:xfrm>
            <a:off x="429568" y="4120460"/>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2D5DE3A-7DA1-448F-84DC-C3A15070158B}"/>
              </a:ext>
            </a:extLst>
          </p:cNvPr>
          <p:cNvSpPr/>
          <p:nvPr/>
        </p:nvSpPr>
        <p:spPr>
          <a:xfrm>
            <a:off x="5506010" y="3506667"/>
            <a:ext cx="338780" cy="175008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3F4B3ADF-3550-42D1-AF82-99279E12420A}"/>
              </a:ext>
            </a:extLst>
          </p:cNvPr>
          <p:cNvSpPr/>
          <p:nvPr/>
        </p:nvSpPr>
        <p:spPr>
          <a:xfrm>
            <a:off x="5845142" y="3231174"/>
            <a:ext cx="338780" cy="201971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03EAD555-8A15-44F0-A09D-46D8AC16E559}"/>
              </a:ext>
            </a:extLst>
          </p:cNvPr>
          <p:cNvSpPr/>
          <p:nvPr/>
        </p:nvSpPr>
        <p:spPr>
          <a:xfrm>
            <a:off x="4580571" y="4063512"/>
            <a:ext cx="338780" cy="118738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EB6083F-E8F1-472B-A32D-7AC864F40F06}"/>
              </a:ext>
            </a:extLst>
          </p:cNvPr>
          <p:cNvSpPr/>
          <p:nvPr/>
        </p:nvSpPr>
        <p:spPr>
          <a:xfrm>
            <a:off x="4919703" y="3840775"/>
            <a:ext cx="338780" cy="141011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5FD88FC1-FFCF-4260-988F-B05962812522}"/>
              </a:ext>
            </a:extLst>
          </p:cNvPr>
          <p:cNvSpPr/>
          <p:nvPr/>
        </p:nvSpPr>
        <p:spPr>
          <a:xfrm>
            <a:off x="3657246" y="4602776"/>
            <a:ext cx="338780" cy="64811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940ABE7C-B246-4853-8E7D-DC3036D638B2}"/>
              </a:ext>
            </a:extLst>
          </p:cNvPr>
          <p:cNvSpPr/>
          <p:nvPr/>
        </p:nvSpPr>
        <p:spPr>
          <a:xfrm>
            <a:off x="3996378" y="4409343"/>
            <a:ext cx="338780" cy="8415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4EAD805B-3FB1-43D7-A097-14F41EEEF8A3}"/>
              </a:ext>
            </a:extLst>
          </p:cNvPr>
          <p:cNvSpPr/>
          <p:nvPr/>
        </p:nvSpPr>
        <p:spPr>
          <a:xfrm>
            <a:off x="2726824" y="4931864"/>
            <a:ext cx="338780" cy="31902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87668694-DE5A-4768-8EBF-5C749F7AE6B9}"/>
              </a:ext>
            </a:extLst>
          </p:cNvPr>
          <p:cNvSpPr/>
          <p:nvPr/>
        </p:nvSpPr>
        <p:spPr>
          <a:xfrm>
            <a:off x="3065956" y="4831374"/>
            <a:ext cx="338780" cy="41951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ADA61825-F605-4AD3-B35A-77B349139A60}"/>
              </a:ext>
            </a:extLst>
          </p:cNvPr>
          <p:cNvSpPr/>
          <p:nvPr/>
        </p:nvSpPr>
        <p:spPr>
          <a:xfrm>
            <a:off x="1710485" y="5124452"/>
            <a:ext cx="338780" cy="138163"/>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CCCD58AB-0620-425B-89D9-AF9549E8B304}"/>
              </a:ext>
            </a:extLst>
          </p:cNvPr>
          <p:cNvSpPr/>
          <p:nvPr/>
        </p:nvSpPr>
        <p:spPr>
          <a:xfrm>
            <a:off x="2049617" y="5030670"/>
            <a:ext cx="338780" cy="22022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103961AE-2513-4768-A7BE-A31239CD178D}"/>
              </a:ext>
            </a:extLst>
          </p:cNvPr>
          <p:cNvSpPr/>
          <p:nvPr/>
        </p:nvSpPr>
        <p:spPr>
          <a:xfrm>
            <a:off x="766550" y="5165483"/>
            <a:ext cx="338780" cy="97131"/>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45C9E18B-22B4-40A0-8B4D-EEB9273507F2}"/>
              </a:ext>
            </a:extLst>
          </p:cNvPr>
          <p:cNvSpPr/>
          <p:nvPr/>
        </p:nvSpPr>
        <p:spPr>
          <a:xfrm>
            <a:off x="1105682" y="5153761"/>
            <a:ext cx="338780" cy="971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9C61C9C1-7792-494E-A72A-198855316DD0}"/>
              </a:ext>
            </a:extLst>
          </p:cNvPr>
          <p:cNvSpPr/>
          <p:nvPr/>
        </p:nvSpPr>
        <p:spPr>
          <a:xfrm>
            <a:off x="6430459" y="3007611"/>
            <a:ext cx="338780" cy="226086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E3B9ABE9-B9B4-42FE-9ABA-9143652F39A9}"/>
              </a:ext>
            </a:extLst>
          </p:cNvPr>
          <p:cNvSpPr/>
          <p:nvPr/>
        </p:nvSpPr>
        <p:spPr>
          <a:xfrm>
            <a:off x="6769591" y="2867765"/>
            <a:ext cx="338780" cy="238312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21929A30-87E5-4945-A40C-BD20E44F7A47}"/>
              </a:ext>
            </a:extLst>
          </p:cNvPr>
          <p:cNvSpPr txBox="1"/>
          <p:nvPr/>
        </p:nvSpPr>
        <p:spPr>
          <a:xfrm>
            <a:off x="7229156" y="2293863"/>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100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p>
        </p:txBody>
      </p:sp>
      <p:sp>
        <p:nvSpPr>
          <p:cNvPr id="47" name="テキスト ボックス 46">
            <a:extLst>
              <a:ext uri="{FF2B5EF4-FFF2-40B4-BE49-F238E27FC236}">
                <a16:creationId xmlns:a16="http://schemas.microsoft.com/office/drawing/2014/main" id="{8917C711-715A-4A76-8F11-27144C9B5968}"/>
              </a:ext>
            </a:extLst>
          </p:cNvPr>
          <p:cNvSpPr txBox="1"/>
          <p:nvPr/>
        </p:nvSpPr>
        <p:spPr>
          <a:xfrm>
            <a:off x="7229156" y="285152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a:extLst>
              <a:ext uri="{FF2B5EF4-FFF2-40B4-BE49-F238E27FC236}">
                <a16:creationId xmlns:a16="http://schemas.microsoft.com/office/drawing/2014/main" id="{2264BACA-9285-452A-B7A2-DC9EF691BF6A}"/>
              </a:ext>
            </a:extLst>
          </p:cNvPr>
          <p:cNvSpPr txBox="1"/>
          <p:nvPr/>
        </p:nvSpPr>
        <p:spPr>
          <a:xfrm>
            <a:off x="7229156" y="341674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60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6B6E7AE9-BC87-461B-9107-21350A6C400D}"/>
              </a:ext>
            </a:extLst>
          </p:cNvPr>
          <p:cNvSpPr txBox="1"/>
          <p:nvPr/>
        </p:nvSpPr>
        <p:spPr>
          <a:xfrm>
            <a:off x="7229156" y="398816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40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a:extLst>
              <a:ext uri="{FF2B5EF4-FFF2-40B4-BE49-F238E27FC236}">
                <a16:creationId xmlns:a16="http://schemas.microsoft.com/office/drawing/2014/main" id="{4B847D48-0409-4D3B-9197-666D93C7B77C}"/>
              </a:ext>
            </a:extLst>
          </p:cNvPr>
          <p:cNvSpPr txBox="1"/>
          <p:nvPr/>
        </p:nvSpPr>
        <p:spPr>
          <a:xfrm>
            <a:off x="7229156" y="453210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20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5E550EE1-0644-474A-AE3C-40A3887F9982}"/>
              </a:ext>
            </a:extLst>
          </p:cNvPr>
          <p:cNvSpPr txBox="1"/>
          <p:nvPr/>
        </p:nvSpPr>
        <p:spPr>
          <a:xfrm>
            <a:off x="7229156" y="5099256"/>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6" name="正方形/長方形 55">
            <a:extLst>
              <a:ext uri="{FF2B5EF4-FFF2-40B4-BE49-F238E27FC236}">
                <a16:creationId xmlns:a16="http://schemas.microsoft.com/office/drawing/2014/main" id="{153B02C5-0923-4E0A-8E44-B08A6725DD98}"/>
              </a:ext>
            </a:extLst>
          </p:cNvPr>
          <p:cNvSpPr/>
          <p:nvPr/>
        </p:nvSpPr>
        <p:spPr>
          <a:xfrm>
            <a:off x="326572" y="5246227"/>
            <a:ext cx="7001189" cy="754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 name="直線矢印コネクタ 7">
            <a:extLst>
              <a:ext uri="{FF2B5EF4-FFF2-40B4-BE49-F238E27FC236}">
                <a16:creationId xmlns:a16="http://schemas.microsoft.com/office/drawing/2014/main" id="{08BA3265-0882-4807-9484-4E6154244E68}"/>
              </a:ext>
            </a:extLst>
          </p:cNvPr>
          <p:cNvCxnSpPr/>
          <p:nvPr/>
        </p:nvCxnSpPr>
        <p:spPr>
          <a:xfrm>
            <a:off x="429568" y="5250892"/>
            <a:ext cx="70011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708E2F1-FB01-46FF-8007-14C91D954ABC}"/>
              </a:ext>
            </a:extLst>
          </p:cNvPr>
          <p:cNvSpPr txBox="1"/>
          <p:nvPr/>
        </p:nvSpPr>
        <p:spPr>
          <a:xfrm>
            <a:off x="912849"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65-</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B95B4E41-889F-4E5C-8679-C7984A1CCD0E}"/>
              </a:ext>
            </a:extLst>
          </p:cNvPr>
          <p:cNvSpPr txBox="1"/>
          <p:nvPr/>
        </p:nvSpPr>
        <p:spPr>
          <a:xfrm>
            <a:off x="1856784"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70-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a:extLst>
              <a:ext uri="{FF2B5EF4-FFF2-40B4-BE49-F238E27FC236}">
                <a16:creationId xmlns:a16="http://schemas.microsoft.com/office/drawing/2014/main" id="{165E4A5A-6B15-42AF-B815-46D2B81E9C72}"/>
              </a:ext>
            </a:extLst>
          </p:cNvPr>
          <p:cNvSpPr txBox="1"/>
          <p:nvPr/>
        </p:nvSpPr>
        <p:spPr>
          <a:xfrm>
            <a:off x="2873122"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75-</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ECCAF246-F4D5-46CB-A8AB-248FA66CD8F0}"/>
              </a:ext>
            </a:extLst>
          </p:cNvPr>
          <p:cNvSpPr txBox="1"/>
          <p:nvPr/>
        </p:nvSpPr>
        <p:spPr>
          <a:xfrm>
            <a:off x="3803545"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F3D43CF7-FF90-4045-BCEF-B4A9FC084794}"/>
              </a:ext>
            </a:extLst>
          </p:cNvPr>
          <p:cNvSpPr txBox="1"/>
          <p:nvPr/>
        </p:nvSpPr>
        <p:spPr>
          <a:xfrm>
            <a:off x="4727793"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85-</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2" name="テキスト ボックス 41">
            <a:extLst>
              <a:ext uri="{FF2B5EF4-FFF2-40B4-BE49-F238E27FC236}">
                <a16:creationId xmlns:a16="http://schemas.microsoft.com/office/drawing/2014/main" id="{F7EAA173-7E3F-4AE0-AFD8-AB1988C8A29E}"/>
              </a:ext>
            </a:extLst>
          </p:cNvPr>
          <p:cNvSpPr txBox="1"/>
          <p:nvPr/>
        </p:nvSpPr>
        <p:spPr>
          <a:xfrm>
            <a:off x="5652309"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90-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023CD2F8-2350-4A85-9D1B-1B63CE30DEF0}"/>
              </a:ext>
            </a:extLst>
          </p:cNvPr>
          <p:cNvSpPr txBox="1"/>
          <p:nvPr/>
        </p:nvSpPr>
        <p:spPr>
          <a:xfrm>
            <a:off x="6576825" y="5332614"/>
            <a:ext cx="4748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95-</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7" name="吹き出し: 四角形 56">
            <a:extLst>
              <a:ext uri="{FF2B5EF4-FFF2-40B4-BE49-F238E27FC236}">
                <a16:creationId xmlns:a16="http://schemas.microsoft.com/office/drawing/2014/main" id="{EFE4AAC8-4B2D-472F-BA52-D4697D64D49D}"/>
              </a:ext>
            </a:extLst>
          </p:cNvPr>
          <p:cNvSpPr/>
          <p:nvPr/>
        </p:nvSpPr>
        <p:spPr>
          <a:xfrm>
            <a:off x="961540" y="3109182"/>
            <a:ext cx="2737960" cy="923877"/>
          </a:xfrm>
          <a:prstGeom prst="wedgeRectCallout">
            <a:avLst>
              <a:gd name="adj1" fmla="val 154786"/>
              <a:gd name="adj2" fmla="val 5454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要介護状態</a:t>
            </a:r>
            <a:endPar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95</a:t>
            </a:r>
            <a:r>
              <a:rPr kumimoji="1" lang="ja-JP" altLang="en-US" sz="21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歳以上の</a:t>
            </a:r>
            <a:r>
              <a:rPr kumimoji="1" lang="en-US" altLang="ja-JP" sz="27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80</a:t>
            </a:r>
            <a:r>
              <a:rPr kumimoji="1" lang="ja-JP" altLang="en-US" sz="27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a:t>
            </a:r>
            <a:endPar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
        <p:nvSpPr>
          <p:cNvPr id="59" name="吹き出し: 四角形 58">
            <a:extLst>
              <a:ext uri="{FF2B5EF4-FFF2-40B4-BE49-F238E27FC236}">
                <a16:creationId xmlns:a16="http://schemas.microsoft.com/office/drawing/2014/main" id="{71EF78C1-39BF-445C-8CCE-2F85BF73CD8C}"/>
              </a:ext>
            </a:extLst>
          </p:cNvPr>
          <p:cNvSpPr/>
          <p:nvPr/>
        </p:nvSpPr>
        <p:spPr>
          <a:xfrm>
            <a:off x="961540" y="2091494"/>
            <a:ext cx="2737960" cy="923877"/>
          </a:xfrm>
          <a:prstGeom prst="wedgeRectCallout">
            <a:avLst>
              <a:gd name="adj1" fmla="val 166347"/>
              <a:gd name="adj2" fmla="val 6230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認知症＋</a:t>
            </a:r>
            <a:r>
              <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MCI</a:t>
            </a:r>
            <a:endPar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95</a:t>
            </a:r>
            <a:r>
              <a:rPr kumimoji="1" lang="ja-JP" altLang="en-US" sz="21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歳以上の</a:t>
            </a:r>
            <a:r>
              <a:rPr kumimoji="1" lang="en-US" altLang="ja-JP" sz="27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100</a:t>
            </a:r>
            <a:r>
              <a:rPr kumimoji="1" lang="ja-JP" altLang="en-US" sz="27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a:t>
            </a:r>
            <a:endPar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43">
            <a:extLst>
              <a:ext uri="{FF2B5EF4-FFF2-40B4-BE49-F238E27FC236}">
                <a16:creationId xmlns:a16="http://schemas.microsoft.com/office/drawing/2014/main" id="{B9EFE126-8959-452C-A8E1-3D19097467B7}"/>
              </a:ext>
            </a:extLst>
          </p:cNvPr>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「予防」はどこまで？</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80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57"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直線矢印コネクタ 8">
            <a:extLst>
              <a:ext uri="{FF2B5EF4-FFF2-40B4-BE49-F238E27FC236}">
                <a16:creationId xmlns:a16="http://schemas.microsoft.com/office/drawing/2014/main" id="{E52E479B-F291-48DB-88AC-A6CD679D2617}"/>
              </a:ext>
            </a:extLst>
          </p:cNvPr>
          <p:cNvCxnSpPr/>
          <p:nvPr/>
        </p:nvCxnSpPr>
        <p:spPr>
          <a:xfrm>
            <a:off x="429568" y="467060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5CADCBA-B37F-4F40-9922-6015DFFE7B85}"/>
              </a:ext>
            </a:extLst>
          </p:cNvPr>
          <p:cNvCxnSpPr/>
          <p:nvPr/>
        </p:nvCxnSpPr>
        <p:spPr>
          <a:xfrm>
            <a:off x="429568" y="3555244"/>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5F0AFFD-1EBC-48EA-99FD-1ABEE822B75C}"/>
              </a:ext>
            </a:extLst>
          </p:cNvPr>
          <p:cNvCxnSpPr/>
          <p:nvPr/>
        </p:nvCxnSpPr>
        <p:spPr>
          <a:xfrm>
            <a:off x="429568" y="2990027"/>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A38D0F8-7363-436C-85BD-F01737498E8B}"/>
              </a:ext>
            </a:extLst>
          </p:cNvPr>
          <p:cNvCxnSpPr/>
          <p:nvPr/>
        </p:nvCxnSpPr>
        <p:spPr>
          <a:xfrm>
            <a:off x="429568" y="2432363"/>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F4F8E88-9437-4C6D-BFD0-544817EF0C8E}"/>
              </a:ext>
            </a:extLst>
          </p:cNvPr>
          <p:cNvCxnSpPr/>
          <p:nvPr/>
        </p:nvCxnSpPr>
        <p:spPr>
          <a:xfrm>
            <a:off x="429568" y="4120460"/>
            <a:ext cx="700118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8BA3265-0882-4807-9484-4E6154244E68}"/>
              </a:ext>
            </a:extLst>
          </p:cNvPr>
          <p:cNvCxnSpPr/>
          <p:nvPr/>
        </p:nvCxnSpPr>
        <p:spPr>
          <a:xfrm>
            <a:off x="429568" y="5250892"/>
            <a:ext cx="7001189"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708E2F1-FB01-46FF-8007-14C91D954ABC}"/>
              </a:ext>
            </a:extLst>
          </p:cNvPr>
          <p:cNvSpPr txBox="1"/>
          <p:nvPr/>
        </p:nvSpPr>
        <p:spPr>
          <a:xfrm>
            <a:off x="912849"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30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B95B4E41-889F-4E5C-8679-C7984A1CCD0E}"/>
              </a:ext>
            </a:extLst>
          </p:cNvPr>
          <p:cNvSpPr txBox="1"/>
          <p:nvPr/>
        </p:nvSpPr>
        <p:spPr>
          <a:xfrm>
            <a:off x="1856784"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40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a:extLst>
              <a:ext uri="{FF2B5EF4-FFF2-40B4-BE49-F238E27FC236}">
                <a16:creationId xmlns:a16="http://schemas.microsoft.com/office/drawing/2014/main" id="{165E4A5A-6B15-42AF-B815-46D2B81E9C72}"/>
              </a:ext>
            </a:extLst>
          </p:cNvPr>
          <p:cNvSpPr txBox="1"/>
          <p:nvPr/>
        </p:nvSpPr>
        <p:spPr>
          <a:xfrm>
            <a:off x="2873123"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50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ECCAF246-F4D5-46CB-A8AB-248FA66CD8F0}"/>
              </a:ext>
            </a:extLst>
          </p:cNvPr>
          <p:cNvSpPr txBox="1"/>
          <p:nvPr/>
        </p:nvSpPr>
        <p:spPr>
          <a:xfrm>
            <a:off x="3803545"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60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F3D43CF7-FF90-4045-BCEF-B4A9FC084794}"/>
              </a:ext>
            </a:extLst>
          </p:cNvPr>
          <p:cNvSpPr txBox="1"/>
          <p:nvPr/>
        </p:nvSpPr>
        <p:spPr>
          <a:xfrm>
            <a:off x="4727793"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70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2" name="テキスト ボックス 41">
            <a:extLst>
              <a:ext uri="{FF2B5EF4-FFF2-40B4-BE49-F238E27FC236}">
                <a16:creationId xmlns:a16="http://schemas.microsoft.com/office/drawing/2014/main" id="{F7EAA173-7E3F-4AE0-AFD8-AB1988C8A29E}"/>
              </a:ext>
            </a:extLst>
          </p:cNvPr>
          <p:cNvSpPr txBox="1"/>
          <p:nvPr/>
        </p:nvSpPr>
        <p:spPr>
          <a:xfrm>
            <a:off x="5652309"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3" name="テキスト ボックス 42">
            <a:extLst>
              <a:ext uri="{FF2B5EF4-FFF2-40B4-BE49-F238E27FC236}">
                <a16:creationId xmlns:a16="http://schemas.microsoft.com/office/drawing/2014/main" id="{21929A30-87E5-4945-A40C-BD20E44F7A47}"/>
              </a:ext>
            </a:extLst>
          </p:cNvPr>
          <p:cNvSpPr txBox="1"/>
          <p:nvPr/>
        </p:nvSpPr>
        <p:spPr>
          <a:xfrm>
            <a:off x="234462" y="2293863"/>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100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p>
        </p:txBody>
      </p:sp>
      <p:sp>
        <p:nvSpPr>
          <p:cNvPr id="47" name="テキスト ボックス 46">
            <a:extLst>
              <a:ext uri="{FF2B5EF4-FFF2-40B4-BE49-F238E27FC236}">
                <a16:creationId xmlns:a16="http://schemas.microsoft.com/office/drawing/2014/main" id="{8917C711-715A-4A76-8F11-27144C9B5968}"/>
              </a:ext>
            </a:extLst>
          </p:cNvPr>
          <p:cNvSpPr txBox="1"/>
          <p:nvPr/>
        </p:nvSpPr>
        <p:spPr>
          <a:xfrm>
            <a:off x="234462" y="285152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80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a:extLst>
              <a:ext uri="{FF2B5EF4-FFF2-40B4-BE49-F238E27FC236}">
                <a16:creationId xmlns:a16="http://schemas.microsoft.com/office/drawing/2014/main" id="{2264BACA-9285-452A-B7A2-DC9EF691BF6A}"/>
              </a:ext>
            </a:extLst>
          </p:cNvPr>
          <p:cNvSpPr txBox="1"/>
          <p:nvPr/>
        </p:nvSpPr>
        <p:spPr>
          <a:xfrm>
            <a:off x="234462" y="341674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60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6B6E7AE9-BC87-461B-9107-21350A6C400D}"/>
              </a:ext>
            </a:extLst>
          </p:cNvPr>
          <p:cNvSpPr txBox="1"/>
          <p:nvPr/>
        </p:nvSpPr>
        <p:spPr>
          <a:xfrm>
            <a:off x="234462" y="3988168"/>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40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a:extLst>
              <a:ext uri="{FF2B5EF4-FFF2-40B4-BE49-F238E27FC236}">
                <a16:creationId xmlns:a16="http://schemas.microsoft.com/office/drawing/2014/main" id="{4B847D48-0409-4D3B-9197-666D93C7B77C}"/>
              </a:ext>
            </a:extLst>
          </p:cNvPr>
          <p:cNvSpPr txBox="1"/>
          <p:nvPr/>
        </p:nvSpPr>
        <p:spPr>
          <a:xfrm>
            <a:off x="234462" y="4532104"/>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20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5E550EE1-0644-474A-AE3C-40A3887F9982}"/>
              </a:ext>
            </a:extLst>
          </p:cNvPr>
          <p:cNvSpPr txBox="1"/>
          <p:nvPr/>
        </p:nvSpPr>
        <p:spPr>
          <a:xfrm>
            <a:off x="234462" y="5099256"/>
            <a:ext cx="762000" cy="30008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0</a:t>
            </a:r>
            <a:r>
              <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023CD2F8-2350-4A85-9D1B-1B63CE30DEF0}"/>
              </a:ext>
            </a:extLst>
          </p:cNvPr>
          <p:cNvSpPr txBox="1"/>
          <p:nvPr/>
        </p:nvSpPr>
        <p:spPr>
          <a:xfrm>
            <a:off x="6576825" y="5332614"/>
            <a:ext cx="39946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90</a:t>
            </a:r>
            <a:endParaRPr kumimoji="1" lang="ja-JP" altLang="en-US" sz="1350" b="0" i="0" u="none" strike="noStrike" kern="1200" cap="none" spc="0" normalizeH="0" baseline="0" noProof="0" dirty="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endParaRPr>
          </a:p>
        </p:txBody>
      </p:sp>
      <p:sp>
        <p:nvSpPr>
          <p:cNvPr id="36" name="フリーフォーム: 図形 35">
            <a:extLst>
              <a:ext uri="{FF2B5EF4-FFF2-40B4-BE49-F238E27FC236}">
                <a16:creationId xmlns:a16="http://schemas.microsoft.com/office/drawing/2014/main" id="{171760BE-0B6F-494E-ABDF-8A3133D588E4}"/>
              </a:ext>
            </a:extLst>
          </p:cNvPr>
          <p:cNvSpPr/>
          <p:nvPr/>
        </p:nvSpPr>
        <p:spPr>
          <a:xfrm>
            <a:off x="1043354" y="2424649"/>
            <a:ext cx="4724400" cy="1048870"/>
          </a:xfrm>
          <a:custGeom>
            <a:avLst/>
            <a:gdLst>
              <a:gd name="connsiteX0" fmla="*/ 0 w 6299200"/>
              <a:gd name="connsiteY0" fmla="*/ 20289 h 3693520"/>
              <a:gd name="connsiteX1" fmla="*/ 750277 w 6299200"/>
              <a:gd name="connsiteY1" fmla="*/ 59366 h 3693520"/>
              <a:gd name="connsiteX2" fmla="*/ 1438031 w 6299200"/>
              <a:gd name="connsiteY2" fmla="*/ 520473 h 3693520"/>
              <a:gd name="connsiteX3" fmla="*/ 1766277 w 6299200"/>
              <a:gd name="connsiteY3" fmla="*/ 1005027 h 3693520"/>
              <a:gd name="connsiteX4" fmla="*/ 2125785 w 6299200"/>
              <a:gd name="connsiteY4" fmla="*/ 1614627 h 3693520"/>
              <a:gd name="connsiteX5" fmla="*/ 2790093 w 6299200"/>
              <a:gd name="connsiteY5" fmla="*/ 2161704 h 3693520"/>
              <a:gd name="connsiteX6" fmla="*/ 3556000 w 6299200"/>
              <a:gd name="connsiteY6" fmla="*/ 2724412 h 3693520"/>
              <a:gd name="connsiteX7" fmla="*/ 4775200 w 6299200"/>
              <a:gd name="connsiteY7" fmla="*/ 3279304 h 3693520"/>
              <a:gd name="connsiteX8" fmla="*/ 6299200 w 6299200"/>
              <a:gd name="connsiteY8" fmla="*/ 3693520 h 36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9200" h="3693520">
                <a:moveTo>
                  <a:pt x="0" y="20289"/>
                </a:moveTo>
                <a:cubicBezTo>
                  <a:pt x="255302" y="-1855"/>
                  <a:pt x="510605" y="-23998"/>
                  <a:pt x="750277" y="59366"/>
                </a:cubicBezTo>
                <a:cubicBezTo>
                  <a:pt x="989949" y="142730"/>
                  <a:pt x="1268698" y="362863"/>
                  <a:pt x="1438031" y="520473"/>
                </a:cubicBezTo>
                <a:cubicBezTo>
                  <a:pt x="1607364" y="678083"/>
                  <a:pt x="1651651" y="822668"/>
                  <a:pt x="1766277" y="1005027"/>
                </a:cubicBezTo>
                <a:cubicBezTo>
                  <a:pt x="1880903" y="1187386"/>
                  <a:pt x="1955149" y="1421848"/>
                  <a:pt x="2125785" y="1614627"/>
                </a:cubicBezTo>
                <a:cubicBezTo>
                  <a:pt x="2296421" y="1807406"/>
                  <a:pt x="2551724" y="1976740"/>
                  <a:pt x="2790093" y="2161704"/>
                </a:cubicBezTo>
                <a:cubicBezTo>
                  <a:pt x="3028462" y="2346668"/>
                  <a:pt x="3225149" y="2538145"/>
                  <a:pt x="3556000" y="2724412"/>
                </a:cubicBezTo>
                <a:cubicBezTo>
                  <a:pt x="3886851" y="2910679"/>
                  <a:pt x="4318000" y="3117786"/>
                  <a:pt x="4775200" y="3279304"/>
                </a:cubicBezTo>
                <a:cubicBezTo>
                  <a:pt x="5232400" y="3440822"/>
                  <a:pt x="5765800" y="3567171"/>
                  <a:pt x="6299200" y="3693520"/>
                </a:cubicBezTo>
              </a:path>
            </a:pathLst>
          </a:custGeom>
          <a:noFill/>
          <a:ln w="5715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フリーフォーム: 図形 44">
            <a:extLst>
              <a:ext uri="{FF2B5EF4-FFF2-40B4-BE49-F238E27FC236}">
                <a16:creationId xmlns:a16="http://schemas.microsoft.com/office/drawing/2014/main" id="{D0FF7D56-1E4C-450A-8C6C-765A55C365C1}"/>
              </a:ext>
            </a:extLst>
          </p:cNvPr>
          <p:cNvSpPr/>
          <p:nvPr/>
        </p:nvSpPr>
        <p:spPr>
          <a:xfrm>
            <a:off x="1043354" y="2428143"/>
            <a:ext cx="5287108" cy="2162908"/>
          </a:xfrm>
          <a:custGeom>
            <a:avLst/>
            <a:gdLst>
              <a:gd name="connsiteX0" fmla="*/ 0 w 7049477"/>
              <a:gd name="connsiteY0" fmla="*/ 0 h 2883877"/>
              <a:gd name="connsiteX1" fmla="*/ 1117600 w 7049477"/>
              <a:gd name="connsiteY1" fmla="*/ 586154 h 2883877"/>
              <a:gd name="connsiteX2" fmla="*/ 1594339 w 7049477"/>
              <a:gd name="connsiteY2" fmla="*/ 984739 h 2883877"/>
              <a:gd name="connsiteX3" fmla="*/ 2078893 w 7049477"/>
              <a:gd name="connsiteY3" fmla="*/ 1250462 h 2883877"/>
              <a:gd name="connsiteX4" fmla="*/ 2844800 w 7049477"/>
              <a:gd name="connsiteY4" fmla="*/ 1539631 h 2883877"/>
              <a:gd name="connsiteX5" fmla="*/ 3438770 w 7049477"/>
              <a:gd name="connsiteY5" fmla="*/ 1649046 h 2883877"/>
              <a:gd name="connsiteX6" fmla="*/ 4220308 w 7049477"/>
              <a:gd name="connsiteY6" fmla="*/ 2016369 h 2883877"/>
              <a:gd name="connsiteX7" fmla="*/ 5595816 w 7049477"/>
              <a:gd name="connsiteY7" fmla="*/ 2719754 h 2883877"/>
              <a:gd name="connsiteX8" fmla="*/ 7049477 w 7049477"/>
              <a:gd name="connsiteY8" fmla="*/ 2883877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477" h="2883877">
                <a:moveTo>
                  <a:pt x="0" y="0"/>
                </a:moveTo>
                <a:cubicBezTo>
                  <a:pt x="425938" y="211015"/>
                  <a:pt x="851877" y="422031"/>
                  <a:pt x="1117600" y="586154"/>
                </a:cubicBezTo>
                <a:cubicBezTo>
                  <a:pt x="1383323" y="750277"/>
                  <a:pt x="1434124" y="874021"/>
                  <a:pt x="1594339" y="984739"/>
                </a:cubicBezTo>
                <a:cubicBezTo>
                  <a:pt x="1754554" y="1095457"/>
                  <a:pt x="1870483" y="1157980"/>
                  <a:pt x="2078893" y="1250462"/>
                </a:cubicBezTo>
                <a:cubicBezTo>
                  <a:pt x="2287303" y="1342944"/>
                  <a:pt x="2618154" y="1473200"/>
                  <a:pt x="2844800" y="1539631"/>
                </a:cubicBezTo>
                <a:cubicBezTo>
                  <a:pt x="3071446" y="1606062"/>
                  <a:pt x="3209519" y="1569590"/>
                  <a:pt x="3438770" y="1649046"/>
                </a:cubicBezTo>
                <a:cubicBezTo>
                  <a:pt x="3668021" y="1728502"/>
                  <a:pt x="3860800" y="1837918"/>
                  <a:pt x="4220308" y="2016369"/>
                </a:cubicBezTo>
                <a:cubicBezTo>
                  <a:pt x="4579816" y="2194820"/>
                  <a:pt x="5124288" y="2575169"/>
                  <a:pt x="5595816" y="2719754"/>
                </a:cubicBezTo>
                <a:cubicBezTo>
                  <a:pt x="6067344" y="2864339"/>
                  <a:pt x="6558410" y="2874108"/>
                  <a:pt x="7049477" y="2883877"/>
                </a:cubicBezTo>
              </a:path>
            </a:pathLst>
          </a:custGeom>
          <a:noFill/>
          <a:ln w="57150">
            <a:solidFill>
              <a:schemeClr val="bg1">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フリーフォーム: 図形 45">
            <a:extLst>
              <a:ext uri="{FF2B5EF4-FFF2-40B4-BE49-F238E27FC236}">
                <a16:creationId xmlns:a16="http://schemas.microsoft.com/office/drawing/2014/main" id="{31AFAE3C-4E78-4712-ACF9-68A179C724D5}"/>
              </a:ext>
            </a:extLst>
          </p:cNvPr>
          <p:cNvSpPr/>
          <p:nvPr/>
        </p:nvSpPr>
        <p:spPr>
          <a:xfrm>
            <a:off x="1031631" y="2416419"/>
            <a:ext cx="5316416" cy="1623647"/>
          </a:xfrm>
          <a:custGeom>
            <a:avLst/>
            <a:gdLst>
              <a:gd name="connsiteX0" fmla="*/ 0 w 7088554"/>
              <a:gd name="connsiteY0" fmla="*/ 0 h 2164862"/>
              <a:gd name="connsiteX1" fmla="*/ 1148861 w 7088554"/>
              <a:gd name="connsiteY1" fmla="*/ 875323 h 2164862"/>
              <a:gd name="connsiteX2" fmla="*/ 2196123 w 7088554"/>
              <a:gd name="connsiteY2" fmla="*/ 1172308 h 2164862"/>
              <a:gd name="connsiteX3" fmla="*/ 2915138 w 7088554"/>
              <a:gd name="connsiteY3" fmla="*/ 1406770 h 2164862"/>
              <a:gd name="connsiteX4" fmla="*/ 3751384 w 7088554"/>
              <a:gd name="connsiteY4" fmla="*/ 1547446 h 2164862"/>
              <a:gd name="connsiteX5" fmla="*/ 4720492 w 7088554"/>
              <a:gd name="connsiteY5" fmla="*/ 1914770 h 2164862"/>
              <a:gd name="connsiteX6" fmla="*/ 6432061 w 7088554"/>
              <a:gd name="connsiteY6" fmla="*/ 2063262 h 2164862"/>
              <a:gd name="connsiteX7" fmla="*/ 7088554 w 7088554"/>
              <a:gd name="connsiteY7" fmla="*/ 2164862 h 21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8554" h="2164862">
                <a:moveTo>
                  <a:pt x="0" y="0"/>
                </a:moveTo>
                <a:cubicBezTo>
                  <a:pt x="391420" y="339969"/>
                  <a:pt x="782841" y="679938"/>
                  <a:pt x="1148861" y="875323"/>
                </a:cubicBezTo>
                <a:cubicBezTo>
                  <a:pt x="1514881" y="1070708"/>
                  <a:pt x="1901744" y="1083734"/>
                  <a:pt x="2196123" y="1172308"/>
                </a:cubicBezTo>
                <a:cubicBezTo>
                  <a:pt x="2490503" y="1260883"/>
                  <a:pt x="2655928" y="1344247"/>
                  <a:pt x="2915138" y="1406770"/>
                </a:cubicBezTo>
                <a:cubicBezTo>
                  <a:pt x="3174348" y="1469293"/>
                  <a:pt x="3450492" y="1462779"/>
                  <a:pt x="3751384" y="1547446"/>
                </a:cubicBezTo>
                <a:cubicBezTo>
                  <a:pt x="4052276" y="1632113"/>
                  <a:pt x="4273713" y="1828801"/>
                  <a:pt x="4720492" y="1914770"/>
                </a:cubicBezTo>
                <a:cubicBezTo>
                  <a:pt x="5167272" y="2000739"/>
                  <a:pt x="6037384" y="2021580"/>
                  <a:pt x="6432061" y="2063262"/>
                </a:cubicBezTo>
                <a:cubicBezTo>
                  <a:pt x="6826738" y="2104944"/>
                  <a:pt x="6957646" y="2134903"/>
                  <a:pt x="7088554" y="2164862"/>
                </a:cubicBezTo>
              </a:path>
            </a:pathLst>
          </a:custGeom>
          <a:noFill/>
          <a:ln w="57150">
            <a:solidFill>
              <a:schemeClr val="bg1">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4" name="フリーフォーム: 図形 53">
            <a:extLst>
              <a:ext uri="{FF2B5EF4-FFF2-40B4-BE49-F238E27FC236}">
                <a16:creationId xmlns:a16="http://schemas.microsoft.com/office/drawing/2014/main" id="{7E3C0044-95B6-4002-85A7-428E0B54BED6}"/>
              </a:ext>
            </a:extLst>
          </p:cNvPr>
          <p:cNvSpPr/>
          <p:nvPr/>
        </p:nvSpPr>
        <p:spPr>
          <a:xfrm>
            <a:off x="1037492" y="2416419"/>
            <a:ext cx="5087816" cy="597878"/>
          </a:xfrm>
          <a:custGeom>
            <a:avLst/>
            <a:gdLst>
              <a:gd name="connsiteX0" fmla="*/ 0 w 6783754"/>
              <a:gd name="connsiteY0" fmla="*/ 0 h 797170"/>
              <a:gd name="connsiteX1" fmla="*/ 1047262 w 6783754"/>
              <a:gd name="connsiteY1" fmla="*/ 257908 h 797170"/>
              <a:gd name="connsiteX2" fmla="*/ 3016739 w 6783754"/>
              <a:gd name="connsiteY2" fmla="*/ 531446 h 797170"/>
              <a:gd name="connsiteX3" fmla="*/ 3923323 w 6783754"/>
              <a:gd name="connsiteY3" fmla="*/ 578339 h 797170"/>
              <a:gd name="connsiteX4" fmla="*/ 4978400 w 6783754"/>
              <a:gd name="connsiteY4" fmla="*/ 633046 h 797170"/>
              <a:gd name="connsiteX5" fmla="*/ 6783754 w 6783754"/>
              <a:gd name="connsiteY5" fmla="*/ 797170 h 79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754" h="797170">
                <a:moveTo>
                  <a:pt x="0" y="0"/>
                </a:moveTo>
                <a:cubicBezTo>
                  <a:pt x="272236" y="84667"/>
                  <a:pt x="544472" y="169334"/>
                  <a:pt x="1047262" y="257908"/>
                </a:cubicBezTo>
                <a:cubicBezTo>
                  <a:pt x="1550052" y="346482"/>
                  <a:pt x="2537396" y="478041"/>
                  <a:pt x="3016739" y="531446"/>
                </a:cubicBezTo>
                <a:cubicBezTo>
                  <a:pt x="3496083" y="584851"/>
                  <a:pt x="3923323" y="578339"/>
                  <a:pt x="3923323" y="578339"/>
                </a:cubicBezTo>
                <a:cubicBezTo>
                  <a:pt x="4250266" y="595272"/>
                  <a:pt x="4501662" y="596574"/>
                  <a:pt x="4978400" y="633046"/>
                </a:cubicBezTo>
                <a:cubicBezTo>
                  <a:pt x="5455139" y="669518"/>
                  <a:pt x="6119446" y="733344"/>
                  <a:pt x="6783754" y="797170"/>
                </a:cubicBezTo>
              </a:path>
            </a:pathLst>
          </a:custGeom>
          <a:noFill/>
          <a:ln w="57150">
            <a:solidFill>
              <a:srgbClr val="FFC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DD1D1CD5-FA4F-48DE-BC78-79C7460BA8E4}"/>
              </a:ext>
            </a:extLst>
          </p:cNvPr>
          <p:cNvSpPr txBox="1"/>
          <p:nvPr/>
        </p:nvSpPr>
        <p:spPr>
          <a:xfrm>
            <a:off x="6288235" y="2897374"/>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神経伝達速度</a:t>
            </a:r>
          </a:p>
        </p:txBody>
      </p:sp>
      <p:sp>
        <p:nvSpPr>
          <p:cNvPr id="56" name="テキスト ボックス 55">
            <a:extLst>
              <a:ext uri="{FF2B5EF4-FFF2-40B4-BE49-F238E27FC236}">
                <a16:creationId xmlns:a16="http://schemas.microsoft.com/office/drawing/2014/main" id="{77E911DD-40F1-45EF-A581-E042AD7EB999}"/>
              </a:ext>
            </a:extLst>
          </p:cNvPr>
          <p:cNvSpPr txBox="1"/>
          <p:nvPr/>
        </p:nvSpPr>
        <p:spPr>
          <a:xfrm>
            <a:off x="6288235" y="3361819"/>
            <a:ext cx="191590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心臓機能（心係数）</a:t>
            </a:r>
          </a:p>
        </p:txBody>
      </p:sp>
      <p:sp>
        <p:nvSpPr>
          <p:cNvPr id="57" name="テキスト ボックス 56">
            <a:extLst>
              <a:ext uri="{FF2B5EF4-FFF2-40B4-BE49-F238E27FC236}">
                <a16:creationId xmlns:a16="http://schemas.microsoft.com/office/drawing/2014/main" id="{AEF81F5E-A6CA-4F7E-AEB8-495CCE0801A5}"/>
              </a:ext>
            </a:extLst>
          </p:cNvPr>
          <p:cNvSpPr txBox="1"/>
          <p:nvPr/>
        </p:nvSpPr>
        <p:spPr>
          <a:xfrm>
            <a:off x="6288235" y="3919484"/>
            <a:ext cx="191590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呼吸機能（肺活量）</a:t>
            </a:r>
          </a:p>
        </p:txBody>
      </p:sp>
      <p:sp>
        <p:nvSpPr>
          <p:cNvPr id="58" name="テキスト ボックス 57">
            <a:extLst>
              <a:ext uri="{FF2B5EF4-FFF2-40B4-BE49-F238E27FC236}">
                <a16:creationId xmlns:a16="http://schemas.microsoft.com/office/drawing/2014/main" id="{78268D50-EE5C-48AE-B05E-64527FFC6F80}"/>
              </a:ext>
            </a:extLst>
          </p:cNvPr>
          <p:cNvSpPr txBox="1"/>
          <p:nvPr/>
        </p:nvSpPr>
        <p:spPr>
          <a:xfrm>
            <a:off x="6288772" y="4702425"/>
            <a:ext cx="191590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腎機能（腎血流量）</a:t>
            </a:r>
          </a:p>
        </p:txBody>
      </p:sp>
      <p:sp>
        <p:nvSpPr>
          <p:cNvPr id="59" name="テキスト ボックス 58">
            <a:extLst>
              <a:ext uri="{FF2B5EF4-FFF2-40B4-BE49-F238E27FC236}">
                <a16:creationId xmlns:a16="http://schemas.microsoft.com/office/drawing/2014/main" id="{355F8AB5-5A0B-42F5-B1BE-76CF7DE8A6F2}"/>
              </a:ext>
            </a:extLst>
          </p:cNvPr>
          <p:cNvSpPr txBox="1"/>
          <p:nvPr/>
        </p:nvSpPr>
        <p:spPr>
          <a:xfrm>
            <a:off x="6288235" y="4429774"/>
            <a:ext cx="2300630"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呼吸機能（最大換気量）</a:t>
            </a:r>
          </a:p>
        </p:txBody>
      </p:sp>
      <p:sp>
        <p:nvSpPr>
          <p:cNvPr id="44" name="フリーフォーム: 図形 43">
            <a:extLst>
              <a:ext uri="{FF2B5EF4-FFF2-40B4-BE49-F238E27FC236}">
                <a16:creationId xmlns:a16="http://schemas.microsoft.com/office/drawing/2014/main" id="{B362466C-44CA-44AA-AF57-F035C47EE965}"/>
              </a:ext>
            </a:extLst>
          </p:cNvPr>
          <p:cNvSpPr/>
          <p:nvPr/>
        </p:nvSpPr>
        <p:spPr>
          <a:xfrm>
            <a:off x="1043354" y="2422281"/>
            <a:ext cx="5046785" cy="2318989"/>
          </a:xfrm>
          <a:custGeom>
            <a:avLst/>
            <a:gdLst>
              <a:gd name="connsiteX0" fmla="*/ 0 w 6729047"/>
              <a:gd name="connsiteY0" fmla="*/ 0 h 2962030"/>
              <a:gd name="connsiteX1" fmla="*/ 508000 w 6729047"/>
              <a:gd name="connsiteY1" fmla="*/ 70338 h 2962030"/>
              <a:gd name="connsiteX2" fmla="*/ 1101970 w 6729047"/>
              <a:gd name="connsiteY2" fmla="*/ 187569 h 2962030"/>
              <a:gd name="connsiteX3" fmla="*/ 2133600 w 6729047"/>
              <a:gd name="connsiteY3" fmla="*/ 773723 h 2962030"/>
              <a:gd name="connsiteX4" fmla="*/ 2649416 w 6729047"/>
              <a:gd name="connsiteY4" fmla="*/ 992554 h 2962030"/>
              <a:gd name="connsiteX5" fmla="*/ 3470031 w 6729047"/>
              <a:gd name="connsiteY5" fmla="*/ 1484923 h 2962030"/>
              <a:gd name="connsiteX6" fmla="*/ 4548554 w 6729047"/>
              <a:gd name="connsiteY6" fmla="*/ 2047630 h 2962030"/>
              <a:gd name="connsiteX7" fmla="*/ 5111262 w 6729047"/>
              <a:gd name="connsiteY7" fmla="*/ 2391507 h 2962030"/>
              <a:gd name="connsiteX8" fmla="*/ 6729047 w 6729047"/>
              <a:gd name="connsiteY8" fmla="*/ 2962030 h 296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047" h="2962030">
                <a:moveTo>
                  <a:pt x="0" y="0"/>
                </a:moveTo>
                <a:cubicBezTo>
                  <a:pt x="162169" y="19538"/>
                  <a:pt x="324338" y="39077"/>
                  <a:pt x="508000" y="70338"/>
                </a:cubicBezTo>
                <a:cubicBezTo>
                  <a:pt x="691662" y="101599"/>
                  <a:pt x="831037" y="70338"/>
                  <a:pt x="1101970" y="187569"/>
                </a:cubicBezTo>
                <a:cubicBezTo>
                  <a:pt x="1372903" y="304800"/>
                  <a:pt x="1875692" y="639559"/>
                  <a:pt x="2133600" y="773723"/>
                </a:cubicBezTo>
                <a:cubicBezTo>
                  <a:pt x="2391508" y="907887"/>
                  <a:pt x="2426678" y="874021"/>
                  <a:pt x="2649416" y="992554"/>
                </a:cubicBezTo>
                <a:cubicBezTo>
                  <a:pt x="2872154" y="1111087"/>
                  <a:pt x="3153508" y="1309077"/>
                  <a:pt x="3470031" y="1484923"/>
                </a:cubicBezTo>
                <a:cubicBezTo>
                  <a:pt x="3786554" y="1660769"/>
                  <a:pt x="4275016" y="1896533"/>
                  <a:pt x="4548554" y="2047630"/>
                </a:cubicBezTo>
                <a:cubicBezTo>
                  <a:pt x="4822092" y="2198727"/>
                  <a:pt x="4747847" y="2239107"/>
                  <a:pt x="5111262" y="2391507"/>
                </a:cubicBezTo>
                <a:cubicBezTo>
                  <a:pt x="5474677" y="2543907"/>
                  <a:pt x="6101862" y="2752968"/>
                  <a:pt x="6729047" y="2962030"/>
                </a:cubicBezTo>
              </a:path>
            </a:pathLst>
          </a:custGeom>
          <a:noFill/>
          <a:ln w="571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2" name="吹き出し: 四角形 61">
            <a:extLst>
              <a:ext uri="{FF2B5EF4-FFF2-40B4-BE49-F238E27FC236}">
                <a16:creationId xmlns:a16="http://schemas.microsoft.com/office/drawing/2014/main" id="{27BEAD8B-B313-42B3-B9B0-E93F2BA6CC45}"/>
              </a:ext>
            </a:extLst>
          </p:cNvPr>
          <p:cNvSpPr/>
          <p:nvPr/>
        </p:nvSpPr>
        <p:spPr>
          <a:xfrm>
            <a:off x="805315" y="4267830"/>
            <a:ext cx="2757908" cy="1181088"/>
          </a:xfrm>
          <a:prstGeom prst="wedgeRectCallout">
            <a:avLst>
              <a:gd name="adj1" fmla="val 56436"/>
              <a:gd name="adj2" fmla="val -72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主要な臓器機能</a:t>
            </a:r>
            <a:endParaRPr kumimoji="1" lang="en-US" altLang="ja-JP" sz="21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80</a:t>
            </a:r>
            <a:r>
              <a:rPr kumimoji="1" lang="ja-JP" altLang="en-US" sz="3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rPr>
              <a:t>歳で半減</a:t>
            </a:r>
            <a:endParaRPr kumimoji="1" lang="ja-JP" altLang="en-US" sz="45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7963F278-585D-4D85-BFEE-B3CFF91AB30F}"/>
              </a:ext>
            </a:extLst>
          </p:cNvPr>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「治療」はどこまで？</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FD4FC756-8F78-4294-AE7D-33BE0AAC1326}"/>
              </a:ext>
            </a:extLst>
          </p:cNvPr>
          <p:cNvSpPr txBox="1"/>
          <p:nvPr/>
        </p:nvSpPr>
        <p:spPr>
          <a:xfrm>
            <a:off x="-35841" y="5983649"/>
            <a:ext cx="90003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どこまでが病気？ どこからが老化？</a:t>
            </a:r>
          </a:p>
        </p:txBody>
      </p:sp>
    </p:spTree>
    <p:extLst>
      <p:ext uri="{BB962C8B-B14F-4D97-AF65-F5344CB8AC3E}">
        <p14:creationId xmlns:p14="http://schemas.microsoft.com/office/powerpoint/2010/main" val="36959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P spid="46" grpId="0" animBg="1"/>
      <p:bldP spid="54" grpId="0" animBg="1"/>
      <p:bldP spid="55" grpId="0"/>
      <p:bldP spid="56" grpId="0"/>
      <p:bldP spid="57" grpId="0"/>
      <p:bldP spid="58" grpId="0"/>
      <p:bldP spid="59" grpId="0"/>
      <p:bldP spid="44" grpId="0" animBg="1"/>
      <p:bldP spid="62" grpId="0"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ãå é½¢ ä½åå¤åãã®ç»åæ¤ç´¢çµæ"/>
          <p:cNvPicPr>
            <a:picLocks noChangeAspect="1" noChangeArrowheads="1"/>
          </p:cNvPicPr>
          <p:nvPr/>
        </p:nvPicPr>
        <p:blipFill rotWithShape="1">
          <a:blip r:embed="rId3">
            <a:extLst>
              <a:ext uri="{28A0092B-C50C-407E-A947-70E740481C1C}">
                <a14:useLocalDpi xmlns:a14="http://schemas.microsoft.com/office/drawing/2010/main" val="0"/>
              </a:ext>
            </a:extLst>
          </a:blip>
          <a:srcRect t="7696" b="24167"/>
          <a:stretch/>
        </p:blipFill>
        <p:spPr bwMode="auto">
          <a:xfrm>
            <a:off x="411478" y="1189608"/>
            <a:ext cx="8140404" cy="468766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0" y="1373364"/>
            <a:ext cx="9145016" cy="4687664"/>
          </a:xfrm>
          <a:prstGeom prst="rect">
            <a:avLst/>
          </a:prstGeom>
          <a:solidFill>
            <a:srgbClr val="0000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389659" y="5098457"/>
            <a:ext cx="1831399"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小児期</a:t>
            </a:r>
          </a:p>
        </p:txBody>
      </p:sp>
      <p:sp>
        <p:nvSpPr>
          <p:cNvPr id="27" name="正方形/長方形 26"/>
          <p:cNvSpPr/>
          <p:nvPr/>
        </p:nvSpPr>
        <p:spPr>
          <a:xfrm>
            <a:off x="2221057" y="5098457"/>
            <a:ext cx="4196633"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現役世代</a:t>
            </a:r>
          </a:p>
        </p:txBody>
      </p:sp>
      <p:sp>
        <p:nvSpPr>
          <p:cNvPr id="28" name="正方形/長方形 27"/>
          <p:cNvSpPr/>
          <p:nvPr/>
        </p:nvSpPr>
        <p:spPr>
          <a:xfrm>
            <a:off x="6428964" y="5098456"/>
            <a:ext cx="2656074"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高齢者</a:t>
            </a:r>
          </a:p>
        </p:txBody>
      </p:sp>
      <p:sp>
        <p:nvSpPr>
          <p:cNvPr id="29" name="フリーフォーム 28"/>
          <p:cNvSpPr/>
          <p:nvPr/>
        </p:nvSpPr>
        <p:spPr>
          <a:xfrm>
            <a:off x="397452" y="2422410"/>
            <a:ext cx="8471189" cy="2619477"/>
          </a:xfrm>
          <a:custGeom>
            <a:avLst/>
            <a:gdLst>
              <a:gd name="connsiteX0" fmla="*/ 0 w 10463646"/>
              <a:gd name="connsiteY0" fmla="*/ 3049311 h 3090875"/>
              <a:gd name="connsiteX1" fmla="*/ 602673 w 10463646"/>
              <a:gd name="connsiteY1" fmla="*/ 1812793 h 3090875"/>
              <a:gd name="connsiteX2" fmla="*/ 1226128 w 10463646"/>
              <a:gd name="connsiteY2" fmla="*/ 919175 h 3090875"/>
              <a:gd name="connsiteX3" fmla="*/ 2265219 w 10463646"/>
              <a:gd name="connsiteY3" fmla="*/ 108684 h 3090875"/>
              <a:gd name="connsiteX4" fmla="*/ 3522519 w 10463646"/>
              <a:gd name="connsiteY4" fmla="*/ 35948 h 3090875"/>
              <a:gd name="connsiteX5" fmla="*/ 4935682 w 10463646"/>
              <a:gd name="connsiteY5" fmla="*/ 368457 h 3090875"/>
              <a:gd name="connsiteX6" fmla="*/ 6722919 w 10463646"/>
              <a:gd name="connsiteY6" fmla="*/ 991911 h 3090875"/>
              <a:gd name="connsiteX7" fmla="*/ 8437419 w 10463646"/>
              <a:gd name="connsiteY7" fmla="*/ 1792011 h 3090875"/>
              <a:gd name="connsiteX8" fmla="*/ 9393382 w 10463646"/>
              <a:gd name="connsiteY8" fmla="*/ 2550548 h 3090875"/>
              <a:gd name="connsiteX9" fmla="*/ 10037619 w 10463646"/>
              <a:gd name="connsiteY9" fmla="*/ 2955793 h 3090875"/>
              <a:gd name="connsiteX10" fmla="*/ 10463646 w 10463646"/>
              <a:gd name="connsiteY10" fmla="*/ 3090875 h 30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646" h="3090875">
                <a:moveTo>
                  <a:pt x="0" y="3049311"/>
                </a:moveTo>
                <a:cubicBezTo>
                  <a:pt x="199159" y="2608563"/>
                  <a:pt x="398318" y="2167816"/>
                  <a:pt x="602673" y="1812793"/>
                </a:cubicBezTo>
                <a:cubicBezTo>
                  <a:pt x="807028" y="1457770"/>
                  <a:pt x="949037" y="1203193"/>
                  <a:pt x="1226128" y="919175"/>
                </a:cubicBezTo>
                <a:cubicBezTo>
                  <a:pt x="1503219" y="635157"/>
                  <a:pt x="1882487" y="255888"/>
                  <a:pt x="2265219" y="108684"/>
                </a:cubicBezTo>
                <a:cubicBezTo>
                  <a:pt x="2647951" y="-38520"/>
                  <a:pt x="3077442" y="-7347"/>
                  <a:pt x="3522519" y="35948"/>
                </a:cubicBezTo>
                <a:cubicBezTo>
                  <a:pt x="3967596" y="79243"/>
                  <a:pt x="4402282" y="209130"/>
                  <a:pt x="4935682" y="368457"/>
                </a:cubicBezTo>
                <a:cubicBezTo>
                  <a:pt x="5469082" y="527784"/>
                  <a:pt x="6139296" y="754652"/>
                  <a:pt x="6722919" y="991911"/>
                </a:cubicBezTo>
                <a:cubicBezTo>
                  <a:pt x="7306542" y="1229170"/>
                  <a:pt x="7992342" y="1532238"/>
                  <a:pt x="8437419" y="1792011"/>
                </a:cubicBezTo>
                <a:cubicBezTo>
                  <a:pt x="8882496" y="2051784"/>
                  <a:pt x="9126682" y="2356584"/>
                  <a:pt x="9393382" y="2550548"/>
                </a:cubicBezTo>
                <a:cubicBezTo>
                  <a:pt x="9660082" y="2744512"/>
                  <a:pt x="9859242" y="2865739"/>
                  <a:pt x="10037619" y="2955793"/>
                </a:cubicBezTo>
                <a:cubicBezTo>
                  <a:pt x="10215996" y="3045847"/>
                  <a:pt x="10339821" y="3068361"/>
                  <a:pt x="10463646" y="3090875"/>
                </a:cubicBezTo>
              </a:path>
            </a:pathLst>
          </a:custGeom>
          <a:noFill/>
          <a:ln w="76200" cap="flat" cmpd="sng" algn="ctr">
            <a:solidFill>
              <a:schemeClr val="tx1">
                <a:lumMod val="95000"/>
              </a:schemeClr>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フリーフォーム 29"/>
          <p:cNvSpPr/>
          <p:nvPr/>
        </p:nvSpPr>
        <p:spPr>
          <a:xfrm>
            <a:off x="411479" y="2422243"/>
            <a:ext cx="8457161" cy="2620860"/>
          </a:xfrm>
          <a:custGeom>
            <a:avLst/>
            <a:gdLst>
              <a:gd name="connsiteX0" fmla="*/ 0 w 8412480"/>
              <a:gd name="connsiteY0" fmla="*/ 2408819 h 2431679"/>
              <a:gd name="connsiteX1" fmla="*/ 1040130 w 8412480"/>
              <a:gd name="connsiteY1" fmla="*/ 2363099 h 2431679"/>
              <a:gd name="connsiteX2" fmla="*/ 1543050 w 8412480"/>
              <a:gd name="connsiteY2" fmla="*/ 2225939 h 2431679"/>
              <a:gd name="connsiteX3" fmla="*/ 1965960 w 8412480"/>
              <a:gd name="connsiteY3" fmla="*/ 1814459 h 2431679"/>
              <a:gd name="connsiteX4" fmla="*/ 2468880 w 8412480"/>
              <a:gd name="connsiteY4" fmla="*/ 751469 h 2431679"/>
              <a:gd name="connsiteX5" fmla="*/ 3760470 w 8412480"/>
              <a:gd name="connsiteY5" fmla="*/ 214259 h 2431679"/>
              <a:gd name="connsiteX6" fmla="*/ 4812030 w 8412480"/>
              <a:gd name="connsiteY6" fmla="*/ 31379 h 2431679"/>
              <a:gd name="connsiteX7" fmla="*/ 5349240 w 8412480"/>
              <a:gd name="connsiteY7" fmla="*/ 8519 h 2431679"/>
              <a:gd name="connsiteX8" fmla="*/ 5634990 w 8412480"/>
              <a:gd name="connsiteY8" fmla="*/ 122819 h 2431679"/>
              <a:gd name="connsiteX9" fmla="*/ 5749290 w 8412480"/>
              <a:gd name="connsiteY9" fmla="*/ 305699 h 2431679"/>
              <a:gd name="connsiteX10" fmla="*/ 5829300 w 8412480"/>
              <a:gd name="connsiteY10" fmla="*/ 671459 h 2431679"/>
              <a:gd name="connsiteX11" fmla="*/ 5829300 w 8412480"/>
              <a:gd name="connsiteY11" fmla="*/ 671459 h 2431679"/>
              <a:gd name="connsiteX12" fmla="*/ 6069330 w 8412480"/>
              <a:gd name="connsiteY12" fmla="*/ 1860179 h 2431679"/>
              <a:gd name="connsiteX13" fmla="*/ 6938010 w 8412480"/>
              <a:gd name="connsiteY13" fmla="*/ 2271659 h 2431679"/>
              <a:gd name="connsiteX14" fmla="*/ 8412480 w 8412480"/>
              <a:gd name="connsiteY14" fmla="*/ 2431679 h 243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2480" h="2431679">
                <a:moveTo>
                  <a:pt x="0" y="2408819"/>
                </a:moveTo>
                <a:cubicBezTo>
                  <a:pt x="391477" y="2401199"/>
                  <a:pt x="782955" y="2393579"/>
                  <a:pt x="1040130" y="2363099"/>
                </a:cubicBezTo>
                <a:cubicBezTo>
                  <a:pt x="1297305" y="2332619"/>
                  <a:pt x="1388745" y="2317379"/>
                  <a:pt x="1543050" y="2225939"/>
                </a:cubicBezTo>
                <a:cubicBezTo>
                  <a:pt x="1697355" y="2134499"/>
                  <a:pt x="1811655" y="2060204"/>
                  <a:pt x="1965960" y="1814459"/>
                </a:cubicBezTo>
                <a:cubicBezTo>
                  <a:pt x="2120265" y="1568714"/>
                  <a:pt x="2169795" y="1018169"/>
                  <a:pt x="2468880" y="751469"/>
                </a:cubicBezTo>
                <a:cubicBezTo>
                  <a:pt x="2767965" y="484769"/>
                  <a:pt x="3369945" y="334274"/>
                  <a:pt x="3760470" y="214259"/>
                </a:cubicBezTo>
                <a:cubicBezTo>
                  <a:pt x="4150995" y="94244"/>
                  <a:pt x="4547235" y="65669"/>
                  <a:pt x="4812030" y="31379"/>
                </a:cubicBezTo>
                <a:cubicBezTo>
                  <a:pt x="5076825" y="-2911"/>
                  <a:pt x="5212080" y="-6721"/>
                  <a:pt x="5349240" y="8519"/>
                </a:cubicBezTo>
                <a:cubicBezTo>
                  <a:pt x="5486400" y="23759"/>
                  <a:pt x="5568315" y="73289"/>
                  <a:pt x="5634990" y="122819"/>
                </a:cubicBezTo>
                <a:cubicBezTo>
                  <a:pt x="5701665" y="172349"/>
                  <a:pt x="5716905" y="214259"/>
                  <a:pt x="5749290" y="305699"/>
                </a:cubicBezTo>
                <a:cubicBezTo>
                  <a:pt x="5781675" y="397139"/>
                  <a:pt x="5829300" y="671459"/>
                  <a:pt x="5829300" y="671459"/>
                </a:cubicBezTo>
                <a:lnTo>
                  <a:pt x="5829300" y="671459"/>
                </a:lnTo>
                <a:cubicBezTo>
                  <a:pt x="5869305" y="869579"/>
                  <a:pt x="5884545" y="1593479"/>
                  <a:pt x="6069330" y="1860179"/>
                </a:cubicBezTo>
                <a:cubicBezTo>
                  <a:pt x="6254115" y="2126879"/>
                  <a:pt x="6547485" y="2176409"/>
                  <a:pt x="6938010" y="2271659"/>
                </a:cubicBezTo>
                <a:cubicBezTo>
                  <a:pt x="7328535" y="2366909"/>
                  <a:pt x="7870507" y="2399294"/>
                  <a:pt x="8412480" y="2431679"/>
                </a:cubicBezTo>
              </a:path>
            </a:pathLst>
          </a:custGeom>
          <a:noFill/>
          <a:ln w="76200" cap="flat" cmpd="sng" algn="ctr">
            <a:solidFill>
              <a:srgbClr val="ED7D31"/>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1467279" y="1904456"/>
            <a:ext cx="2558910"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lumMod val="75000"/>
                  </a:prstClr>
                </a:solidFill>
                <a:effectLst/>
                <a:uLnTx/>
                <a:uFillTx/>
                <a:latin typeface="メイリオ" pitchFamily="50" charset="-128"/>
                <a:ea typeface="メイリオ" pitchFamily="50" charset="-128"/>
                <a:cs typeface="メイリオ" pitchFamily="50" charset="-128"/>
              </a:rPr>
              <a:t>身体的機能</a:t>
            </a:r>
          </a:p>
        </p:txBody>
      </p:sp>
      <p:sp>
        <p:nvSpPr>
          <p:cNvPr id="32" name="テキスト ボックス 31"/>
          <p:cNvSpPr txBox="1"/>
          <p:nvPr/>
        </p:nvSpPr>
        <p:spPr>
          <a:xfrm>
            <a:off x="3668660" y="1904456"/>
            <a:ext cx="3282115"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社会的機能</a:t>
            </a:r>
          </a:p>
        </p:txBody>
      </p:sp>
      <p:sp>
        <p:nvSpPr>
          <p:cNvPr id="35" name="テキスト ボックス 34"/>
          <p:cNvSpPr txBox="1"/>
          <p:nvPr/>
        </p:nvSpPr>
        <p:spPr>
          <a:xfrm>
            <a:off x="179512" y="618307"/>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老化するのは身体だけ？</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吹き出し: 四角形 11">
            <a:extLst>
              <a:ext uri="{FF2B5EF4-FFF2-40B4-BE49-F238E27FC236}">
                <a16:creationId xmlns:a16="http://schemas.microsoft.com/office/drawing/2014/main" id="{F45D92B6-2850-AC46-D669-940E3801B17A}"/>
              </a:ext>
            </a:extLst>
          </p:cNvPr>
          <p:cNvSpPr/>
          <p:nvPr/>
        </p:nvSpPr>
        <p:spPr>
          <a:xfrm>
            <a:off x="6558997" y="1498483"/>
            <a:ext cx="1434176" cy="527732"/>
          </a:xfrm>
          <a:prstGeom prst="wedgeRectCallout">
            <a:avLst>
              <a:gd name="adj1" fmla="val -76655"/>
              <a:gd name="adj2" fmla="val 150013"/>
            </a:avLst>
          </a:prstGeom>
          <a:solidFill>
            <a:schemeClr val="bg1">
              <a:lumMod val="50000"/>
              <a:lumOff val="50000"/>
            </a:scheme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21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rPr>
              <a:t>退職</a:t>
            </a:r>
            <a:endParaRPr kumimoji="0" lang="ja-JP" altLang="en-US" sz="405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13" name="吹き出し: 四角形 12">
            <a:extLst>
              <a:ext uri="{FF2B5EF4-FFF2-40B4-BE49-F238E27FC236}">
                <a16:creationId xmlns:a16="http://schemas.microsoft.com/office/drawing/2014/main" id="{A536E60C-FF17-826B-602A-5B2F04264CEC}"/>
              </a:ext>
            </a:extLst>
          </p:cNvPr>
          <p:cNvSpPr/>
          <p:nvPr/>
        </p:nvSpPr>
        <p:spPr>
          <a:xfrm>
            <a:off x="6921817" y="2407402"/>
            <a:ext cx="1434176" cy="527732"/>
          </a:xfrm>
          <a:prstGeom prst="wedgeRectCallout">
            <a:avLst>
              <a:gd name="adj1" fmla="val -85789"/>
              <a:gd name="adj2" fmla="val 139284"/>
            </a:avLst>
          </a:prstGeom>
          <a:solidFill>
            <a:schemeClr val="bg1">
              <a:lumMod val="50000"/>
              <a:lumOff val="50000"/>
            </a:scheme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2100" b="1" kern="0" dirty="0">
                <a:latin typeface="メイリオ" panose="020B0604030504040204" pitchFamily="50" charset="-128"/>
                <a:ea typeface="メイリオ" panose="020B0604030504040204" pitchFamily="50" charset="-128"/>
              </a:rPr>
              <a:t>子供自立</a:t>
            </a:r>
            <a:endParaRPr kumimoji="0" lang="ja-JP" altLang="en-US" sz="405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4" name="吹き出し: 四角形 13">
            <a:extLst>
              <a:ext uri="{FF2B5EF4-FFF2-40B4-BE49-F238E27FC236}">
                <a16:creationId xmlns:a16="http://schemas.microsoft.com/office/drawing/2014/main" id="{5431FE4B-504F-90F9-5F9D-18EA62B93F5C}"/>
              </a:ext>
            </a:extLst>
          </p:cNvPr>
          <p:cNvSpPr/>
          <p:nvPr/>
        </p:nvSpPr>
        <p:spPr>
          <a:xfrm>
            <a:off x="7117706" y="3327004"/>
            <a:ext cx="1434176" cy="527732"/>
          </a:xfrm>
          <a:prstGeom prst="wedgeRectCallout">
            <a:avLst>
              <a:gd name="adj1" fmla="val -87730"/>
              <a:gd name="adj2" fmla="val 136853"/>
            </a:avLst>
          </a:prstGeom>
          <a:solidFill>
            <a:schemeClr val="bg1">
              <a:lumMod val="50000"/>
              <a:lumOff val="50000"/>
            </a:scheme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2100" b="1" kern="0" dirty="0">
                <a:latin typeface="メイリオ" panose="020B0604030504040204" pitchFamily="50" charset="-128"/>
                <a:ea typeface="メイリオ" panose="020B0604030504040204" pitchFamily="50" charset="-128"/>
              </a:rPr>
              <a:t>老老世帯</a:t>
            </a:r>
            <a:endParaRPr kumimoji="0" lang="ja-JP" altLang="en-US" sz="405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5" name="吹き出し: 四角形 14">
            <a:extLst>
              <a:ext uri="{FF2B5EF4-FFF2-40B4-BE49-F238E27FC236}">
                <a16:creationId xmlns:a16="http://schemas.microsoft.com/office/drawing/2014/main" id="{8B2EFF3B-D2AB-5353-066C-B793F7E2B489}"/>
              </a:ext>
            </a:extLst>
          </p:cNvPr>
          <p:cNvSpPr/>
          <p:nvPr/>
        </p:nvSpPr>
        <p:spPr>
          <a:xfrm>
            <a:off x="7473887" y="4174696"/>
            <a:ext cx="1434176" cy="527732"/>
          </a:xfrm>
          <a:prstGeom prst="wedgeRectCallout">
            <a:avLst>
              <a:gd name="adj1" fmla="val -79131"/>
              <a:gd name="adj2" fmla="val 55809"/>
            </a:avLst>
          </a:prstGeom>
          <a:solidFill>
            <a:schemeClr val="bg1">
              <a:lumMod val="50000"/>
              <a:lumOff val="50000"/>
            </a:scheme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ja-JP" altLang="en-US" sz="2100" b="1" kern="0" dirty="0">
                <a:latin typeface="メイリオ" panose="020B0604030504040204" pitchFamily="50" charset="-128"/>
                <a:ea typeface="メイリオ" panose="020B0604030504040204" pitchFamily="50" charset="-128"/>
              </a:rPr>
              <a:t>独居世帯</a:t>
            </a:r>
            <a:endParaRPr kumimoji="0" lang="ja-JP" altLang="en-US" sz="405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863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3768623" y="2230024"/>
            <a:ext cx="2303187" cy="2088232"/>
          </a:xfrm>
          <a:custGeom>
            <a:avLst/>
            <a:gdLst>
              <a:gd name="connsiteX0" fmla="*/ 0 w 1772355"/>
              <a:gd name="connsiteY0" fmla="*/ 0 h 1772356"/>
              <a:gd name="connsiteX1" fmla="*/ 699911 w 1772355"/>
              <a:gd name="connsiteY1" fmla="*/ 327378 h 1772356"/>
              <a:gd name="connsiteX2" fmla="*/ 1106311 w 1772355"/>
              <a:gd name="connsiteY2" fmla="*/ 654756 h 1772356"/>
              <a:gd name="connsiteX3" fmla="*/ 1422400 w 1772355"/>
              <a:gd name="connsiteY3" fmla="*/ 1061156 h 1772356"/>
              <a:gd name="connsiteX4" fmla="*/ 1772355 w 1772355"/>
              <a:gd name="connsiteY4" fmla="*/ 1772356 h 177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355" h="1772356">
                <a:moveTo>
                  <a:pt x="0" y="0"/>
                </a:moveTo>
                <a:cubicBezTo>
                  <a:pt x="257763" y="109126"/>
                  <a:pt x="515526" y="218252"/>
                  <a:pt x="699911" y="327378"/>
                </a:cubicBezTo>
                <a:cubicBezTo>
                  <a:pt x="884296" y="436504"/>
                  <a:pt x="985896" y="532460"/>
                  <a:pt x="1106311" y="654756"/>
                </a:cubicBezTo>
                <a:cubicBezTo>
                  <a:pt x="1226726" y="777052"/>
                  <a:pt x="1311393" y="874889"/>
                  <a:pt x="1422400" y="1061156"/>
                </a:cubicBezTo>
                <a:cubicBezTo>
                  <a:pt x="1533407" y="1247423"/>
                  <a:pt x="1652881" y="1509889"/>
                  <a:pt x="1772355" y="1772356"/>
                </a:cubicBezTo>
              </a:path>
            </a:pathLst>
          </a:custGeom>
          <a:noFill/>
          <a:ln w="57150">
            <a:solidFill>
              <a:schemeClr val="tx1">
                <a:lumMod val="85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フリーフォーム 3"/>
          <p:cNvSpPr/>
          <p:nvPr/>
        </p:nvSpPr>
        <p:spPr>
          <a:xfrm>
            <a:off x="397452" y="2099906"/>
            <a:ext cx="8471189" cy="2619477"/>
          </a:xfrm>
          <a:custGeom>
            <a:avLst/>
            <a:gdLst>
              <a:gd name="connsiteX0" fmla="*/ 0 w 10463646"/>
              <a:gd name="connsiteY0" fmla="*/ 3049311 h 3090875"/>
              <a:gd name="connsiteX1" fmla="*/ 602673 w 10463646"/>
              <a:gd name="connsiteY1" fmla="*/ 1812793 h 3090875"/>
              <a:gd name="connsiteX2" fmla="*/ 1226128 w 10463646"/>
              <a:gd name="connsiteY2" fmla="*/ 919175 h 3090875"/>
              <a:gd name="connsiteX3" fmla="*/ 2265219 w 10463646"/>
              <a:gd name="connsiteY3" fmla="*/ 108684 h 3090875"/>
              <a:gd name="connsiteX4" fmla="*/ 3522519 w 10463646"/>
              <a:gd name="connsiteY4" fmla="*/ 35948 h 3090875"/>
              <a:gd name="connsiteX5" fmla="*/ 4935682 w 10463646"/>
              <a:gd name="connsiteY5" fmla="*/ 368457 h 3090875"/>
              <a:gd name="connsiteX6" fmla="*/ 6722919 w 10463646"/>
              <a:gd name="connsiteY6" fmla="*/ 991911 h 3090875"/>
              <a:gd name="connsiteX7" fmla="*/ 8437419 w 10463646"/>
              <a:gd name="connsiteY7" fmla="*/ 1792011 h 3090875"/>
              <a:gd name="connsiteX8" fmla="*/ 9393382 w 10463646"/>
              <a:gd name="connsiteY8" fmla="*/ 2550548 h 3090875"/>
              <a:gd name="connsiteX9" fmla="*/ 10037619 w 10463646"/>
              <a:gd name="connsiteY9" fmla="*/ 2955793 h 3090875"/>
              <a:gd name="connsiteX10" fmla="*/ 10463646 w 10463646"/>
              <a:gd name="connsiteY10" fmla="*/ 3090875 h 30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646" h="3090875">
                <a:moveTo>
                  <a:pt x="0" y="3049311"/>
                </a:moveTo>
                <a:cubicBezTo>
                  <a:pt x="199159" y="2608563"/>
                  <a:pt x="398318" y="2167816"/>
                  <a:pt x="602673" y="1812793"/>
                </a:cubicBezTo>
                <a:cubicBezTo>
                  <a:pt x="807028" y="1457770"/>
                  <a:pt x="949037" y="1203193"/>
                  <a:pt x="1226128" y="919175"/>
                </a:cubicBezTo>
                <a:cubicBezTo>
                  <a:pt x="1503219" y="635157"/>
                  <a:pt x="1882487" y="255888"/>
                  <a:pt x="2265219" y="108684"/>
                </a:cubicBezTo>
                <a:cubicBezTo>
                  <a:pt x="2647951" y="-38520"/>
                  <a:pt x="3077442" y="-7347"/>
                  <a:pt x="3522519" y="35948"/>
                </a:cubicBezTo>
                <a:cubicBezTo>
                  <a:pt x="3967596" y="79243"/>
                  <a:pt x="4402282" y="209130"/>
                  <a:pt x="4935682" y="368457"/>
                </a:cubicBezTo>
                <a:cubicBezTo>
                  <a:pt x="5469082" y="527784"/>
                  <a:pt x="6139296" y="754652"/>
                  <a:pt x="6722919" y="991911"/>
                </a:cubicBezTo>
                <a:cubicBezTo>
                  <a:pt x="7306542" y="1229170"/>
                  <a:pt x="7992342" y="1532238"/>
                  <a:pt x="8437419" y="1792011"/>
                </a:cubicBezTo>
                <a:cubicBezTo>
                  <a:pt x="8882496" y="2051784"/>
                  <a:pt x="9126682" y="2356584"/>
                  <a:pt x="9393382" y="2550548"/>
                </a:cubicBezTo>
                <a:cubicBezTo>
                  <a:pt x="9660082" y="2744512"/>
                  <a:pt x="9859242" y="2865739"/>
                  <a:pt x="10037619" y="2955793"/>
                </a:cubicBezTo>
                <a:cubicBezTo>
                  <a:pt x="10215996" y="3045847"/>
                  <a:pt x="10339821" y="3068361"/>
                  <a:pt x="10463646" y="3090875"/>
                </a:cubicBezTo>
              </a:path>
            </a:pathLst>
          </a:custGeom>
          <a:noFill/>
          <a:ln w="57150" cap="flat" cmpd="sng" algn="ctr">
            <a:solidFill>
              <a:schemeClr val="tx1">
                <a:lumMod val="85000"/>
              </a:schemeClr>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フリーフォーム 4"/>
          <p:cNvSpPr/>
          <p:nvPr/>
        </p:nvSpPr>
        <p:spPr>
          <a:xfrm>
            <a:off x="411479" y="2099739"/>
            <a:ext cx="8457161" cy="2620860"/>
          </a:xfrm>
          <a:custGeom>
            <a:avLst/>
            <a:gdLst>
              <a:gd name="connsiteX0" fmla="*/ 0 w 8412480"/>
              <a:gd name="connsiteY0" fmla="*/ 2408819 h 2431679"/>
              <a:gd name="connsiteX1" fmla="*/ 1040130 w 8412480"/>
              <a:gd name="connsiteY1" fmla="*/ 2363099 h 2431679"/>
              <a:gd name="connsiteX2" fmla="*/ 1543050 w 8412480"/>
              <a:gd name="connsiteY2" fmla="*/ 2225939 h 2431679"/>
              <a:gd name="connsiteX3" fmla="*/ 1965960 w 8412480"/>
              <a:gd name="connsiteY3" fmla="*/ 1814459 h 2431679"/>
              <a:gd name="connsiteX4" fmla="*/ 2468880 w 8412480"/>
              <a:gd name="connsiteY4" fmla="*/ 751469 h 2431679"/>
              <a:gd name="connsiteX5" fmla="*/ 3760470 w 8412480"/>
              <a:gd name="connsiteY5" fmla="*/ 214259 h 2431679"/>
              <a:gd name="connsiteX6" fmla="*/ 4812030 w 8412480"/>
              <a:gd name="connsiteY6" fmla="*/ 31379 h 2431679"/>
              <a:gd name="connsiteX7" fmla="*/ 5349240 w 8412480"/>
              <a:gd name="connsiteY7" fmla="*/ 8519 h 2431679"/>
              <a:gd name="connsiteX8" fmla="*/ 5634990 w 8412480"/>
              <a:gd name="connsiteY8" fmla="*/ 122819 h 2431679"/>
              <a:gd name="connsiteX9" fmla="*/ 5749290 w 8412480"/>
              <a:gd name="connsiteY9" fmla="*/ 305699 h 2431679"/>
              <a:gd name="connsiteX10" fmla="*/ 5829300 w 8412480"/>
              <a:gd name="connsiteY10" fmla="*/ 671459 h 2431679"/>
              <a:gd name="connsiteX11" fmla="*/ 5829300 w 8412480"/>
              <a:gd name="connsiteY11" fmla="*/ 671459 h 2431679"/>
              <a:gd name="connsiteX12" fmla="*/ 6069330 w 8412480"/>
              <a:gd name="connsiteY12" fmla="*/ 1860179 h 2431679"/>
              <a:gd name="connsiteX13" fmla="*/ 6938010 w 8412480"/>
              <a:gd name="connsiteY13" fmla="*/ 2271659 h 2431679"/>
              <a:gd name="connsiteX14" fmla="*/ 8412480 w 8412480"/>
              <a:gd name="connsiteY14" fmla="*/ 2431679 h 243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2480" h="2431679">
                <a:moveTo>
                  <a:pt x="0" y="2408819"/>
                </a:moveTo>
                <a:cubicBezTo>
                  <a:pt x="391477" y="2401199"/>
                  <a:pt x="782955" y="2393579"/>
                  <a:pt x="1040130" y="2363099"/>
                </a:cubicBezTo>
                <a:cubicBezTo>
                  <a:pt x="1297305" y="2332619"/>
                  <a:pt x="1388745" y="2317379"/>
                  <a:pt x="1543050" y="2225939"/>
                </a:cubicBezTo>
                <a:cubicBezTo>
                  <a:pt x="1697355" y="2134499"/>
                  <a:pt x="1811655" y="2060204"/>
                  <a:pt x="1965960" y="1814459"/>
                </a:cubicBezTo>
                <a:cubicBezTo>
                  <a:pt x="2120265" y="1568714"/>
                  <a:pt x="2169795" y="1018169"/>
                  <a:pt x="2468880" y="751469"/>
                </a:cubicBezTo>
                <a:cubicBezTo>
                  <a:pt x="2767965" y="484769"/>
                  <a:pt x="3369945" y="334274"/>
                  <a:pt x="3760470" y="214259"/>
                </a:cubicBezTo>
                <a:cubicBezTo>
                  <a:pt x="4150995" y="94244"/>
                  <a:pt x="4547235" y="65669"/>
                  <a:pt x="4812030" y="31379"/>
                </a:cubicBezTo>
                <a:cubicBezTo>
                  <a:pt x="5076825" y="-2911"/>
                  <a:pt x="5212080" y="-6721"/>
                  <a:pt x="5349240" y="8519"/>
                </a:cubicBezTo>
                <a:cubicBezTo>
                  <a:pt x="5486400" y="23759"/>
                  <a:pt x="5568315" y="73289"/>
                  <a:pt x="5634990" y="122819"/>
                </a:cubicBezTo>
                <a:cubicBezTo>
                  <a:pt x="5701665" y="172349"/>
                  <a:pt x="5716905" y="214259"/>
                  <a:pt x="5749290" y="305699"/>
                </a:cubicBezTo>
                <a:cubicBezTo>
                  <a:pt x="5781675" y="397139"/>
                  <a:pt x="5829300" y="671459"/>
                  <a:pt x="5829300" y="671459"/>
                </a:cubicBezTo>
                <a:lnTo>
                  <a:pt x="5829300" y="671459"/>
                </a:lnTo>
                <a:cubicBezTo>
                  <a:pt x="5869305" y="869579"/>
                  <a:pt x="5884545" y="1593479"/>
                  <a:pt x="6069330" y="1860179"/>
                </a:cubicBezTo>
                <a:cubicBezTo>
                  <a:pt x="6254115" y="2126879"/>
                  <a:pt x="6547485" y="2176409"/>
                  <a:pt x="6938010" y="2271659"/>
                </a:cubicBezTo>
                <a:cubicBezTo>
                  <a:pt x="7328535" y="2366909"/>
                  <a:pt x="7870507" y="2399294"/>
                  <a:pt x="8412480" y="2431679"/>
                </a:cubicBezTo>
              </a:path>
            </a:pathLst>
          </a:custGeom>
          <a:noFill/>
          <a:ln w="57150" cap="flat" cmpd="sng" algn="ctr">
            <a:solidFill>
              <a:srgbClr val="ED7D31"/>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467279" y="1581952"/>
            <a:ext cx="2558910"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身体的機能</a:t>
            </a:r>
          </a:p>
        </p:txBody>
      </p:sp>
      <p:sp>
        <p:nvSpPr>
          <p:cNvPr id="7" name="テキスト ボックス 6"/>
          <p:cNvSpPr txBox="1"/>
          <p:nvPr/>
        </p:nvSpPr>
        <p:spPr>
          <a:xfrm>
            <a:off x="4026189" y="1581952"/>
            <a:ext cx="2558910"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社会的機能</a:t>
            </a:r>
          </a:p>
        </p:txBody>
      </p:sp>
      <p:sp>
        <p:nvSpPr>
          <p:cNvPr id="8" name="フリーフォーム 7"/>
          <p:cNvSpPr/>
          <p:nvPr/>
        </p:nvSpPr>
        <p:spPr>
          <a:xfrm>
            <a:off x="5577840" y="2042542"/>
            <a:ext cx="3290800" cy="300616"/>
          </a:xfrm>
          <a:custGeom>
            <a:avLst/>
            <a:gdLst>
              <a:gd name="connsiteX0" fmla="*/ 0 w 3234690"/>
              <a:gd name="connsiteY0" fmla="*/ 60586 h 300616"/>
              <a:gd name="connsiteX1" fmla="*/ 1085850 w 3234690"/>
              <a:gd name="connsiteY1" fmla="*/ 14866 h 300616"/>
              <a:gd name="connsiteX2" fmla="*/ 2011680 w 3234690"/>
              <a:gd name="connsiteY2" fmla="*/ 26296 h 300616"/>
              <a:gd name="connsiteX3" fmla="*/ 3234690 w 3234690"/>
              <a:gd name="connsiteY3" fmla="*/ 300616 h 300616"/>
            </a:gdLst>
            <a:ahLst/>
            <a:cxnLst>
              <a:cxn ang="0">
                <a:pos x="connsiteX0" y="connsiteY0"/>
              </a:cxn>
              <a:cxn ang="0">
                <a:pos x="connsiteX1" y="connsiteY1"/>
              </a:cxn>
              <a:cxn ang="0">
                <a:pos x="connsiteX2" y="connsiteY2"/>
              </a:cxn>
              <a:cxn ang="0">
                <a:pos x="connsiteX3" y="connsiteY3"/>
              </a:cxn>
            </a:cxnLst>
            <a:rect l="l" t="t" r="r" b="b"/>
            <a:pathLst>
              <a:path w="3234690" h="300616">
                <a:moveTo>
                  <a:pt x="0" y="60586"/>
                </a:moveTo>
                <a:cubicBezTo>
                  <a:pt x="375285" y="40583"/>
                  <a:pt x="1085850" y="14866"/>
                  <a:pt x="1085850" y="14866"/>
                </a:cubicBezTo>
                <a:cubicBezTo>
                  <a:pt x="1421130" y="9151"/>
                  <a:pt x="1653540" y="-21329"/>
                  <a:pt x="2011680" y="26296"/>
                </a:cubicBezTo>
                <a:cubicBezTo>
                  <a:pt x="2369820" y="73921"/>
                  <a:pt x="2802255" y="187268"/>
                  <a:pt x="3234690" y="300616"/>
                </a:cubicBezTo>
              </a:path>
            </a:pathLst>
          </a:custGeom>
          <a:noFill/>
          <a:ln w="57150" cap="flat" cmpd="sng" algn="ctr">
            <a:solidFill>
              <a:srgbClr val="ED7D31"/>
            </a:solidFill>
            <a:prstDash val="sysDot"/>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矢印コネクタ 8"/>
          <p:cNvCxnSpPr>
            <a:stCxn id="5" idx="14"/>
            <a:endCxn id="8" idx="3"/>
          </p:cNvCxnSpPr>
          <p:nvPr/>
        </p:nvCxnSpPr>
        <p:spPr>
          <a:xfrm flipV="1">
            <a:off x="8868640" y="2343158"/>
            <a:ext cx="0" cy="2377441"/>
          </a:xfrm>
          <a:prstGeom prst="straightConnector1">
            <a:avLst/>
          </a:prstGeom>
          <a:noFill/>
          <a:ln w="142875" cap="flat" cmpd="sng" algn="ctr">
            <a:solidFill>
              <a:schemeClr val="accent6"/>
            </a:solidFill>
            <a:prstDash val="solid"/>
            <a:miter lim="800000"/>
            <a:tailEnd type="triangle"/>
          </a:ln>
          <a:effectLst/>
        </p:spPr>
      </p:cxnSp>
      <p:sp>
        <p:nvSpPr>
          <p:cNvPr id="10" name="テキスト ボックス 9"/>
          <p:cNvSpPr txBox="1"/>
          <p:nvPr/>
        </p:nvSpPr>
        <p:spPr>
          <a:xfrm>
            <a:off x="5764842" y="2436764"/>
            <a:ext cx="2921116" cy="2123630"/>
          </a:xfrm>
          <a:prstGeom prst="rect">
            <a:avLst/>
          </a:prstGeom>
          <a:noFill/>
        </p:spPr>
        <p:txBody>
          <a:bodyPr wrap="square" lIns="91412" tIns="45706" rIns="91412" bIns="4570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在宅医療</a:t>
            </a:r>
            <a:endParaRPr kumimoji="1" lang="en-US" altLang="ja-JP"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介護</a:t>
            </a:r>
            <a:endParaRPr kumimoji="1" lang="en-US" altLang="ja-JP"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srgbClr val="70AD47"/>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5724128" y="1576631"/>
            <a:ext cx="3049421"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＝人生・生活</a:t>
            </a:r>
          </a:p>
        </p:txBody>
      </p:sp>
      <p:sp>
        <p:nvSpPr>
          <p:cNvPr id="12" name="正方形/長方形 11"/>
          <p:cNvSpPr/>
          <p:nvPr/>
        </p:nvSpPr>
        <p:spPr>
          <a:xfrm>
            <a:off x="5883855" y="4753889"/>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7715254" y="4753889"/>
            <a:ext cx="1358510"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4052457" y="4753889"/>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2221058" y="4753889"/>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389659" y="4753889"/>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389659" y="5684933"/>
            <a:ext cx="1831399"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小児期</a:t>
            </a:r>
          </a:p>
        </p:txBody>
      </p:sp>
      <p:sp>
        <p:nvSpPr>
          <p:cNvPr id="18" name="正方形/長方形 17"/>
          <p:cNvSpPr/>
          <p:nvPr/>
        </p:nvSpPr>
        <p:spPr>
          <a:xfrm>
            <a:off x="2221057" y="5684933"/>
            <a:ext cx="4196633"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現役世代</a:t>
            </a:r>
          </a:p>
        </p:txBody>
      </p:sp>
      <p:sp>
        <p:nvSpPr>
          <p:cNvPr id="20" name="正方形/長方形 19"/>
          <p:cNvSpPr/>
          <p:nvPr/>
        </p:nvSpPr>
        <p:spPr>
          <a:xfrm>
            <a:off x="6428964" y="5684932"/>
            <a:ext cx="2656074"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高齢者</a:t>
            </a:r>
          </a:p>
        </p:txBody>
      </p:sp>
      <p:cxnSp>
        <p:nvCxnSpPr>
          <p:cNvPr id="19" name="直線矢印コネクタ 18"/>
          <p:cNvCxnSpPr/>
          <p:nvPr/>
        </p:nvCxnSpPr>
        <p:spPr>
          <a:xfrm flipV="1">
            <a:off x="6021744" y="3094120"/>
            <a:ext cx="0" cy="1224137"/>
          </a:xfrm>
          <a:prstGeom prst="straightConnector1">
            <a:avLst/>
          </a:prstGeom>
          <a:noFill/>
          <a:ln w="142875" cap="flat" cmpd="sng" algn="ctr">
            <a:solidFill>
              <a:schemeClr val="tx1">
                <a:lumMod val="65000"/>
              </a:schemeClr>
            </a:solidFill>
            <a:prstDash val="solid"/>
            <a:miter lim="800000"/>
            <a:tailEnd type="triangle"/>
          </a:ln>
          <a:effectLst/>
        </p:spPr>
      </p:cxnSp>
      <p:sp>
        <p:nvSpPr>
          <p:cNvPr id="21" name="テキスト ボックス 20"/>
          <p:cNvSpPr txBox="1"/>
          <p:nvPr/>
        </p:nvSpPr>
        <p:spPr>
          <a:xfrm>
            <a:off x="2693905" y="3776446"/>
            <a:ext cx="3220887" cy="707858"/>
          </a:xfrm>
          <a:prstGeom prst="rect">
            <a:avLst/>
          </a:prstGeom>
          <a:noFill/>
        </p:spPr>
        <p:txBody>
          <a:bodyPr wrap="square" lIns="91412" tIns="45706" rIns="91412" bIns="4570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lumMod val="65000"/>
                  </a:prstClr>
                </a:solidFill>
                <a:effectLst/>
                <a:uLnTx/>
                <a:uFillTx/>
                <a:latin typeface="メイリオ" pitchFamily="50" charset="-128"/>
                <a:ea typeface="メイリオ" pitchFamily="50" charset="-128"/>
                <a:cs typeface="メイリオ" pitchFamily="50" charset="-128"/>
              </a:rPr>
              <a:t>病院</a:t>
            </a:r>
          </a:p>
        </p:txBody>
      </p:sp>
      <p:sp>
        <p:nvSpPr>
          <p:cNvPr id="23" name="フリーフォーム 22"/>
          <p:cNvSpPr/>
          <p:nvPr/>
        </p:nvSpPr>
        <p:spPr>
          <a:xfrm rot="21130943">
            <a:off x="7336324" y="3575284"/>
            <a:ext cx="1423820" cy="375781"/>
          </a:xfrm>
          <a:custGeom>
            <a:avLst/>
            <a:gdLst>
              <a:gd name="connsiteX0" fmla="*/ 0 w 1265129"/>
              <a:gd name="connsiteY0" fmla="*/ 0 h 375781"/>
              <a:gd name="connsiteX1" fmla="*/ 438411 w 1265129"/>
              <a:gd name="connsiteY1" fmla="*/ 275573 h 375781"/>
              <a:gd name="connsiteX2" fmla="*/ 839244 w 1265129"/>
              <a:gd name="connsiteY2" fmla="*/ 350729 h 375781"/>
              <a:gd name="connsiteX3" fmla="*/ 1265129 w 1265129"/>
              <a:gd name="connsiteY3" fmla="*/ 375781 h 375781"/>
            </a:gdLst>
            <a:ahLst/>
            <a:cxnLst>
              <a:cxn ang="0">
                <a:pos x="connsiteX0" y="connsiteY0"/>
              </a:cxn>
              <a:cxn ang="0">
                <a:pos x="connsiteX1" y="connsiteY1"/>
              </a:cxn>
              <a:cxn ang="0">
                <a:pos x="connsiteX2" y="connsiteY2"/>
              </a:cxn>
              <a:cxn ang="0">
                <a:pos x="connsiteX3" y="connsiteY3"/>
              </a:cxn>
            </a:cxnLst>
            <a:rect l="l" t="t" r="r" b="b"/>
            <a:pathLst>
              <a:path w="1265129" h="375781">
                <a:moveTo>
                  <a:pt x="0" y="0"/>
                </a:moveTo>
                <a:cubicBezTo>
                  <a:pt x="149268" y="108559"/>
                  <a:pt x="298537" y="217118"/>
                  <a:pt x="438411" y="275573"/>
                </a:cubicBezTo>
                <a:cubicBezTo>
                  <a:pt x="578285" y="334028"/>
                  <a:pt x="701458" y="334028"/>
                  <a:pt x="839244" y="350729"/>
                </a:cubicBezTo>
                <a:cubicBezTo>
                  <a:pt x="977030" y="367430"/>
                  <a:pt x="1121079" y="371605"/>
                  <a:pt x="1265129" y="375781"/>
                </a:cubicBezTo>
              </a:path>
            </a:pathLst>
          </a:custGeom>
          <a:noFill/>
          <a:ln w="63500">
            <a:solidFill>
              <a:schemeClr val="tx1">
                <a:lumMod val="75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B4FE6BB3-8F59-499F-A6B8-2664D7262CC2}"/>
              </a:ext>
            </a:extLst>
          </p:cNvPr>
          <p:cNvSpPr/>
          <p:nvPr/>
        </p:nvSpPr>
        <p:spPr>
          <a:xfrm>
            <a:off x="0" y="5394577"/>
            <a:ext cx="9324528" cy="108895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衰弱していく心身の機能を最適にケアできる。</a:t>
            </a:r>
          </a:p>
        </p:txBody>
      </p:sp>
      <p:sp>
        <p:nvSpPr>
          <p:cNvPr id="26" name="正方形/長方形 25">
            <a:extLst>
              <a:ext uri="{FF2B5EF4-FFF2-40B4-BE49-F238E27FC236}">
                <a16:creationId xmlns:a16="http://schemas.microsoft.com/office/drawing/2014/main" id="{6B9A8E4F-989D-4CD4-94B7-0703634B54B8}"/>
              </a:ext>
            </a:extLst>
          </p:cNvPr>
          <p:cNvSpPr/>
          <p:nvPr/>
        </p:nvSpPr>
        <p:spPr>
          <a:xfrm>
            <a:off x="7793" y="-7679"/>
            <a:ext cx="9136207" cy="10889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最期まで納得できる人生を生き切れる。</a:t>
            </a:r>
          </a:p>
        </p:txBody>
      </p:sp>
      <p:cxnSp>
        <p:nvCxnSpPr>
          <p:cNvPr id="27" name="直線矢印コネクタ 26">
            <a:extLst>
              <a:ext uri="{FF2B5EF4-FFF2-40B4-BE49-F238E27FC236}">
                <a16:creationId xmlns:a16="http://schemas.microsoft.com/office/drawing/2014/main" id="{B95B939F-ECAD-437C-843A-5C7368AAE08F}"/>
              </a:ext>
            </a:extLst>
          </p:cNvPr>
          <p:cNvCxnSpPr>
            <a:cxnSpLocks/>
          </p:cNvCxnSpPr>
          <p:nvPr/>
        </p:nvCxnSpPr>
        <p:spPr>
          <a:xfrm flipV="1">
            <a:off x="6983693" y="3498579"/>
            <a:ext cx="0" cy="728992"/>
          </a:xfrm>
          <a:prstGeom prst="straightConnector1">
            <a:avLst/>
          </a:prstGeom>
          <a:noFill/>
          <a:ln w="142875" cap="flat" cmpd="sng" algn="ctr">
            <a:solidFill>
              <a:schemeClr val="tx1">
                <a:lumMod val="85000"/>
              </a:schemeClr>
            </a:solidFill>
            <a:prstDash val="solid"/>
            <a:miter lim="800000"/>
            <a:tailEnd type="triangle"/>
          </a:ln>
          <a:effectLst/>
        </p:spPr>
      </p:cxnSp>
      <p:cxnSp>
        <p:nvCxnSpPr>
          <p:cNvPr id="28" name="直線矢印コネクタ 27">
            <a:extLst>
              <a:ext uri="{FF2B5EF4-FFF2-40B4-BE49-F238E27FC236}">
                <a16:creationId xmlns:a16="http://schemas.microsoft.com/office/drawing/2014/main" id="{701ED47F-6AA2-4660-9511-F650E6799C04}"/>
              </a:ext>
            </a:extLst>
          </p:cNvPr>
          <p:cNvCxnSpPr>
            <a:cxnSpLocks/>
          </p:cNvCxnSpPr>
          <p:nvPr/>
        </p:nvCxnSpPr>
        <p:spPr>
          <a:xfrm flipV="1">
            <a:off x="7480998" y="3781562"/>
            <a:ext cx="0" cy="728992"/>
          </a:xfrm>
          <a:prstGeom prst="straightConnector1">
            <a:avLst/>
          </a:prstGeom>
          <a:noFill/>
          <a:ln w="142875" cap="flat" cmpd="sng" algn="ctr">
            <a:solidFill>
              <a:schemeClr val="tx1">
                <a:lumMod val="85000"/>
              </a:schemeClr>
            </a:solidFill>
            <a:prstDash val="solid"/>
            <a:miter lim="800000"/>
            <a:tailEnd type="triangle"/>
          </a:ln>
          <a:effectLst/>
        </p:spPr>
      </p:cxnSp>
      <p:cxnSp>
        <p:nvCxnSpPr>
          <p:cNvPr id="29" name="直線矢印コネクタ 28">
            <a:extLst>
              <a:ext uri="{FF2B5EF4-FFF2-40B4-BE49-F238E27FC236}">
                <a16:creationId xmlns:a16="http://schemas.microsoft.com/office/drawing/2014/main" id="{3EC780EB-135A-461F-BE61-5C1A7866B655}"/>
              </a:ext>
            </a:extLst>
          </p:cNvPr>
          <p:cNvCxnSpPr>
            <a:cxnSpLocks/>
          </p:cNvCxnSpPr>
          <p:nvPr/>
        </p:nvCxnSpPr>
        <p:spPr>
          <a:xfrm flipV="1">
            <a:off x="7946219" y="4212736"/>
            <a:ext cx="0" cy="728992"/>
          </a:xfrm>
          <a:prstGeom prst="straightConnector1">
            <a:avLst/>
          </a:prstGeom>
          <a:noFill/>
          <a:ln w="142875" cap="flat" cmpd="sng" algn="ctr">
            <a:solidFill>
              <a:schemeClr val="tx1">
                <a:lumMod val="85000"/>
              </a:schemeClr>
            </a:solidFill>
            <a:prstDash val="solid"/>
            <a:miter lim="800000"/>
            <a:tailEnd type="triangle"/>
          </a:ln>
          <a:effectLst/>
        </p:spPr>
      </p:cxnSp>
      <p:cxnSp>
        <p:nvCxnSpPr>
          <p:cNvPr id="30" name="直線矢印コネクタ 29">
            <a:extLst>
              <a:ext uri="{FF2B5EF4-FFF2-40B4-BE49-F238E27FC236}">
                <a16:creationId xmlns:a16="http://schemas.microsoft.com/office/drawing/2014/main" id="{1DFA2B88-491B-40DC-9A8C-E7EF7AC74630}"/>
              </a:ext>
            </a:extLst>
          </p:cNvPr>
          <p:cNvCxnSpPr>
            <a:cxnSpLocks/>
          </p:cNvCxnSpPr>
          <p:nvPr/>
        </p:nvCxnSpPr>
        <p:spPr>
          <a:xfrm flipV="1">
            <a:off x="8394509" y="4533752"/>
            <a:ext cx="0" cy="728992"/>
          </a:xfrm>
          <a:prstGeom prst="straightConnector1">
            <a:avLst/>
          </a:prstGeom>
          <a:noFill/>
          <a:ln w="142875" cap="flat" cmpd="sng" algn="ctr">
            <a:solidFill>
              <a:schemeClr val="tx1">
                <a:lumMod val="85000"/>
              </a:schemeClr>
            </a:solidFill>
            <a:prstDash val="solid"/>
            <a:miter lim="800000"/>
            <a:tailEnd type="triangle"/>
          </a:ln>
          <a:effectLst/>
        </p:spPr>
      </p:cxnSp>
      <p:cxnSp>
        <p:nvCxnSpPr>
          <p:cNvPr id="31" name="直線矢印コネクタ 30">
            <a:extLst>
              <a:ext uri="{FF2B5EF4-FFF2-40B4-BE49-F238E27FC236}">
                <a16:creationId xmlns:a16="http://schemas.microsoft.com/office/drawing/2014/main" id="{EF0F5F6A-915F-471F-BFFC-2F2AA241D236}"/>
              </a:ext>
            </a:extLst>
          </p:cNvPr>
          <p:cNvCxnSpPr>
            <a:cxnSpLocks/>
          </p:cNvCxnSpPr>
          <p:nvPr/>
        </p:nvCxnSpPr>
        <p:spPr>
          <a:xfrm flipV="1">
            <a:off x="8732521" y="3872236"/>
            <a:ext cx="0" cy="780900"/>
          </a:xfrm>
          <a:prstGeom prst="straightConnector1">
            <a:avLst/>
          </a:prstGeom>
          <a:noFill/>
          <a:ln w="142875" cap="flat" cmpd="sng" algn="ctr">
            <a:solidFill>
              <a:schemeClr val="tx1">
                <a:lumMod val="65000"/>
              </a:schemeClr>
            </a:solidFill>
            <a:prstDash val="solid"/>
            <a:miter lim="800000"/>
            <a:tailEnd type="triangle"/>
          </a:ln>
          <a:effectLst/>
        </p:spPr>
      </p:cxnSp>
      <p:sp>
        <p:nvSpPr>
          <p:cNvPr id="32" name="テキスト ボックス 31">
            <a:extLst>
              <a:ext uri="{FF2B5EF4-FFF2-40B4-BE49-F238E27FC236}">
                <a16:creationId xmlns:a16="http://schemas.microsoft.com/office/drawing/2014/main" id="{871A6B0B-6F55-40FD-82B5-BFA84F9575A0}"/>
              </a:ext>
            </a:extLst>
          </p:cNvPr>
          <p:cNvSpPr txBox="1"/>
          <p:nvPr/>
        </p:nvSpPr>
        <p:spPr>
          <a:xfrm>
            <a:off x="8219326" y="3843616"/>
            <a:ext cx="998184" cy="1107967"/>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6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a:t>
            </a:r>
            <a:endParaRPr kumimoji="1" lang="ja-JP" altLang="en-US" sz="66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9627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2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175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10" grpId="0"/>
      <p:bldP spid="11" grpId="0"/>
      <p:bldP spid="21" grpId="0"/>
      <p:bldP spid="23" grpId="0" animBg="1"/>
      <p:bldP spid="25" grpId="0" animBg="1"/>
      <p:bldP spid="26"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正方形/長方形 30"/>
          <p:cNvSpPr/>
          <p:nvPr/>
        </p:nvSpPr>
        <p:spPr>
          <a:xfrm>
            <a:off x="5604416" y="908721"/>
            <a:ext cx="3360072" cy="5949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3" name="直線矢印コネクタ 12"/>
          <p:cNvCxnSpPr/>
          <p:nvPr/>
        </p:nvCxnSpPr>
        <p:spPr>
          <a:xfrm>
            <a:off x="50597" y="4821284"/>
            <a:ext cx="8515342"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247221" y="5378821"/>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CC8E60"/>
              </a:solidFill>
              <a:effectLst/>
              <a:uLnTx/>
              <a:uFillTx/>
              <a:latin typeface="HGSｺﾞｼｯｸM" pitchFamily="50" charset="-128"/>
              <a:ea typeface="HGSｺﾞｼｯｸM" pitchFamily="50" charset="-128"/>
              <a:cs typeface="+mn-cs"/>
            </a:endParaRPr>
          </a:p>
        </p:txBody>
      </p:sp>
      <p:sp>
        <p:nvSpPr>
          <p:cNvPr id="51" name="フリーフォーム 50"/>
          <p:cNvSpPr/>
          <p:nvPr/>
        </p:nvSpPr>
        <p:spPr>
          <a:xfrm>
            <a:off x="35496" y="1447484"/>
            <a:ext cx="8694454" cy="3875565"/>
          </a:xfrm>
          <a:custGeom>
            <a:avLst/>
            <a:gdLst>
              <a:gd name="connsiteX0" fmla="*/ 0 w 7934178"/>
              <a:gd name="connsiteY0" fmla="*/ 175500 h 3603195"/>
              <a:gd name="connsiteX1" fmla="*/ 239151 w 7934178"/>
              <a:gd name="connsiteY1" fmla="*/ 1146171 h 3603195"/>
              <a:gd name="connsiteX2" fmla="*/ 661181 w 7934178"/>
              <a:gd name="connsiteY2" fmla="*/ 302109 h 3603195"/>
              <a:gd name="connsiteX3" fmla="*/ 1055077 w 7934178"/>
              <a:gd name="connsiteY3" fmla="*/ 1132103 h 3603195"/>
              <a:gd name="connsiteX4" fmla="*/ 1308295 w 7934178"/>
              <a:gd name="connsiteY4" fmla="*/ 569396 h 3603195"/>
              <a:gd name="connsiteX5" fmla="*/ 1519311 w 7934178"/>
              <a:gd name="connsiteY5" fmla="*/ 963291 h 3603195"/>
              <a:gd name="connsiteX6" fmla="*/ 1730326 w 7934178"/>
              <a:gd name="connsiteY6" fmla="*/ 91094 h 3603195"/>
              <a:gd name="connsiteX7" fmla="*/ 1997612 w 7934178"/>
              <a:gd name="connsiteY7" fmla="*/ 3537679 h 3603195"/>
              <a:gd name="connsiteX8" fmla="*/ 2278966 w 7934178"/>
              <a:gd name="connsiteY8" fmla="*/ 2384128 h 3603195"/>
              <a:gd name="connsiteX9" fmla="*/ 2658794 w 7934178"/>
              <a:gd name="connsiteY9" fmla="*/ 2778023 h 3603195"/>
              <a:gd name="connsiteX10" fmla="*/ 3474720 w 7934178"/>
              <a:gd name="connsiteY10" fmla="*/ 2918700 h 3603195"/>
              <a:gd name="connsiteX11" fmla="*/ 5598941 w 7934178"/>
              <a:gd name="connsiteY11" fmla="*/ 3087512 h 3603195"/>
              <a:gd name="connsiteX12" fmla="*/ 7835704 w 7934178"/>
              <a:gd name="connsiteY12" fmla="*/ 3326663 h 3603195"/>
              <a:gd name="connsiteX13" fmla="*/ 7835704 w 7934178"/>
              <a:gd name="connsiteY13" fmla="*/ 3326663 h 3603195"/>
              <a:gd name="connsiteX14" fmla="*/ 7934178 w 7934178"/>
              <a:gd name="connsiteY14" fmla="*/ 3354799 h 3603195"/>
              <a:gd name="connsiteX0" fmla="*/ 0 w 8314006"/>
              <a:gd name="connsiteY0" fmla="*/ 175500 h 3706490"/>
              <a:gd name="connsiteX1" fmla="*/ 239151 w 8314006"/>
              <a:gd name="connsiteY1" fmla="*/ 1146171 h 3706490"/>
              <a:gd name="connsiteX2" fmla="*/ 661181 w 8314006"/>
              <a:gd name="connsiteY2" fmla="*/ 302109 h 3706490"/>
              <a:gd name="connsiteX3" fmla="*/ 1055077 w 8314006"/>
              <a:gd name="connsiteY3" fmla="*/ 1132103 h 3706490"/>
              <a:gd name="connsiteX4" fmla="*/ 1308295 w 8314006"/>
              <a:gd name="connsiteY4" fmla="*/ 569396 h 3706490"/>
              <a:gd name="connsiteX5" fmla="*/ 1519311 w 8314006"/>
              <a:gd name="connsiteY5" fmla="*/ 963291 h 3706490"/>
              <a:gd name="connsiteX6" fmla="*/ 1730326 w 8314006"/>
              <a:gd name="connsiteY6" fmla="*/ 91094 h 3706490"/>
              <a:gd name="connsiteX7" fmla="*/ 1997612 w 8314006"/>
              <a:gd name="connsiteY7" fmla="*/ 3537679 h 3706490"/>
              <a:gd name="connsiteX8" fmla="*/ 2278966 w 8314006"/>
              <a:gd name="connsiteY8" fmla="*/ 2384128 h 3706490"/>
              <a:gd name="connsiteX9" fmla="*/ 2658794 w 8314006"/>
              <a:gd name="connsiteY9" fmla="*/ 2778023 h 3706490"/>
              <a:gd name="connsiteX10" fmla="*/ 3474720 w 8314006"/>
              <a:gd name="connsiteY10" fmla="*/ 2918700 h 3706490"/>
              <a:gd name="connsiteX11" fmla="*/ 5598941 w 8314006"/>
              <a:gd name="connsiteY11" fmla="*/ 3087512 h 3706490"/>
              <a:gd name="connsiteX12" fmla="*/ 7835704 w 8314006"/>
              <a:gd name="connsiteY12" fmla="*/ 3326663 h 3706490"/>
              <a:gd name="connsiteX13" fmla="*/ 8314006 w 8314006"/>
              <a:gd name="connsiteY13" fmla="*/ 3706490 h 3706490"/>
              <a:gd name="connsiteX14" fmla="*/ 7934178 w 8314006"/>
              <a:gd name="connsiteY14" fmla="*/ 3354799 h 3706490"/>
              <a:gd name="connsiteX0" fmla="*/ 0 w 8229600"/>
              <a:gd name="connsiteY0" fmla="*/ 175500 h 3720558"/>
              <a:gd name="connsiteX1" fmla="*/ 239151 w 8229600"/>
              <a:gd name="connsiteY1" fmla="*/ 1146171 h 3720558"/>
              <a:gd name="connsiteX2" fmla="*/ 661181 w 8229600"/>
              <a:gd name="connsiteY2" fmla="*/ 302109 h 3720558"/>
              <a:gd name="connsiteX3" fmla="*/ 1055077 w 8229600"/>
              <a:gd name="connsiteY3" fmla="*/ 1132103 h 3720558"/>
              <a:gd name="connsiteX4" fmla="*/ 1308295 w 8229600"/>
              <a:gd name="connsiteY4" fmla="*/ 569396 h 3720558"/>
              <a:gd name="connsiteX5" fmla="*/ 1519311 w 8229600"/>
              <a:gd name="connsiteY5" fmla="*/ 963291 h 3720558"/>
              <a:gd name="connsiteX6" fmla="*/ 1730326 w 8229600"/>
              <a:gd name="connsiteY6" fmla="*/ 91094 h 3720558"/>
              <a:gd name="connsiteX7" fmla="*/ 1997612 w 8229600"/>
              <a:gd name="connsiteY7" fmla="*/ 3537679 h 3720558"/>
              <a:gd name="connsiteX8" fmla="*/ 2278966 w 8229600"/>
              <a:gd name="connsiteY8" fmla="*/ 2384128 h 3720558"/>
              <a:gd name="connsiteX9" fmla="*/ 2658794 w 8229600"/>
              <a:gd name="connsiteY9" fmla="*/ 2778023 h 3720558"/>
              <a:gd name="connsiteX10" fmla="*/ 3474720 w 8229600"/>
              <a:gd name="connsiteY10" fmla="*/ 2918700 h 3720558"/>
              <a:gd name="connsiteX11" fmla="*/ 5598941 w 8229600"/>
              <a:gd name="connsiteY11" fmla="*/ 3087512 h 3720558"/>
              <a:gd name="connsiteX12" fmla="*/ 7835704 w 8229600"/>
              <a:gd name="connsiteY12" fmla="*/ 3326663 h 3720558"/>
              <a:gd name="connsiteX13" fmla="*/ 8229600 w 8229600"/>
              <a:gd name="connsiteY13" fmla="*/ 3720558 h 3720558"/>
              <a:gd name="connsiteX14" fmla="*/ 7934178 w 8229600"/>
              <a:gd name="connsiteY14" fmla="*/ 3354799 h 3720558"/>
              <a:gd name="connsiteX0" fmla="*/ 0 w 7934178"/>
              <a:gd name="connsiteY0" fmla="*/ 175500 h 4015979"/>
              <a:gd name="connsiteX1" fmla="*/ 239151 w 7934178"/>
              <a:gd name="connsiteY1" fmla="*/ 1146171 h 4015979"/>
              <a:gd name="connsiteX2" fmla="*/ 661181 w 7934178"/>
              <a:gd name="connsiteY2" fmla="*/ 302109 h 4015979"/>
              <a:gd name="connsiteX3" fmla="*/ 1055077 w 7934178"/>
              <a:gd name="connsiteY3" fmla="*/ 1132103 h 4015979"/>
              <a:gd name="connsiteX4" fmla="*/ 1308295 w 7934178"/>
              <a:gd name="connsiteY4" fmla="*/ 569396 h 4015979"/>
              <a:gd name="connsiteX5" fmla="*/ 1519311 w 7934178"/>
              <a:gd name="connsiteY5" fmla="*/ 963291 h 4015979"/>
              <a:gd name="connsiteX6" fmla="*/ 1730326 w 7934178"/>
              <a:gd name="connsiteY6" fmla="*/ 91094 h 4015979"/>
              <a:gd name="connsiteX7" fmla="*/ 1997612 w 7934178"/>
              <a:gd name="connsiteY7" fmla="*/ 3537679 h 4015979"/>
              <a:gd name="connsiteX8" fmla="*/ 2278966 w 7934178"/>
              <a:gd name="connsiteY8" fmla="*/ 2384128 h 4015979"/>
              <a:gd name="connsiteX9" fmla="*/ 2658794 w 7934178"/>
              <a:gd name="connsiteY9" fmla="*/ 2778023 h 4015979"/>
              <a:gd name="connsiteX10" fmla="*/ 3474720 w 7934178"/>
              <a:gd name="connsiteY10" fmla="*/ 2918700 h 4015979"/>
              <a:gd name="connsiteX11" fmla="*/ 5598941 w 7934178"/>
              <a:gd name="connsiteY11" fmla="*/ 3087512 h 4015979"/>
              <a:gd name="connsiteX12" fmla="*/ 7835704 w 7934178"/>
              <a:gd name="connsiteY12" fmla="*/ 3326663 h 4015979"/>
              <a:gd name="connsiteX13" fmla="*/ 6428935 w 7934178"/>
              <a:gd name="connsiteY13" fmla="*/ 4015979 h 4015979"/>
              <a:gd name="connsiteX14" fmla="*/ 7934178 w 7934178"/>
              <a:gd name="connsiteY14" fmla="*/ 3354799 h 4015979"/>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278966 w 7934178"/>
              <a:gd name="connsiteY8" fmla="*/ 2384128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3474720 w 7934178"/>
              <a:gd name="connsiteY11" fmla="*/ 2918700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4107766 w 7934178"/>
              <a:gd name="connsiteY11" fmla="*/ 3059377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6536"/>
              <a:gd name="connsiteX1" fmla="*/ 239151 w 7934178"/>
              <a:gd name="connsiteY1" fmla="*/ 1146171 h 4016536"/>
              <a:gd name="connsiteX2" fmla="*/ 661181 w 7934178"/>
              <a:gd name="connsiteY2" fmla="*/ 302109 h 4016536"/>
              <a:gd name="connsiteX3" fmla="*/ 1055077 w 7934178"/>
              <a:gd name="connsiteY3" fmla="*/ 1132103 h 4016536"/>
              <a:gd name="connsiteX4" fmla="*/ 1308295 w 7934178"/>
              <a:gd name="connsiteY4" fmla="*/ 569396 h 4016536"/>
              <a:gd name="connsiteX5" fmla="*/ 1519311 w 7934178"/>
              <a:gd name="connsiteY5" fmla="*/ 963291 h 4016536"/>
              <a:gd name="connsiteX6" fmla="*/ 1730326 w 7934178"/>
              <a:gd name="connsiteY6" fmla="*/ 91094 h 4016536"/>
              <a:gd name="connsiteX7" fmla="*/ 1997612 w 7934178"/>
              <a:gd name="connsiteY7" fmla="*/ 3537679 h 4016536"/>
              <a:gd name="connsiteX8" fmla="*/ 2391507 w 7934178"/>
              <a:gd name="connsiteY8" fmla="*/ 2370060 h 4016536"/>
              <a:gd name="connsiteX9" fmla="*/ 2912012 w 7934178"/>
              <a:gd name="connsiteY9" fmla="*/ 2763955 h 4016536"/>
              <a:gd name="connsiteX10" fmla="*/ 3418449 w 7934178"/>
              <a:gd name="connsiteY10" fmla="*/ 2974970 h 4016536"/>
              <a:gd name="connsiteX11" fmla="*/ 4107766 w 7934178"/>
              <a:gd name="connsiteY11" fmla="*/ 3059377 h 4016536"/>
              <a:gd name="connsiteX12" fmla="*/ 5331654 w 7934178"/>
              <a:gd name="connsiteY12" fmla="*/ 3284460 h 4016536"/>
              <a:gd name="connsiteX13" fmla="*/ 6231986 w 7934178"/>
              <a:gd name="connsiteY13" fmla="*/ 3242257 h 4016536"/>
              <a:gd name="connsiteX14" fmla="*/ 6428935 w 7934178"/>
              <a:gd name="connsiteY14" fmla="*/ 4015979 h 4016536"/>
              <a:gd name="connsiteX15" fmla="*/ 7934178 w 7934178"/>
              <a:gd name="connsiteY15" fmla="*/ 3354799 h 4016536"/>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354799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822831 w 8131126"/>
              <a:gd name="connsiteY14" fmla="*/ 3242255 h 3602093"/>
              <a:gd name="connsiteX15" fmla="*/ 8131126 w 8131126"/>
              <a:gd name="connsiteY15" fmla="*/ 3495476 h 3602093"/>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822831 w 8018585"/>
              <a:gd name="connsiteY14" fmla="*/ 3242255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752493 w 8018585"/>
              <a:gd name="connsiteY14" fmla="*/ 3045307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077242 w 8018585"/>
              <a:gd name="connsiteY13" fmla="*/ 3059377 h 3602093"/>
              <a:gd name="connsiteX14" fmla="*/ 6752493 w 8018585"/>
              <a:gd name="connsiteY14" fmla="*/ 3045307 h 3602093"/>
              <a:gd name="connsiteX15" fmla="*/ 8018585 w 8018585"/>
              <a:gd name="connsiteY15" fmla="*/ 3495476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8088923 w 8088923"/>
              <a:gd name="connsiteY15"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036233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825218 w 8088923"/>
              <a:gd name="connsiteY12" fmla="*/ 3467341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4825218 w 8088923"/>
              <a:gd name="connsiteY13" fmla="*/ 3467341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409834 w 8088923"/>
              <a:gd name="connsiteY12" fmla="*/ 3327260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18449 w 8088923"/>
              <a:gd name="connsiteY10" fmla="*/ 2974970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60653 w 8088923"/>
              <a:gd name="connsiteY10" fmla="*/ 2552939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2926080 w 8088923"/>
              <a:gd name="connsiteY10" fmla="*/ 2679549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953021 w 8088923"/>
              <a:gd name="connsiteY12" fmla="*/ 269361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96108 w 8088923"/>
              <a:gd name="connsiteY13" fmla="*/ 2708281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53905 w 8088923"/>
              <a:gd name="connsiteY13" fmla="*/ 2623875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308295 w 8088923"/>
              <a:gd name="connsiteY2" fmla="*/ 569396 h 3604299"/>
              <a:gd name="connsiteX3" fmla="*/ 1519311 w 8088923"/>
              <a:gd name="connsiteY3" fmla="*/ 963291 h 3604299"/>
              <a:gd name="connsiteX4" fmla="*/ 1730326 w 8088923"/>
              <a:gd name="connsiteY4" fmla="*/ 91094 h 3604299"/>
              <a:gd name="connsiteX5" fmla="*/ 1997612 w 8088923"/>
              <a:gd name="connsiteY5" fmla="*/ 3537679 h 3604299"/>
              <a:gd name="connsiteX6" fmla="*/ 2391507 w 8088923"/>
              <a:gd name="connsiteY6" fmla="*/ 2370060 h 3604299"/>
              <a:gd name="connsiteX7" fmla="*/ 2773745 w 8088923"/>
              <a:gd name="connsiteY7" fmla="*/ 2412859 h 3604299"/>
              <a:gd name="connsiteX8" fmla="*/ 3094892 w 8088923"/>
              <a:gd name="connsiteY8" fmla="*/ 2510737 h 3604299"/>
              <a:gd name="connsiteX9" fmla="*/ 3446586 w 8088923"/>
              <a:gd name="connsiteY9" fmla="*/ 2355991 h 3604299"/>
              <a:gd name="connsiteX10" fmla="*/ 3756073 w 8088923"/>
              <a:gd name="connsiteY10" fmla="*/ 2749888 h 3604299"/>
              <a:gd name="connsiteX11" fmla="*/ 4053905 w 8088923"/>
              <a:gd name="connsiteY11" fmla="*/ 2623875 h 3604299"/>
              <a:gd name="connsiteX12" fmla="*/ 4409834 w 8088923"/>
              <a:gd name="connsiteY12" fmla="*/ 3327260 h 3604299"/>
              <a:gd name="connsiteX13" fmla="*/ 5078437 w 8088923"/>
              <a:gd name="connsiteY13" fmla="*/ 3411070 h 3604299"/>
              <a:gd name="connsiteX14" fmla="*/ 5964700 w 8088923"/>
              <a:gd name="connsiteY14" fmla="*/ 3073445 h 3604299"/>
              <a:gd name="connsiteX15" fmla="*/ 6668087 w 8088923"/>
              <a:gd name="connsiteY15" fmla="*/ 3073443 h 3604299"/>
              <a:gd name="connsiteX16" fmla="*/ 7293710 w 8088923"/>
              <a:gd name="connsiteY16" fmla="*/ 3242853 h 3604299"/>
              <a:gd name="connsiteX17" fmla="*/ 8088923 w 8088923"/>
              <a:gd name="connsiteY17" fmla="*/ 3425137 h 3604299"/>
              <a:gd name="connsiteX0" fmla="*/ 0 w 8088923"/>
              <a:gd name="connsiteY0" fmla="*/ 176709 h 3605508"/>
              <a:gd name="connsiteX1" fmla="*/ 661181 w 8088923"/>
              <a:gd name="connsiteY1" fmla="*/ 303318 h 3605508"/>
              <a:gd name="connsiteX2" fmla="*/ 978095 w 8088923"/>
              <a:gd name="connsiteY2" fmla="*/ 697605 h 3605508"/>
              <a:gd name="connsiteX3" fmla="*/ 1519311 w 8088923"/>
              <a:gd name="connsiteY3" fmla="*/ 964500 h 3605508"/>
              <a:gd name="connsiteX4" fmla="*/ 1730326 w 8088923"/>
              <a:gd name="connsiteY4" fmla="*/ 92303 h 3605508"/>
              <a:gd name="connsiteX5" fmla="*/ 1997612 w 8088923"/>
              <a:gd name="connsiteY5" fmla="*/ 3538888 h 3605508"/>
              <a:gd name="connsiteX6" fmla="*/ 2391507 w 8088923"/>
              <a:gd name="connsiteY6" fmla="*/ 2371269 h 3605508"/>
              <a:gd name="connsiteX7" fmla="*/ 2773745 w 8088923"/>
              <a:gd name="connsiteY7" fmla="*/ 2414068 h 3605508"/>
              <a:gd name="connsiteX8" fmla="*/ 3094892 w 8088923"/>
              <a:gd name="connsiteY8" fmla="*/ 2511946 h 3605508"/>
              <a:gd name="connsiteX9" fmla="*/ 3446586 w 8088923"/>
              <a:gd name="connsiteY9" fmla="*/ 2357200 h 3605508"/>
              <a:gd name="connsiteX10" fmla="*/ 3756073 w 8088923"/>
              <a:gd name="connsiteY10" fmla="*/ 2751097 h 3605508"/>
              <a:gd name="connsiteX11" fmla="*/ 4053905 w 8088923"/>
              <a:gd name="connsiteY11" fmla="*/ 2625084 h 3605508"/>
              <a:gd name="connsiteX12" fmla="*/ 4409834 w 8088923"/>
              <a:gd name="connsiteY12" fmla="*/ 3328469 h 3605508"/>
              <a:gd name="connsiteX13" fmla="*/ 5078437 w 8088923"/>
              <a:gd name="connsiteY13" fmla="*/ 3412279 h 3605508"/>
              <a:gd name="connsiteX14" fmla="*/ 5964700 w 8088923"/>
              <a:gd name="connsiteY14" fmla="*/ 3074654 h 3605508"/>
              <a:gd name="connsiteX15" fmla="*/ 6668087 w 8088923"/>
              <a:gd name="connsiteY15" fmla="*/ 3074652 h 3605508"/>
              <a:gd name="connsiteX16" fmla="*/ 7293710 w 8088923"/>
              <a:gd name="connsiteY16" fmla="*/ 3244062 h 3605508"/>
              <a:gd name="connsiteX17" fmla="*/ 8088923 w 8088923"/>
              <a:gd name="connsiteY17" fmla="*/ 3426346 h 3605508"/>
              <a:gd name="connsiteX0" fmla="*/ 0 w 8165123"/>
              <a:gd name="connsiteY0" fmla="*/ 849809 h 3605508"/>
              <a:gd name="connsiteX1" fmla="*/ 737381 w 8165123"/>
              <a:gd name="connsiteY1" fmla="*/ 3033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849809 h 3605508"/>
              <a:gd name="connsiteX1" fmla="*/ 597681 w 8165123"/>
              <a:gd name="connsiteY1" fmla="*/ 3541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497381 h 3224923"/>
              <a:gd name="connsiteX1" fmla="*/ 597681 w 8165123"/>
              <a:gd name="connsiteY1" fmla="*/ 1690 h 3224923"/>
              <a:gd name="connsiteX2" fmla="*/ 1054295 w 8165123"/>
              <a:gd name="connsiteY2" fmla="*/ 345177 h 3224923"/>
              <a:gd name="connsiteX3" fmla="*/ 1595511 w 8165123"/>
              <a:gd name="connsiteY3" fmla="*/ 612072 h 3224923"/>
              <a:gd name="connsiteX4" fmla="*/ 1920826 w 8165123"/>
              <a:gd name="connsiteY4" fmla="*/ 387575 h 3224923"/>
              <a:gd name="connsiteX5" fmla="*/ 2073812 w 8165123"/>
              <a:gd name="connsiteY5" fmla="*/ 3186460 h 3224923"/>
              <a:gd name="connsiteX6" fmla="*/ 2467707 w 8165123"/>
              <a:gd name="connsiteY6" fmla="*/ 2018841 h 3224923"/>
              <a:gd name="connsiteX7" fmla="*/ 2849945 w 8165123"/>
              <a:gd name="connsiteY7" fmla="*/ 2061640 h 3224923"/>
              <a:gd name="connsiteX8" fmla="*/ 3171092 w 8165123"/>
              <a:gd name="connsiteY8" fmla="*/ 2159518 h 3224923"/>
              <a:gd name="connsiteX9" fmla="*/ 3522786 w 8165123"/>
              <a:gd name="connsiteY9" fmla="*/ 2004772 h 3224923"/>
              <a:gd name="connsiteX10" fmla="*/ 3832273 w 8165123"/>
              <a:gd name="connsiteY10" fmla="*/ 2398669 h 3224923"/>
              <a:gd name="connsiteX11" fmla="*/ 4130105 w 8165123"/>
              <a:gd name="connsiteY11" fmla="*/ 2272656 h 3224923"/>
              <a:gd name="connsiteX12" fmla="*/ 4486034 w 8165123"/>
              <a:gd name="connsiteY12" fmla="*/ 2976041 h 3224923"/>
              <a:gd name="connsiteX13" fmla="*/ 5154637 w 8165123"/>
              <a:gd name="connsiteY13" fmla="*/ 3059851 h 3224923"/>
              <a:gd name="connsiteX14" fmla="*/ 6040900 w 8165123"/>
              <a:gd name="connsiteY14" fmla="*/ 2722226 h 3224923"/>
              <a:gd name="connsiteX15" fmla="*/ 6744287 w 8165123"/>
              <a:gd name="connsiteY15" fmla="*/ 2722224 h 3224923"/>
              <a:gd name="connsiteX16" fmla="*/ 7369910 w 8165123"/>
              <a:gd name="connsiteY16" fmla="*/ 2891634 h 3224923"/>
              <a:gd name="connsiteX17" fmla="*/ 8165123 w 8165123"/>
              <a:gd name="connsiteY17" fmla="*/ 3073918 h 3224923"/>
              <a:gd name="connsiteX0" fmla="*/ 0 w 8165123"/>
              <a:gd name="connsiteY0" fmla="*/ 497267 h 3224809"/>
              <a:gd name="connsiteX1" fmla="*/ 597681 w 8165123"/>
              <a:gd name="connsiteY1" fmla="*/ 1576 h 3224809"/>
              <a:gd name="connsiteX2" fmla="*/ 1054295 w 8165123"/>
              <a:gd name="connsiteY2" fmla="*/ 345063 h 3224809"/>
              <a:gd name="connsiteX3" fmla="*/ 1341511 w 8165123"/>
              <a:gd name="connsiteY3" fmla="*/ 484958 h 3224809"/>
              <a:gd name="connsiteX4" fmla="*/ 1920826 w 8165123"/>
              <a:gd name="connsiteY4" fmla="*/ 387461 h 3224809"/>
              <a:gd name="connsiteX5" fmla="*/ 2073812 w 8165123"/>
              <a:gd name="connsiteY5" fmla="*/ 3186346 h 3224809"/>
              <a:gd name="connsiteX6" fmla="*/ 2467707 w 8165123"/>
              <a:gd name="connsiteY6" fmla="*/ 2018727 h 3224809"/>
              <a:gd name="connsiteX7" fmla="*/ 2849945 w 8165123"/>
              <a:gd name="connsiteY7" fmla="*/ 2061526 h 3224809"/>
              <a:gd name="connsiteX8" fmla="*/ 3171092 w 8165123"/>
              <a:gd name="connsiteY8" fmla="*/ 2159404 h 3224809"/>
              <a:gd name="connsiteX9" fmla="*/ 3522786 w 8165123"/>
              <a:gd name="connsiteY9" fmla="*/ 2004658 h 3224809"/>
              <a:gd name="connsiteX10" fmla="*/ 3832273 w 8165123"/>
              <a:gd name="connsiteY10" fmla="*/ 2398555 h 3224809"/>
              <a:gd name="connsiteX11" fmla="*/ 4130105 w 8165123"/>
              <a:gd name="connsiteY11" fmla="*/ 2272542 h 3224809"/>
              <a:gd name="connsiteX12" fmla="*/ 4486034 w 8165123"/>
              <a:gd name="connsiteY12" fmla="*/ 2975927 h 3224809"/>
              <a:gd name="connsiteX13" fmla="*/ 5154637 w 8165123"/>
              <a:gd name="connsiteY13" fmla="*/ 3059737 h 3224809"/>
              <a:gd name="connsiteX14" fmla="*/ 6040900 w 8165123"/>
              <a:gd name="connsiteY14" fmla="*/ 2722112 h 3224809"/>
              <a:gd name="connsiteX15" fmla="*/ 6744287 w 8165123"/>
              <a:gd name="connsiteY15" fmla="*/ 2722110 h 3224809"/>
              <a:gd name="connsiteX16" fmla="*/ 7369910 w 8165123"/>
              <a:gd name="connsiteY16" fmla="*/ 2891520 h 3224809"/>
              <a:gd name="connsiteX17" fmla="*/ 8165123 w 8165123"/>
              <a:gd name="connsiteY17" fmla="*/ 3073804 h 3224809"/>
              <a:gd name="connsiteX0" fmla="*/ 0 w 8165123"/>
              <a:gd name="connsiteY0" fmla="*/ 497267 h 3220370"/>
              <a:gd name="connsiteX1" fmla="*/ 597681 w 8165123"/>
              <a:gd name="connsiteY1" fmla="*/ 1576 h 3220370"/>
              <a:gd name="connsiteX2" fmla="*/ 1054295 w 8165123"/>
              <a:gd name="connsiteY2" fmla="*/ 345063 h 3220370"/>
              <a:gd name="connsiteX3" fmla="*/ 1341511 w 8165123"/>
              <a:gd name="connsiteY3" fmla="*/ 484958 h 3220370"/>
              <a:gd name="connsiteX4" fmla="*/ 1895426 w 8165123"/>
              <a:gd name="connsiteY4" fmla="*/ 501761 h 3220370"/>
              <a:gd name="connsiteX5" fmla="*/ 2073812 w 8165123"/>
              <a:gd name="connsiteY5" fmla="*/ 3186346 h 3220370"/>
              <a:gd name="connsiteX6" fmla="*/ 2467707 w 8165123"/>
              <a:gd name="connsiteY6" fmla="*/ 2018727 h 3220370"/>
              <a:gd name="connsiteX7" fmla="*/ 2849945 w 8165123"/>
              <a:gd name="connsiteY7" fmla="*/ 2061526 h 3220370"/>
              <a:gd name="connsiteX8" fmla="*/ 3171092 w 8165123"/>
              <a:gd name="connsiteY8" fmla="*/ 2159404 h 3220370"/>
              <a:gd name="connsiteX9" fmla="*/ 3522786 w 8165123"/>
              <a:gd name="connsiteY9" fmla="*/ 2004658 h 3220370"/>
              <a:gd name="connsiteX10" fmla="*/ 3832273 w 8165123"/>
              <a:gd name="connsiteY10" fmla="*/ 2398555 h 3220370"/>
              <a:gd name="connsiteX11" fmla="*/ 4130105 w 8165123"/>
              <a:gd name="connsiteY11" fmla="*/ 2272542 h 3220370"/>
              <a:gd name="connsiteX12" fmla="*/ 4486034 w 8165123"/>
              <a:gd name="connsiteY12" fmla="*/ 2975927 h 3220370"/>
              <a:gd name="connsiteX13" fmla="*/ 5154637 w 8165123"/>
              <a:gd name="connsiteY13" fmla="*/ 3059737 h 3220370"/>
              <a:gd name="connsiteX14" fmla="*/ 6040900 w 8165123"/>
              <a:gd name="connsiteY14" fmla="*/ 2722112 h 3220370"/>
              <a:gd name="connsiteX15" fmla="*/ 6744287 w 8165123"/>
              <a:gd name="connsiteY15" fmla="*/ 2722110 h 3220370"/>
              <a:gd name="connsiteX16" fmla="*/ 7369910 w 8165123"/>
              <a:gd name="connsiteY16" fmla="*/ 2891520 h 3220370"/>
              <a:gd name="connsiteX17" fmla="*/ 8165123 w 8165123"/>
              <a:gd name="connsiteY17" fmla="*/ 3073804 h 3220370"/>
              <a:gd name="connsiteX0" fmla="*/ 0 w 8165123"/>
              <a:gd name="connsiteY0" fmla="*/ 511644 h 3234747"/>
              <a:gd name="connsiteX1" fmla="*/ 597681 w 8165123"/>
              <a:gd name="connsiteY1" fmla="*/ 15953 h 3234747"/>
              <a:gd name="connsiteX2" fmla="*/ 927295 w 8165123"/>
              <a:gd name="connsiteY2" fmla="*/ 156240 h 3234747"/>
              <a:gd name="connsiteX3" fmla="*/ 1341511 w 8165123"/>
              <a:gd name="connsiteY3" fmla="*/ 499335 h 3234747"/>
              <a:gd name="connsiteX4" fmla="*/ 1895426 w 8165123"/>
              <a:gd name="connsiteY4" fmla="*/ 516138 h 3234747"/>
              <a:gd name="connsiteX5" fmla="*/ 2073812 w 8165123"/>
              <a:gd name="connsiteY5" fmla="*/ 3200723 h 3234747"/>
              <a:gd name="connsiteX6" fmla="*/ 2467707 w 8165123"/>
              <a:gd name="connsiteY6" fmla="*/ 2033104 h 3234747"/>
              <a:gd name="connsiteX7" fmla="*/ 2849945 w 8165123"/>
              <a:gd name="connsiteY7" fmla="*/ 2075903 h 3234747"/>
              <a:gd name="connsiteX8" fmla="*/ 3171092 w 8165123"/>
              <a:gd name="connsiteY8" fmla="*/ 2173781 h 3234747"/>
              <a:gd name="connsiteX9" fmla="*/ 3522786 w 8165123"/>
              <a:gd name="connsiteY9" fmla="*/ 2019035 h 3234747"/>
              <a:gd name="connsiteX10" fmla="*/ 3832273 w 8165123"/>
              <a:gd name="connsiteY10" fmla="*/ 2412932 h 3234747"/>
              <a:gd name="connsiteX11" fmla="*/ 4130105 w 8165123"/>
              <a:gd name="connsiteY11" fmla="*/ 2286919 h 3234747"/>
              <a:gd name="connsiteX12" fmla="*/ 4486034 w 8165123"/>
              <a:gd name="connsiteY12" fmla="*/ 2990304 h 3234747"/>
              <a:gd name="connsiteX13" fmla="*/ 5154637 w 8165123"/>
              <a:gd name="connsiteY13" fmla="*/ 3074114 h 3234747"/>
              <a:gd name="connsiteX14" fmla="*/ 6040900 w 8165123"/>
              <a:gd name="connsiteY14" fmla="*/ 2736489 h 3234747"/>
              <a:gd name="connsiteX15" fmla="*/ 6744287 w 8165123"/>
              <a:gd name="connsiteY15" fmla="*/ 2736487 h 3234747"/>
              <a:gd name="connsiteX16" fmla="*/ 7369910 w 8165123"/>
              <a:gd name="connsiteY16" fmla="*/ 2905897 h 3234747"/>
              <a:gd name="connsiteX17" fmla="*/ 8165123 w 8165123"/>
              <a:gd name="connsiteY17" fmla="*/ 3088181 h 3234747"/>
              <a:gd name="connsiteX0" fmla="*/ 0 w 8165123"/>
              <a:gd name="connsiteY0" fmla="*/ 511116 h 3234219"/>
              <a:gd name="connsiteX1" fmla="*/ 597681 w 8165123"/>
              <a:gd name="connsiteY1" fmla="*/ 15425 h 3234219"/>
              <a:gd name="connsiteX2" fmla="*/ 927295 w 8165123"/>
              <a:gd name="connsiteY2" fmla="*/ 155712 h 3234219"/>
              <a:gd name="connsiteX3" fmla="*/ 1328811 w 8165123"/>
              <a:gd name="connsiteY3" fmla="*/ 460707 h 3234219"/>
              <a:gd name="connsiteX4" fmla="*/ 1895426 w 8165123"/>
              <a:gd name="connsiteY4" fmla="*/ 515610 h 3234219"/>
              <a:gd name="connsiteX5" fmla="*/ 2073812 w 8165123"/>
              <a:gd name="connsiteY5" fmla="*/ 3200195 h 3234219"/>
              <a:gd name="connsiteX6" fmla="*/ 2467707 w 8165123"/>
              <a:gd name="connsiteY6" fmla="*/ 2032576 h 3234219"/>
              <a:gd name="connsiteX7" fmla="*/ 2849945 w 8165123"/>
              <a:gd name="connsiteY7" fmla="*/ 2075375 h 3234219"/>
              <a:gd name="connsiteX8" fmla="*/ 3171092 w 8165123"/>
              <a:gd name="connsiteY8" fmla="*/ 2173253 h 3234219"/>
              <a:gd name="connsiteX9" fmla="*/ 3522786 w 8165123"/>
              <a:gd name="connsiteY9" fmla="*/ 2018507 h 3234219"/>
              <a:gd name="connsiteX10" fmla="*/ 3832273 w 8165123"/>
              <a:gd name="connsiteY10" fmla="*/ 2412404 h 3234219"/>
              <a:gd name="connsiteX11" fmla="*/ 4130105 w 8165123"/>
              <a:gd name="connsiteY11" fmla="*/ 2286391 h 3234219"/>
              <a:gd name="connsiteX12" fmla="*/ 4486034 w 8165123"/>
              <a:gd name="connsiteY12" fmla="*/ 2989776 h 3234219"/>
              <a:gd name="connsiteX13" fmla="*/ 5154637 w 8165123"/>
              <a:gd name="connsiteY13" fmla="*/ 3073586 h 3234219"/>
              <a:gd name="connsiteX14" fmla="*/ 6040900 w 8165123"/>
              <a:gd name="connsiteY14" fmla="*/ 2735961 h 3234219"/>
              <a:gd name="connsiteX15" fmla="*/ 6744287 w 8165123"/>
              <a:gd name="connsiteY15" fmla="*/ 2735959 h 3234219"/>
              <a:gd name="connsiteX16" fmla="*/ 7369910 w 8165123"/>
              <a:gd name="connsiteY16" fmla="*/ 2905369 h 3234219"/>
              <a:gd name="connsiteX17" fmla="*/ 8165123 w 8165123"/>
              <a:gd name="connsiteY17" fmla="*/ 3087653 h 3234219"/>
              <a:gd name="connsiteX0" fmla="*/ 0 w 8127023"/>
              <a:gd name="connsiteY0" fmla="*/ 89710 h 3219213"/>
              <a:gd name="connsiteX1" fmla="*/ 559581 w 8127023"/>
              <a:gd name="connsiteY1" fmla="*/ 419 h 3219213"/>
              <a:gd name="connsiteX2" fmla="*/ 889195 w 8127023"/>
              <a:gd name="connsiteY2" fmla="*/ 140706 h 3219213"/>
              <a:gd name="connsiteX3" fmla="*/ 1290711 w 8127023"/>
              <a:gd name="connsiteY3" fmla="*/ 445701 h 3219213"/>
              <a:gd name="connsiteX4" fmla="*/ 1857326 w 8127023"/>
              <a:gd name="connsiteY4" fmla="*/ 500604 h 3219213"/>
              <a:gd name="connsiteX5" fmla="*/ 2035712 w 8127023"/>
              <a:gd name="connsiteY5" fmla="*/ 3185189 h 3219213"/>
              <a:gd name="connsiteX6" fmla="*/ 2429607 w 8127023"/>
              <a:gd name="connsiteY6" fmla="*/ 2017570 h 3219213"/>
              <a:gd name="connsiteX7" fmla="*/ 2811845 w 8127023"/>
              <a:gd name="connsiteY7" fmla="*/ 2060369 h 3219213"/>
              <a:gd name="connsiteX8" fmla="*/ 3132992 w 8127023"/>
              <a:gd name="connsiteY8" fmla="*/ 2158247 h 3219213"/>
              <a:gd name="connsiteX9" fmla="*/ 3484686 w 8127023"/>
              <a:gd name="connsiteY9" fmla="*/ 2003501 h 3219213"/>
              <a:gd name="connsiteX10" fmla="*/ 3794173 w 8127023"/>
              <a:gd name="connsiteY10" fmla="*/ 2397398 h 3219213"/>
              <a:gd name="connsiteX11" fmla="*/ 4092005 w 8127023"/>
              <a:gd name="connsiteY11" fmla="*/ 2271385 h 3219213"/>
              <a:gd name="connsiteX12" fmla="*/ 4447934 w 8127023"/>
              <a:gd name="connsiteY12" fmla="*/ 2974770 h 3219213"/>
              <a:gd name="connsiteX13" fmla="*/ 5116537 w 8127023"/>
              <a:gd name="connsiteY13" fmla="*/ 3058580 h 3219213"/>
              <a:gd name="connsiteX14" fmla="*/ 6002800 w 8127023"/>
              <a:gd name="connsiteY14" fmla="*/ 2720955 h 3219213"/>
              <a:gd name="connsiteX15" fmla="*/ 6706187 w 8127023"/>
              <a:gd name="connsiteY15" fmla="*/ 2720953 h 3219213"/>
              <a:gd name="connsiteX16" fmla="*/ 7331810 w 8127023"/>
              <a:gd name="connsiteY16" fmla="*/ 2890363 h 3219213"/>
              <a:gd name="connsiteX17" fmla="*/ 8127023 w 8127023"/>
              <a:gd name="connsiteY17" fmla="*/ 3072647 h 3219213"/>
              <a:gd name="connsiteX0" fmla="*/ 0 w 8127023"/>
              <a:gd name="connsiteY0" fmla="*/ 127714 h 3257217"/>
              <a:gd name="connsiteX1" fmla="*/ 432581 w 8127023"/>
              <a:gd name="connsiteY1" fmla="*/ 323 h 3257217"/>
              <a:gd name="connsiteX2" fmla="*/ 889195 w 8127023"/>
              <a:gd name="connsiteY2" fmla="*/ 178710 h 3257217"/>
              <a:gd name="connsiteX3" fmla="*/ 1290711 w 8127023"/>
              <a:gd name="connsiteY3" fmla="*/ 483705 h 3257217"/>
              <a:gd name="connsiteX4" fmla="*/ 1857326 w 8127023"/>
              <a:gd name="connsiteY4" fmla="*/ 538608 h 3257217"/>
              <a:gd name="connsiteX5" fmla="*/ 2035712 w 8127023"/>
              <a:gd name="connsiteY5" fmla="*/ 3223193 h 3257217"/>
              <a:gd name="connsiteX6" fmla="*/ 2429607 w 8127023"/>
              <a:gd name="connsiteY6" fmla="*/ 2055574 h 3257217"/>
              <a:gd name="connsiteX7" fmla="*/ 2811845 w 8127023"/>
              <a:gd name="connsiteY7" fmla="*/ 2098373 h 3257217"/>
              <a:gd name="connsiteX8" fmla="*/ 3132992 w 8127023"/>
              <a:gd name="connsiteY8" fmla="*/ 2196251 h 3257217"/>
              <a:gd name="connsiteX9" fmla="*/ 3484686 w 8127023"/>
              <a:gd name="connsiteY9" fmla="*/ 2041505 h 3257217"/>
              <a:gd name="connsiteX10" fmla="*/ 3794173 w 8127023"/>
              <a:gd name="connsiteY10" fmla="*/ 2435402 h 3257217"/>
              <a:gd name="connsiteX11" fmla="*/ 4092005 w 8127023"/>
              <a:gd name="connsiteY11" fmla="*/ 2309389 h 3257217"/>
              <a:gd name="connsiteX12" fmla="*/ 4447934 w 8127023"/>
              <a:gd name="connsiteY12" fmla="*/ 3012774 h 3257217"/>
              <a:gd name="connsiteX13" fmla="*/ 5116537 w 8127023"/>
              <a:gd name="connsiteY13" fmla="*/ 3096584 h 3257217"/>
              <a:gd name="connsiteX14" fmla="*/ 6002800 w 8127023"/>
              <a:gd name="connsiteY14" fmla="*/ 2758959 h 3257217"/>
              <a:gd name="connsiteX15" fmla="*/ 6706187 w 8127023"/>
              <a:gd name="connsiteY15" fmla="*/ 2758957 h 3257217"/>
              <a:gd name="connsiteX16" fmla="*/ 7331810 w 8127023"/>
              <a:gd name="connsiteY16" fmla="*/ 2928367 h 3257217"/>
              <a:gd name="connsiteX17" fmla="*/ 8127023 w 8127023"/>
              <a:gd name="connsiteY17" fmla="*/ 3110651 h 3257217"/>
              <a:gd name="connsiteX0" fmla="*/ 0 w 8127023"/>
              <a:gd name="connsiteY0" fmla="*/ 130648 h 3260151"/>
              <a:gd name="connsiteX1" fmla="*/ 432581 w 8127023"/>
              <a:gd name="connsiteY1" fmla="*/ 3257 h 3260151"/>
              <a:gd name="connsiteX2" fmla="*/ 812995 w 8127023"/>
              <a:gd name="connsiteY2" fmla="*/ 308644 h 3260151"/>
              <a:gd name="connsiteX3" fmla="*/ 1290711 w 8127023"/>
              <a:gd name="connsiteY3" fmla="*/ 486639 h 3260151"/>
              <a:gd name="connsiteX4" fmla="*/ 1857326 w 8127023"/>
              <a:gd name="connsiteY4" fmla="*/ 541542 h 3260151"/>
              <a:gd name="connsiteX5" fmla="*/ 2035712 w 8127023"/>
              <a:gd name="connsiteY5" fmla="*/ 3226127 h 3260151"/>
              <a:gd name="connsiteX6" fmla="*/ 2429607 w 8127023"/>
              <a:gd name="connsiteY6" fmla="*/ 2058508 h 3260151"/>
              <a:gd name="connsiteX7" fmla="*/ 2811845 w 8127023"/>
              <a:gd name="connsiteY7" fmla="*/ 2101307 h 3260151"/>
              <a:gd name="connsiteX8" fmla="*/ 3132992 w 8127023"/>
              <a:gd name="connsiteY8" fmla="*/ 2199185 h 3260151"/>
              <a:gd name="connsiteX9" fmla="*/ 3484686 w 8127023"/>
              <a:gd name="connsiteY9" fmla="*/ 2044439 h 3260151"/>
              <a:gd name="connsiteX10" fmla="*/ 3794173 w 8127023"/>
              <a:gd name="connsiteY10" fmla="*/ 2438336 h 3260151"/>
              <a:gd name="connsiteX11" fmla="*/ 4092005 w 8127023"/>
              <a:gd name="connsiteY11" fmla="*/ 2312323 h 3260151"/>
              <a:gd name="connsiteX12" fmla="*/ 4447934 w 8127023"/>
              <a:gd name="connsiteY12" fmla="*/ 3015708 h 3260151"/>
              <a:gd name="connsiteX13" fmla="*/ 5116537 w 8127023"/>
              <a:gd name="connsiteY13" fmla="*/ 3099518 h 3260151"/>
              <a:gd name="connsiteX14" fmla="*/ 6002800 w 8127023"/>
              <a:gd name="connsiteY14" fmla="*/ 2761893 h 3260151"/>
              <a:gd name="connsiteX15" fmla="*/ 6706187 w 8127023"/>
              <a:gd name="connsiteY15" fmla="*/ 2761891 h 3260151"/>
              <a:gd name="connsiteX16" fmla="*/ 7331810 w 8127023"/>
              <a:gd name="connsiteY16" fmla="*/ 2931301 h 3260151"/>
              <a:gd name="connsiteX17" fmla="*/ 8127023 w 8127023"/>
              <a:gd name="connsiteY17" fmla="*/ 3113585 h 3260151"/>
              <a:gd name="connsiteX0" fmla="*/ 0 w 8127023"/>
              <a:gd name="connsiteY0" fmla="*/ 130648 h 3253175"/>
              <a:gd name="connsiteX1" fmla="*/ 432581 w 8127023"/>
              <a:gd name="connsiteY1" fmla="*/ 3257 h 3253175"/>
              <a:gd name="connsiteX2" fmla="*/ 812995 w 8127023"/>
              <a:gd name="connsiteY2" fmla="*/ 308644 h 3253175"/>
              <a:gd name="connsiteX3" fmla="*/ 1290711 w 8127023"/>
              <a:gd name="connsiteY3" fmla="*/ 486639 h 3253175"/>
              <a:gd name="connsiteX4" fmla="*/ 1819226 w 8127023"/>
              <a:gd name="connsiteY4" fmla="*/ 732042 h 3253175"/>
              <a:gd name="connsiteX5" fmla="*/ 2035712 w 8127023"/>
              <a:gd name="connsiteY5" fmla="*/ 3226127 h 3253175"/>
              <a:gd name="connsiteX6" fmla="*/ 2429607 w 8127023"/>
              <a:gd name="connsiteY6" fmla="*/ 2058508 h 3253175"/>
              <a:gd name="connsiteX7" fmla="*/ 2811845 w 8127023"/>
              <a:gd name="connsiteY7" fmla="*/ 2101307 h 3253175"/>
              <a:gd name="connsiteX8" fmla="*/ 3132992 w 8127023"/>
              <a:gd name="connsiteY8" fmla="*/ 2199185 h 3253175"/>
              <a:gd name="connsiteX9" fmla="*/ 3484686 w 8127023"/>
              <a:gd name="connsiteY9" fmla="*/ 2044439 h 3253175"/>
              <a:gd name="connsiteX10" fmla="*/ 3794173 w 8127023"/>
              <a:gd name="connsiteY10" fmla="*/ 2438336 h 3253175"/>
              <a:gd name="connsiteX11" fmla="*/ 4092005 w 8127023"/>
              <a:gd name="connsiteY11" fmla="*/ 2312323 h 3253175"/>
              <a:gd name="connsiteX12" fmla="*/ 4447934 w 8127023"/>
              <a:gd name="connsiteY12" fmla="*/ 3015708 h 3253175"/>
              <a:gd name="connsiteX13" fmla="*/ 5116537 w 8127023"/>
              <a:gd name="connsiteY13" fmla="*/ 3099518 h 3253175"/>
              <a:gd name="connsiteX14" fmla="*/ 6002800 w 8127023"/>
              <a:gd name="connsiteY14" fmla="*/ 2761893 h 3253175"/>
              <a:gd name="connsiteX15" fmla="*/ 6706187 w 8127023"/>
              <a:gd name="connsiteY15" fmla="*/ 2761891 h 3253175"/>
              <a:gd name="connsiteX16" fmla="*/ 7331810 w 8127023"/>
              <a:gd name="connsiteY16" fmla="*/ 2931301 h 3253175"/>
              <a:gd name="connsiteX17" fmla="*/ 8127023 w 8127023"/>
              <a:gd name="connsiteY17" fmla="*/ 3113585 h 3253175"/>
              <a:gd name="connsiteX0" fmla="*/ 0 w 8127023"/>
              <a:gd name="connsiteY0" fmla="*/ 0 h 3122527"/>
              <a:gd name="connsiteX1" fmla="*/ 812995 w 8127023"/>
              <a:gd name="connsiteY1" fmla="*/ 177996 h 3122527"/>
              <a:gd name="connsiteX2" fmla="*/ 1290711 w 8127023"/>
              <a:gd name="connsiteY2" fmla="*/ 355991 h 3122527"/>
              <a:gd name="connsiteX3" fmla="*/ 1819226 w 8127023"/>
              <a:gd name="connsiteY3" fmla="*/ 601394 h 3122527"/>
              <a:gd name="connsiteX4" fmla="*/ 2035712 w 8127023"/>
              <a:gd name="connsiteY4" fmla="*/ 3095479 h 3122527"/>
              <a:gd name="connsiteX5" fmla="*/ 2429607 w 8127023"/>
              <a:gd name="connsiteY5" fmla="*/ 1927860 h 3122527"/>
              <a:gd name="connsiteX6" fmla="*/ 2811845 w 8127023"/>
              <a:gd name="connsiteY6" fmla="*/ 1970659 h 3122527"/>
              <a:gd name="connsiteX7" fmla="*/ 3132992 w 8127023"/>
              <a:gd name="connsiteY7" fmla="*/ 2068537 h 3122527"/>
              <a:gd name="connsiteX8" fmla="*/ 3484686 w 8127023"/>
              <a:gd name="connsiteY8" fmla="*/ 1913791 h 3122527"/>
              <a:gd name="connsiteX9" fmla="*/ 3794173 w 8127023"/>
              <a:gd name="connsiteY9" fmla="*/ 2307688 h 3122527"/>
              <a:gd name="connsiteX10" fmla="*/ 4092005 w 8127023"/>
              <a:gd name="connsiteY10" fmla="*/ 2181675 h 3122527"/>
              <a:gd name="connsiteX11" fmla="*/ 4447934 w 8127023"/>
              <a:gd name="connsiteY11" fmla="*/ 2885060 h 3122527"/>
              <a:gd name="connsiteX12" fmla="*/ 5116537 w 8127023"/>
              <a:gd name="connsiteY12" fmla="*/ 2968870 h 3122527"/>
              <a:gd name="connsiteX13" fmla="*/ 6002800 w 8127023"/>
              <a:gd name="connsiteY13" fmla="*/ 2631245 h 3122527"/>
              <a:gd name="connsiteX14" fmla="*/ 6706187 w 8127023"/>
              <a:gd name="connsiteY14" fmla="*/ 2631243 h 3122527"/>
              <a:gd name="connsiteX15" fmla="*/ 7331810 w 8127023"/>
              <a:gd name="connsiteY15" fmla="*/ 2800653 h 3122527"/>
              <a:gd name="connsiteX16" fmla="*/ 8127023 w 8127023"/>
              <a:gd name="connsiteY16" fmla="*/ 2982937 h 3122527"/>
              <a:gd name="connsiteX0" fmla="*/ 0 w 8127023"/>
              <a:gd name="connsiteY0" fmla="*/ 0 h 3122527"/>
              <a:gd name="connsiteX1" fmla="*/ 812995 w 8127023"/>
              <a:gd name="connsiteY1" fmla="*/ 177996 h 3122527"/>
              <a:gd name="connsiteX2" fmla="*/ 1819226 w 8127023"/>
              <a:gd name="connsiteY2" fmla="*/ 601394 h 3122527"/>
              <a:gd name="connsiteX3" fmla="*/ 2035712 w 8127023"/>
              <a:gd name="connsiteY3" fmla="*/ 3095479 h 3122527"/>
              <a:gd name="connsiteX4" fmla="*/ 2429607 w 8127023"/>
              <a:gd name="connsiteY4" fmla="*/ 1927860 h 3122527"/>
              <a:gd name="connsiteX5" fmla="*/ 2811845 w 8127023"/>
              <a:gd name="connsiteY5" fmla="*/ 1970659 h 3122527"/>
              <a:gd name="connsiteX6" fmla="*/ 3132992 w 8127023"/>
              <a:gd name="connsiteY6" fmla="*/ 2068537 h 3122527"/>
              <a:gd name="connsiteX7" fmla="*/ 3484686 w 8127023"/>
              <a:gd name="connsiteY7" fmla="*/ 1913791 h 3122527"/>
              <a:gd name="connsiteX8" fmla="*/ 3794173 w 8127023"/>
              <a:gd name="connsiteY8" fmla="*/ 2307688 h 3122527"/>
              <a:gd name="connsiteX9" fmla="*/ 4092005 w 8127023"/>
              <a:gd name="connsiteY9" fmla="*/ 2181675 h 3122527"/>
              <a:gd name="connsiteX10" fmla="*/ 4447934 w 8127023"/>
              <a:gd name="connsiteY10" fmla="*/ 2885060 h 3122527"/>
              <a:gd name="connsiteX11" fmla="*/ 5116537 w 8127023"/>
              <a:gd name="connsiteY11" fmla="*/ 2968870 h 3122527"/>
              <a:gd name="connsiteX12" fmla="*/ 6002800 w 8127023"/>
              <a:gd name="connsiteY12" fmla="*/ 2631245 h 3122527"/>
              <a:gd name="connsiteX13" fmla="*/ 6706187 w 8127023"/>
              <a:gd name="connsiteY13" fmla="*/ 2631243 h 3122527"/>
              <a:gd name="connsiteX14" fmla="*/ 7331810 w 8127023"/>
              <a:gd name="connsiteY14" fmla="*/ 2800653 h 3122527"/>
              <a:gd name="connsiteX15" fmla="*/ 8127023 w 8127023"/>
              <a:gd name="connsiteY15"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132992 w 8127023"/>
              <a:gd name="connsiteY5" fmla="*/ 2068537 h 3122527"/>
              <a:gd name="connsiteX6" fmla="*/ 3484686 w 8127023"/>
              <a:gd name="connsiteY6" fmla="*/ 1913791 h 3122527"/>
              <a:gd name="connsiteX7" fmla="*/ 3794173 w 8127023"/>
              <a:gd name="connsiteY7" fmla="*/ 2307688 h 3122527"/>
              <a:gd name="connsiteX8" fmla="*/ 4092005 w 8127023"/>
              <a:gd name="connsiteY8" fmla="*/ 2181675 h 3122527"/>
              <a:gd name="connsiteX9" fmla="*/ 4447934 w 8127023"/>
              <a:gd name="connsiteY9" fmla="*/ 2885060 h 3122527"/>
              <a:gd name="connsiteX10" fmla="*/ 5116537 w 8127023"/>
              <a:gd name="connsiteY10" fmla="*/ 2968870 h 3122527"/>
              <a:gd name="connsiteX11" fmla="*/ 6002800 w 8127023"/>
              <a:gd name="connsiteY11" fmla="*/ 2631245 h 3122527"/>
              <a:gd name="connsiteX12" fmla="*/ 6706187 w 8127023"/>
              <a:gd name="connsiteY12" fmla="*/ 2631243 h 3122527"/>
              <a:gd name="connsiteX13" fmla="*/ 7331810 w 8127023"/>
              <a:gd name="connsiteY13" fmla="*/ 2800653 h 3122527"/>
              <a:gd name="connsiteX14" fmla="*/ 8127023 w 8127023"/>
              <a:gd name="connsiteY14"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484686 w 8127023"/>
              <a:gd name="connsiteY5" fmla="*/ 1913791 h 3122527"/>
              <a:gd name="connsiteX6" fmla="*/ 3794173 w 8127023"/>
              <a:gd name="connsiteY6" fmla="*/ 2307688 h 3122527"/>
              <a:gd name="connsiteX7" fmla="*/ 4092005 w 8127023"/>
              <a:gd name="connsiteY7" fmla="*/ 2181675 h 3122527"/>
              <a:gd name="connsiteX8" fmla="*/ 4447934 w 8127023"/>
              <a:gd name="connsiteY8" fmla="*/ 2885060 h 3122527"/>
              <a:gd name="connsiteX9" fmla="*/ 5116537 w 8127023"/>
              <a:gd name="connsiteY9" fmla="*/ 2968870 h 3122527"/>
              <a:gd name="connsiteX10" fmla="*/ 6002800 w 8127023"/>
              <a:gd name="connsiteY10" fmla="*/ 2631245 h 3122527"/>
              <a:gd name="connsiteX11" fmla="*/ 6706187 w 8127023"/>
              <a:gd name="connsiteY11" fmla="*/ 2631243 h 3122527"/>
              <a:gd name="connsiteX12" fmla="*/ 7331810 w 8127023"/>
              <a:gd name="connsiteY12" fmla="*/ 2800653 h 3122527"/>
              <a:gd name="connsiteX13" fmla="*/ 8127023 w 8127023"/>
              <a:gd name="connsiteY13" fmla="*/ 2982937 h 3122527"/>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3794173 w 8127023"/>
              <a:gd name="connsiteY5" fmla="*/ 2307688 h 3122711"/>
              <a:gd name="connsiteX6" fmla="*/ 4092005 w 8127023"/>
              <a:gd name="connsiteY6" fmla="*/ 2181675 h 3122711"/>
              <a:gd name="connsiteX7" fmla="*/ 4447934 w 8127023"/>
              <a:gd name="connsiteY7" fmla="*/ 2885060 h 3122711"/>
              <a:gd name="connsiteX8" fmla="*/ 5116537 w 8127023"/>
              <a:gd name="connsiteY8" fmla="*/ 2968870 h 3122711"/>
              <a:gd name="connsiteX9" fmla="*/ 6002800 w 8127023"/>
              <a:gd name="connsiteY9" fmla="*/ 2631245 h 3122711"/>
              <a:gd name="connsiteX10" fmla="*/ 6706187 w 8127023"/>
              <a:gd name="connsiteY10" fmla="*/ 2631243 h 3122711"/>
              <a:gd name="connsiteX11" fmla="*/ 7331810 w 8127023"/>
              <a:gd name="connsiteY11" fmla="*/ 2800653 h 3122711"/>
              <a:gd name="connsiteX12" fmla="*/ 8127023 w 8127023"/>
              <a:gd name="connsiteY12"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6706187 w 8127023"/>
              <a:gd name="connsiteY8" fmla="*/ 2631243 h 3122711"/>
              <a:gd name="connsiteX9" fmla="*/ 7331810 w 8127023"/>
              <a:gd name="connsiteY9" fmla="*/ 2800653 h 3122711"/>
              <a:gd name="connsiteX10" fmla="*/ 8127023 w 8127023"/>
              <a:gd name="connsiteY10"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331810 w 8127023"/>
              <a:gd name="connsiteY8" fmla="*/ 2800653 h 3122711"/>
              <a:gd name="connsiteX9" fmla="*/ 8127023 w 8127023"/>
              <a:gd name="connsiteY9"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268310 w 8127023"/>
              <a:gd name="connsiteY8" fmla="*/ 2902253 h 3122711"/>
              <a:gd name="connsiteX9" fmla="*/ 8127023 w 8127023"/>
              <a:gd name="connsiteY9" fmla="*/ 2982937 h 3122711"/>
              <a:gd name="connsiteX0" fmla="*/ 0 w 8127023"/>
              <a:gd name="connsiteY0" fmla="*/ 0 h 3095758"/>
              <a:gd name="connsiteX1" fmla="*/ 1819226 w 8127023"/>
              <a:gd name="connsiteY1" fmla="*/ 601394 h 3095758"/>
              <a:gd name="connsiteX2" fmla="*/ 2035712 w 8127023"/>
              <a:gd name="connsiteY2" fmla="*/ 3095479 h 3095758"/>
              <a:gd name="connsiteX3" fmla="*/ 2416907 w 8127023"/>
              <a:gd name="connsiteY3" fmla="*/ 772160 h 3095758"/>
              <a:gd name="connsiteX4" fmla="*/ 3484686 w 8127023"/>
              <a:gd name="connsiteY4" fmla="*/ 1913791 h 3095758"/>
              <a:gd name="connsiteX5" fmla="*/ 4092005 w 8127023"/>
              <a:gd name="connsiteY5" fmla="*/ 2181675 h 3095758"/>
              <a:gd name="connsiteX6" fmla="*/ 5116537 w 8127023"/>
              <a:gd name="connsiteY6" fmla="*/ 2968870 h 3095758"/>
              <a:gd name="connsiteX7" fmla="*/ 6002800 w 8127023"/>
              <a:gd name="connsiteY7" fmla="*/ 2631245 h 3095758"/>
              <a:gd name="connsiteX8" fmla="*/ 7268310 w 8127023"/>
              <a:gd name="connsiteY8" fmla="*/ 2902253 h 3095758"/>
              <a:gd name="connsiteX9" fmla="*/ 8127023 w 8127023"/>
              <a:gd name="connsiteY9" fmla="*/ 2982937 h 3095758"/>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092005 w 8127023"/>
              <a:gd name="connsiteY5" fmla="*/ 21816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104705 w 8127023"/>
              <a:gd name="connsiteY5" fmla="*/ 20800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358705 w 8127023"/>
              <a:gd name="connsiteY5" fmla="*/ 19911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4358705 w 8127023"/>
              <a:gd name="connsiteY6" fmla="*/ 1991175 h 3095786"/>
              <a:gd name="connsiteX7" fmla="*/ 5116537 w 8127023"/>
              <a:gd name="connsiteY7" fmla="*/ 2968870 h 3095786"/>
              <a:gd name="connsiteX8" fmla="*/ 6002800 w 8127023"/>
              <a:gd name="connsiteY8" fmla="*/ 2631245 h 3095786"/>
              <a:gd name="connsiteX9" fmla="*/ 7268310 w 8127023"/>
              <a:gd name="connsiteY9" fmla="*/ 2902253 h 3095786"/>
              <a:gd name="connsiteX10" fmla="*/ 8127023 w 8127023"/>
              <a:gd name="connsiteY10"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5116537 w 8127023"/>
              <a:gd name="connsiteY5" fmla="*/ 2968870 h 3095786"/>
              <a:gd name="connsiteX6" fmla="*/ 6002800 w 8127023"/>
              <a:gd name="connsiteY6" fmla="*/ 2631245 h 3095786"/>
              <a:gd name="connsiteX7" fmla="*/ 7268310 w 8127023"/>
              <a:gd name="connsiteY7" fmla="*/ 2902253 h 3095786"/>
              <a:gd name="connsiteX8" fmla="*/ 8127023 w 8127023"/>
              <a:gd name="connsiteY8" fmla="*/ 2982937 h 3095786"/>
              <a:gd name="connsiteX0" fmla="*/ 0 w 8127023"/>
              <a:gd name="connsiteY0" fmla="*/ 0 h 3146579"/>
              <a:gd name="connsiteX1" fmla="*/ 1819226 w 8127023"/>
              <a:gd name="connsiteY1" fmla="*/ 601394 h 3146579"/>
              <a:gd name="connsiteX2" fmla="*/ 2124612 w 8127023"/>
              <a:gd name="connsiteY2" fmla="*/ 3146279 h 3146579"/>
              <a:gd name="connsiteX3" fmla="*/ 2416907 w 8127023"/>
              <a:gd name="connsiteY3" fmla="*/ 772160 h 3146579"/>
              <a:gd name="connsiteX4" fmla="*/ 3560886 w 8127023"/>
              <a:gd name="connsiteY4" fmla="*/ 732691 h 3146579"/>
              <a:gd name="connsiteX5" fmla="*/ 5116537 w 8127023"/>
              <a:gd name="connsiteY5" fmla="*/ 2968870 h 3146579"/>
              <a:gd name="connsiteX6" fmla="*/ 6002800 w 8127023"/>
              <a:gd name="connsiteY6" fmla="*/ 2631245 h 3146579"/>
              <a:gd name="connsiteX7" fmla="*/ 7268310 w 8127023"/>
              <a:gd name="connsiteY7" fmla="*/ 2902253 h 3146579"/>
              <a:gd name="connsiteX8" fmla="*/ 8127023 w 8127023"/>
              <a:gd name="connsiteY8" fmla="*/ 2982937 h 3146579"/>
              <a:gd name="connsiteX0" fmla="*/ 0 w 8063523"/>
              <a:gd name="connsiteY0" fmla="*/ 0 h 3552979"/>
              <a:gd name="connsiteX1" fmla="*/ 1755726 w 8063523"/>
              <a:gd name="connsiteY1" fmla="*/ 1007794 h 3552979"/>
              <a:gd name="connsiteX2" fmla="*/ 2061112 w 8063523"/>
              <a:gd name="connsiteY2" fmla="*/ 3552679 h 3552979"/>
              <a:gd name="connsiteX3" fmla="*/ 2353407 w 8063523"/>
              <a:gd name="connsiteY3" fmla="*/ 1178560 h 3552979"/>
              <a:gd name="connsiteX4" fmla="*/ 3497386 w 8063523"/>
              <a:gd name="connsiteY4" fmla="*/ 1139091 h 3552979"/>
              <a:gd name="connsiteX5" fmla="*/ 5053037 w 8063523"/>
              <a:gd name="connsiteY5" fmla="*/ 3375270 h 3552979"/>
              <a:gd name="connsiteX6" fmla="*/ 5939300 w 8063523"/>
              <a:gd name="connsiteY6" fmla="*/ 3037645 h 3552979"/>
              <a:gd name="connsiteX7" fmla="*/ 7204810 w 8063523"/>
              <a:gd name="connsiteY7" fmla="*/ 3308653 h 3552979"/>
              <a:gd name="connsiteX8" fmla="*/ 8063523 w 8063523"/>
              <a:gd name="connsiteY8" fmla="*/ 3389337 h 3552979"/>
              <a:gd name="connsiteX0" fmla="*/ 0 w 7936523"/>
              <a:gd name="connsiteY0" fmla="*/ 0 h 3552979"/>
              <a:gd name="connsiteX1" fmla="*/ 1755726 w 7936523"/>
              <a:gd name="connsiteY1" fmla="*/ 1007794 h 3552979"/>
              <a:gd name="connsiteX2" fmla="*/ 2061112 w 7936523"/>
              <a:gd name="connsiteY2" fmla="*/ 3552679 h 3552979"/>
              <a:gd name="connsiteX3" fmla="*/ 2353407 w 7936523"/>
              <a:gd name="connsiteY3" fmla="*/ 1178560 h 3552979"/>
              <a:gd name="connsiteX4" fmla="*/ 3497386 w 7936523"/>
              <a:gd name="connsiteY4" fmla="*/ 1139091 h 3552979"/>
              <a:gd name="connsiteX5" fmla="*/ 5053037 w 7936523"/>
              <a:gd name="connsiteY5" fmla="*/ 3375270 h 3552979"/>
              <a:gd name="connsiteX6" fmla="*/ 5939300 w 7936523"/>
              <a:gd name="connsiteY6" fmla="*/ 3037645 h 3552979"/>
              <a:gd name="connsiteX7" fmla="*/ 7204810 w 7936523"/>
              <a:gd name="connsiteY7" fmla="*/ 3308653 h 3552979"/>
              <a:gd name="connsiteX8" fmla="*/ 7936523 w 7936523"/>
              <a:gd name="connsiteY8" fmla="*/ 3452837 h 3552979"/>
              <a:gd name="connsiteX0" fmla="*/ 0 w 7898423"/>
              <a:gd name="connsiteY0" fmla="*/ 0 h 3552979"/>
              <a:gd name="connsiteX1" fmla="*/ 1755726 w 7898423"/>
              <a:gd name="connsiteY1" fmla="*/ 1007794 h 3552979"/>
              <a:gd name="connsiteX2" fmla="*/ 2061112 w 7898423"/>
              <a:gd name="connsiteY2" fmla="*/ 3552679 h 3552979"/>
              <a:gd name="connsiteX3" fmla="*/ 2353407 w 7898423"/>
              <a:gd name="connsiteY3" fmla="*/ 1178560 h 3552979"/>
              <a:gd name="connsiteX4" fmla="*/ 3497386 w 7898423"/>
              <a:gd name="connsiteY4" fmla="*/ 1139091 h 3552979"/>
              <a:gd name="connsiteX5" fmla="*/ 5053037 w 7898423"/>
              <a:gd name="connsiteY5" fmla="*/ 3375270 h 3552979"/>
              <a:gd name="connsiteX6" fmla="*/ 5939300 w 7898423"/>
              <a:gd name="connsiteY6" fmla="*/ 3037645 h 3552979"/>
              <a:gd name="connsiteX7" fmla="*/ 7204810 w 7898423"/>
              <a:gd name="connsiteY7" fmla="*/ 3308653 h 3552979"/>
              <a:gd name="connsiteX8" fmla="*/ 7898423 w 7898423"/>
              <a:gd name="connsiteY8" fmla="*/ 3490937 h 3552979"/>
              <a:gd name="connsiteX0" fmla="*/ 0 w 7961923"/>
              <a:gd name="connsiteY0" fmla="*/ 0 h 4353079"/>
              <a:gd name="connsiteX1" fmla="*/ 1819226 w 7961923"/>
              <a:gd name="connsiteY1" fmla="*/ 1807894 h 4353079"/>
              <a:gd name="connsiteX2" fmla="*/ 2124612 w 7961923"/>
              <a:gd name="connsiteY2" fmla="*/ 4352779 h 4353079"/>
              <a:gd name="connsiteX3" fmla="*/ 2416907 w 7961923"/>
              <a:gd name="connsiteY3" fmla="*/ 1978660 h 4353079"/>
              <a:gd name="connsiteX4" fmla="*/ 3560886 w 7961923"/>
              <a:gd name="connsiteY4" fmla="*/ 1939191 h 4353079"/>
              <a:gd name="connsiteX5" fmla="*/ 5116537 w 7961923"/>
              <a:gd name="connsiteY5" fmla="*/ 4175370 h 4353079"/>
              <a:gd name="connsiteX6" fmla="*/ 6002800 w 7961923"/>
              <a:gd name="connsiteY6" fmla="*/ 3837745 h 4353079"/>
              <a:gd name="connsiteX7" fmla="*/ 7268310 w 7961923"/>
              <a:gd name="connsiteY7" fmla="*/ 4108753 h 4353079"/>
              <a:gd name="connsiteX8" fmla="*/ 7961923 w 7961923"/>
              <a:gd name="connsiteY8" fmla="*/ 4291037 h 4353079"/>
              <a:gd name="connsiteX0" fmla="*/ 0 w 7873023"/>
              <a:gd name="connsiteY0" fmla="*/ 0 h 4111779"/>
              <a:gd name="connsiteX1" fmla="*/ 1730326 w 7873023"/>
              <a:gd name="connsiteY1" fmla="*/ 1566594 h 4111779"/>
              <a:gd name="connsiteX2" fmla="*/ 2035712 w 7873023"/>
              <a:gd name="connsiteY2" fmla="*/ 4111479 h 4111779"/>
              <a:gd name="connsiteX3" fmla="*/ 2328007 w 7873023"/>
              <a:gd name="connsiteY3" fmla="*/ 1737360 h 4111779"/>
              <a:gd name="connsiteX4" fmla="*/ 3471986 w 7873023"/>
              <a:gd name="connsiteY4" fmla="*/ 1697891 h 4111779"/>
              <a:gd name="connsiteX5" fmla="*/ 5027637 w 7873023"/>
              <a:gd name="connsiteY5" fmla="*/ 3934070 h 4111779"/>
              <a:gd name="connsiteX6" fmla="*/ 5913900 w 7873023"/>
              <a:gd name="connsiteY6" fmla="*/ 3596445 h 4111779"/>
              <a:gd name="connsiteX7" fmla="*/ 7179410 w 7873023"/>
              <a:gd name="connsiteY7" fmla="*/ 3867453 h 4111779"/>
              <a:gd name="connsiteX8" fmla="*/ 7873023 w 7873023"/>
              <a:gd name="connsiteY8" fmla="*/ 4049737 h 4111779"/>
              <a:gd name="connsiteX0" fmla="*/ 0 w 7873023"/>
              <a:gd name="connsiteY0" fmla="*/ 0 h 4082755"/>
              <a:gd name="connsiteX1" fmla="*/ 1730326 w 7873023"/>
              <a:gd name="connsiteY1" fmla="*/ 1566594 h 4082755"/>
              <a:gd name="connsiteX2" fmla="*/ 1498684 w 7873023"/>
              <a:gd name="connsiteY2" fmla="*/ 4082451 h 4082755"/>
              <a:gd name="connsiteX3" fmla="*/ 2328007 w 7873023"/>
              <a:gd name="connsiteY3" fmla="*/ 1737360 h 4082755"/>
              <a:gd name="connsiteX4" fmla="*/ 3471986 w 7873023"/>
              <a:gd name="connsiteY4" fmla="*/ 1697891 h 4082755"/>
              <a:gd name="connsiteX5" fmla="*/ 5027637 w 7873023"/>
              <a:gd name="connsiteY5" fmla="*/ 3934070 h 4082755"/>
              <a:gd name="connsiteX6" fmla="*/ 5913900 w 7873023"/>
              <a:gd name="connsiteY6" fmla="*/ 3596445 h 4082755"/>
              <a:gd name="connsiteX7" fmla="*/ 7179410 w 7873023"/>
              <a:gd name="connsiteY7" fmla="*/ 3867453 h 4082755"/>
              <a:gd name="connsiteX8" fmla="*/ 7873023 w 7873023"/>
              <a:gd name="connsiteY8" fmla="*/ 4049737 h 4082755"/>
              <a:gd name="connsiteX0" fmla="*/ 0 w 7873023"/>
              <a:gd name="connsiteY0" fmla="*/ 0 h 4086230"/>
              <a:gd name="connsiteX1" fmla="*/ 1048154 w 7873023"/>
              <a:gd name="connsiteY1" fmla="*/ 1116651 h 4086230"/>
              <a:gd name="connsiteX2" fmla="*/ 1498684 w 7873023"/>
              <a:gd name="connsiteY2" fmla="*/ 4082451 h 4086230"/>
              <a:gd name="connsiteX3" fmla="*/ 2328007 w 7873023"/>
              <a:gd name="connsiteY3" fmla="*/ 1737360 h 4086230"/>
              <a:gd name="connsiteX4" fmla="*/ 3471986 w 7873023"/>
              <a:gd name="connsiteY4" fmla="*/ 1697891 h 4086230"/>
              <a:gd name="connsiteX5" fmla="*/ 5027637 w 7873023"/>
              <a:gd name="connsiteY5" fmla="*/ 3934070 h 4086230"/>
              <a:gd name="connsiteX6" fmla="*/ 5913900 w 7873023"/>
              <a:gd name="connsiteY6" fmla="*/ 3596445 h 4086230"/>
              <a:gd name="connsiteX7" fmla="*/ 7179410 w 7873023"/>
              <a:gd name="connsiteY7" fmla="*/ 3867453 h 4086230"/>
              <a:gd name="connsiteX8" fmla="*/ 7873023 w 7873023"/>
              <a:gd name="connsiteY8" fmla="*/ 4049737 h 4086230"/>
              <a:gd name="connsiteX0" fmla="*/ 0 w 7873023"/>
              <a:gd name="connsiteY0" fmla="*/ 0 h 4086038"/>
              <a:gd name="connsiteX1" fmla="*/ 1048154 w 7873023"/>
              <a:gd name="connsiteY1" fmla="*/ 1116651 h 4086038"/>
              <a:gd name="connsiteX2" fmla="*/ 1498684 w 7873023"/>
              <a:gd name="connsiteY2" fmla="*/ 4082451 h 4086038"/>
              <a:gd name="connsiteX3" fmla="*/ 2226407 w 7873023"/>
              <a:gd name="connsiteY3" fmla="*/ 1722845 h 4086038"/>
              <a:gd name="connsiteX4" fmla="*/ 3471986 w 7873023"/>
              <a:gd name="connsiteY4" fmla="*/ 1697891 h 4086038"/>
              <a:gd name="connsiteX5" fmla="*/ 5027637 w 7873023"/>
              <a:gd name="connsiteY5" fmla="*/ 3934070 h 4086038"/>
              <a:gd name="connsiteX6" fmla="*/ 5913900 w 7873023"/>
              <a:gd name="connsiteY6" fmla="*/ 3596445 h 4086038"/>
              <a:gd name="connsiteX7" fmla="*/ 7179410 w 7873023"/>
              <a:gd name="connsiteY7" fmla="*/ 3867453 h 4086038"/>
              <a:gd name="connsiteX8" fmla="*/ 7873023 w 7873023"/>
              <a:gd name="connsiteY8" fmla="*/ 4049737 h 4086038"/>
              <a:gd name="connsiteX0" fmla="*/ 0 w 7873023"/>
              <a:gd name="connsiteY0" fmla="*/ 0 h 4086050"/>
              <a:gd name="connsiteX1" fmla="*/ 1048154 w 7873023"/>
              <a:gd name="connsiteY1" fmla="*/ 1116651 h 4086050"/>
              <a:gd name="connsiteX2" fmla="*/ 1498684 w 7873023"/>
              <a:gd name="connsiteY2" fmla="*/ 4082451 h 4086050"/>
              <a:gd name="connsiteX3" fmla="*/ 2226407 w 7873023"/>
              <a:gd name="connsiteY3" fmla="*/ 1722845 h 4086050"/>
              <a:gd name="connsiteX4" fmla="*/ 3065586 w 7873023"/>
              <a:gd name="connsiteY4" fmla="*/ 1654348 h 4086050"/>
              <a:gd name="connsiteX5" fmla="*/ 5027637 w 7873023"/>
              <a:gd name="connsiteY5" fmla="*/ 3934070 h 4086050"/>
              <a:gd name="connsiteX6" fmla="*/ 5913900 w 7873023"/>
              <a:gd name="connsiteY6" fmla="*/ 3596445 h 4086050"/>
              <a:gd name="connsiteX7" fmla="*/ 7179410 w 7873023"/>
              <a:gd name="connsiteY7" fmla="*/ 3867453 h 4086050"/>
              <a:gd name="connsiteX8" fmla="*/ 7873023 w 7873023"/>
              <a:gd name="connsiteY8" fmla="*/ 4049737 h 4086050"/>
              <a:gd name="connsiteX0" fmla="*/ 0 w 7873023"/>
              <a:gd name="connsiteY0" fmla="*/ 0 h 4086030"/>
              <a:gd name="connsiteX1" fmla="*/ 1048154 w 7873023"/>
              <a:gd name="connsiteY1" fmla="*/ 1116651 h 4086030"/>
              <a:gd name="connsiteX2" fmla="*/ 1498684 w 7873023"/>
              <a:gd name="connsiteY2" fmla="*/ 4082451 h 4086030"/>
              <a:gd name="connsiteX3" fmla="*/ 2226407 w 7873023"/>
              <a:gd name="connsiteY3" fmla="*/ 1722845 h 4086030"/>
              <a:gd name="connsiteX4" fmla="*/ 3138158 w 7873023"/>
              <a:gd name="connsiteY4" fmla="*/ 1726919 h 4086030"/>
              <a:gd name="connsiteX5" fmla="*/ 5027637 w 7873023"/>
              <a:gd name="connsiteY5" fmla="*/ 3934070 h 4086030"/>
              <a:gd name="connsiteX6" fmla="*/ 5913900 w 7873023"/>
              <a:gd name="connsiteY6" fmla="*/ 3596445 h 4086030"/>
              <a:gd name="connsiteX7" fmla="*/ 7179410 w 7873023"/>
              <a:gd name="connsiteY7" fmla="*/ 3867453 h 4086030"/>
              <a:gd name="connsiteX8" fmla="*/ 7873023 w 7873023"/>
              <a:gd name="connsiteY8" fmla="*/ 4049737 h 4086030"/>
              <a:gd name="connsiteX0" fmla="*/ 0 w 7873023"/>
              <a:gd name="connsiteY0" fmla="*/ 0 h 4087738"/>
              <a:gd name="connsiteX1" fmla="*/ 1048154 w 7873023"/>
              <a:gd name="connsiteY1" fmla="*/ 1116651 h 4087738"/>
              <a:gd name="connsiteX2" fmla="*/ 1498684 w 7873023"/>
              <a:gd name="connsiteY2" fmla="*/ 4082451 h 4087738"/>
              <a:gd name="connsiteX3" fmla="*/ 2211892 w 7873023"/>
              <a:gd name="connsiteY3" fmla="*/ 1838959 h 4087738"/>
              <a:gd name="connsiteX4" fmla="*/ 3138158 w 7873023"/>
              <a:gd name="connsiteY4" fmla="*/ 1726919 h 4087738"/>
              <a:gd name="connsiteX5" fmla="*/ 5027637 w 7873023"/>
              <a:gd name="connsiteY5" fmla="*/ 3934070 h 4087738"/>
              <a:gd name="connsiteX6" fmla="*/ 5913900 w 7873023"/>
              <a:gd name="connsiteY6" fmla="*/ 3596445 h 4087738"/>
              <a:gd name="connsiteX7" fmla="*/ 7179410 w 7873023"/>
              <a:gd name="connsiteY7" fmla="*/ 3867453 h 4087738"/>
              <a:gd name="connsiteX8" fmla="*/ 7873023 w 7873023"/>
              <a:gd name="connsiteY8" fmla="*/ 4049737 h 4087738"/>
              <a:gd name="connsiteX0" fmla="*/ 0 w 7858509"/>
              <a:gd name="connsiteY0" fmla="*/ 0 h 3768423"/>
              <a:gd name="connsiteX1" fmla="*/ 1033640 w 7858509"/>
              <a:gd name="connsiteY1" fmla="*/ 797336 h 3768423"/>
              <a:gd name="connsiteX2" fmla="*/ 1484170 w 7858509"/>
              <a:gd name="connsiteY2" fmla="*/ 3763136 h 3768423"/>
              <a:gd name="connsiteX3" fmla="*/ 2197378 w 7858509"/>
              <a:gd name="connsiteY3" fmla="*/ 1519644 h 3768423"/>
              <a:gd name="connsiteX4" fmla="*/ 3123644 w 7858509"/>
              <a:gd name="connsiteY4" fmla="*/ 1407604 h 3768423"/>
              <a:gd name="connsiteX5" fmla="*/ 5013123 w 7858509"/>
              <a:gd name="connsiteY5" fmla="*/ 3614755 h 3768423"/>
              <a:gd name="connsiteX6" fmla="*/ 5899386 w 7858509"/>
              <a:gd name="connsiteY6" fmla="*/ 3277130 h 3768423"/>
              <a:gd name="connsiteX7" fmla="*/ 7164896 w 7858509"/>
              <a:gd name="connsiteY7" fmla="*/ 3548138 h 3768423"/>
              <a:gd name="connsiteX8" fmla="*/ 7858509 w 7858509"/>
              <a:gd name="connsiteY8" fmla="*/ 3730422 h 3768423"/>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2314"/>
              <a:gd name="connsiteX1" fmla="*/ 1556153 w 8293937"/>
              <a:gd name="connsiteY1" fmla="*/ 724765 h 3622314"/>
              <a:gd name="connsiteX2" fmla="*/ 1919598 w 8293937"/>
              <a:gd name="connsiteY2" fmla="*/ 3617993 h 3622314"/>
              <a:gd name="connsiteX3" fmla="*/ 2632806 w 8293937"/>
              <a:gd name="connsiteY3" fmla="*/ 1374501 h 3622314"/>
              <a:gd name="connsiteX4" fmla="*/ 3559072 w 8293937"/>
              <a:gd name="connsiteY4" fmla="*/ 1262461 h 3622314"/>
              <a:gd name="connsiteX5" fmla="*/ 5448551 w 8293937"/>
              <a:gd name="connsiteY5" fmla="*/ 3469612 h 3622314"/>
              <a:gd name="connsiteX6" fmla="*/ 6334814 w 8293937"/>
              <a:gd name="connsiteY6" fmla="*/ 3131987 h 3622314"/>
              <a:gd name="connsiteX7" fmla="*/ 7600324 w 8293937"/>
              <a:gd name="connsiteY7" fmla="*/ 3402995 h 3622314"/>
              <a:gd name="connsiteX8" fmla="*/ 8293937 w 8293937"/>
              <a:gd name="connsiteY8" fmla="*/ 3585279 h 3622314"/>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085584 w 8808606"/>
              <a:gd name="connsiteY7" fmla="*/ 3417509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933811 w 8808606"/>
              <a:gd name="connsiteY6" fmla="*/ 3484126 h 3875565"/>
              <a:gd name="connsiteX7" fmla="*/ 6820074 w 8808606"/>
              <a:gd name="connsiteY7" fmla="*/ 3146501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79645 w 8808606"/>
              <a:gd name="connsiteY4" fmla="*/ 11753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01203 w 8808606"/>
              <a:gd name="connsiteY5" fmla="*/ 1901184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8606" h="3875565">
                <a:moveTo>
                  <a:pt x="0" y="0"/>
                </a:moveTo>
                <a:cubicBezTo>
                  <a:pt x="318087" y="67232"/>
                  <a:pt x="1949404" y="322546"/>
                  <a:pt x="1997298" y="550593"/>
                </a:cubicBezTo>
                <a:cubicBezTo>
                  <a:pt x="2045192" y="778640"/>
                  <a:pt x="2570979" y="3623398"/>
                  <a:pt x="2404858" y="3632507"/>
                </a:cubicBezTo>
                <a:cubicBezTo>
                  <a:pt x="2238737" y="3641616"/>
                  <a:pt x="2891386" y="1837242"/>
                  <a:pt x="3118066" y="1389015"/>
                </a:cubicBezTo>
                <a:cubicBezTo>
                  <a:pt x="3344746" y="940788"/>
                  <a:pt x="3534906" y="886813"/>
                  <a:pt x="3764940" y="943146"/>
                </a:cubicBezTo>
                <a:cubicBezTo>
                  <a:pt x="3994974" y="999479"/>
                  <a:pt x="4199587" y="1932616"/>
                  <a:pt x="4498270" y="1727013"/>
                </a:cubicBezTo>
                <a:cubicBezTo>
                  <a:pt x="4796953" y="1521410"/>
                  <a:pt x="4876615" y="2827532"/>
                  <a:pt x="5130577" y="2568841"/>
                </a:cubicBezTo>
                <a:cubicBezTo>
                  <a:pt x="5384539" y="2310150"/>
                  <a:pt x="5652228" y="3387849"/>
                  <a:pt x="5933811" y="3484126"/>
                </a:cubicBezTo>
                <a:cubicBezTo>
                  <a:pt x="6215394" y="3580403"/>
                  <a:pt x="6340941" y="3081261"/>
                  <a:pt x="6820074" y="3146501"/>
                </a:cubicBezTo>
                <a:cubicBezTo>
                  <a:pt x="7299207" y="3211741"/>
                  <a:pt x="7467924" y="3564020"/>
                  <a:pt x="8808606" y="3875565"/>
                </a:cubicBezTo>
              </a:path>
            </a:pathLst>
          </a:custGeom>
          <a:noFill/>
          <a:ln w="130175" cap="sq">
            <a:gradFill>
              <a:gsLst>
                <a:gs pos="98333">
                  <a:schemeClr val="bg1"/>
                </a:gs>
                <a:gs pos="0">
                  <a:schemeClr val="bg1"/>
                </a:gs>
                <a:gs pos="12000">
                  <a:srgbClr val="FF9966">
                    <a:lumMod val="81000"/>
                    <a:lumOff val="19000"/>
                  </a:srgbClr>
                </a:gs>
                <a:gs pos="47000">
                  <a:srgbClr val="92D050">
                    <a:lumMod val="50000"/>
                    <a:lumOff val="50000"/>
                  </a:srgbClr>
                </a:gs>
                <a:gs pos="75000">
                  <a:srgbClr val="92D050">
                    <a:lumMod val="90000"/>
                    <a:lumOff val="10000"/>
                  </a:srgbClr>
                </a:gs>
                <a:gs pos="93000">
                  <a:schemeClr val="accent4">
                    <a:lumMod val="33000"/>
                    <a:lumOff val="67000"/>
                  </a:schemeClr>
                </a:gs>
              </a:gsLst>
              <a:lin ang="54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414990" y="-3630596"/>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外来通院</a:t>
            </a:r>
          </a:p>
        </p:txBody>
      </p:sp>
      <p:sp>
        <p:nvSpPr>
          <p:cNvPr id="43" name="テキスト ボックス 42"/>
          <p:cNvSpPr txBox="1"/>
          <p:nvPr/>
        </p:nvSpPr>
        <p:spPr>
          <a:xfrm>
            <a:off x="5098122" y="908721"/>
            <a:ext cx="553998" cy="637213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終末期＝これ以上の積極的治療はしない。</a:t>
            </a:r>
            <a:endParaRPr kumimoji="1" lang="en-US" altLang="ja-JP"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4" name="テキスト ボックス 43"/>
          <p:cNvSpPr txBox="1"/>
          <p:nvPr/>
        </p:nvSpPr>
        <p:spPr>
          <a:xfrm>
            <a:off x="6422677" y="1001460"/>
            <a:ext cx="17235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看取り</a:t>
            </a:r>
          </a:p>
        </p:txBody>
      </p:sp>
      <p:sp>
        <p:nvSpPr>
          <p:cNvPr id="29" name="テキスト ボックス 28"/>
          <p:cNvSpPr txBox="1"/>
          <p:nvPr/>
        </p:nvSpPr>
        <p:spPr>
          <a:xfrm>
            <a:off x="179512" y="618307"/>
            <a:ext cx="526297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人生が進むと・・</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リーフォーム 1"/>
          <p:cNvSpPr/>
          <p:nvPr/>
        </p:nvSpPr>
        <p:spPr>
          <a:xfrm>
            <a:off x="5844661" y="3994252"/>
            <a:ext cx="3070578" cy="1388533"/>
          </a:xfrm>
          <a:custGeom>
            <a:avLst/>
            <a:gdLst>
              <a:gd name="connsiteX0" fmla="*/ 0 w 3070578"/>
              <a:gd name="connsiteY0" fmla="*/ 0 h 1388533"/>
              <a:gd name="connsiteX1" fmla="*/ 801511 w 3070578"/>
              <a:gd name="connsiteY1" fmla="*/ 451555 h 1388533"/>
              <a:gd name="connsiteX2" fmla="*/ 1490134 w 3070578"/>
              <a:gd name="connsiteY2" fmla="*/ 790222 h 1388533"/>
              <a:gd name="connsiteX3" fmla="*/ 2314223 w 3070578"/>
              <a:gd name="connsiteY3" fmla="*/ 1151466 h 1388533"/>
              <a:gd name="connsiteX4" fmla="*/ 3070578 w 3070578"/>
              <a:gd name="connsiteY4" fmla="*/ 1388533 h 138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578" h="1388533">
                <a:moveTo>
                  <a:pt x="0" y="0"/>
                </a:moveTo>
                <a:cubicBezTo>
                  <a:pt x="276577" y="159925"/>
                  <a:pt x="553155" y="319851"/>
                  <a:pt x="801511" y="451555"/>
                </a:cubicBezTo>
                <a:cubicBezTo>
                  <a:pt x="1049867" y="583259"/>
                  <a:pt x="1238015" y="673570"/>
                  <a:pt x="1490134" y="790222"/>
                </a:cubicBezTo>
                <a:cubicBezTo>
                  <a:pt x="1742253" y="906874"/>
                  <a:pt x="2050816" y="1051748"/>
                  <a:pt x="2314223" y="1151466"/>
                </a:cubicBezTo>
                <a:cubicBezTo>
                  <a:pt x="2577630" y="1251185"/>
                  <a:pt x="2824104" y="1319859"/>
                  <a:pt x="3070578" y="1388533"/>
                </a:cubicBezTo>
              </a:path>
            </a:pathLst>
          </a:custGeom>
          <a:noFill/>
          <a:ln w="238125">
            <a:solidFill>
              <a:schemeClr val="accent6">
                <a:lumMod val="20000"/>
                <a:lumOff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5881796" y="5656939"/>
            <a:ext cx="274947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最期の下山</a:t>
            </a:r>
          </a:p>
        </p:txBody>
      </p:sp>
    </p:spTree>
    <p:extLst>
      <p:ext uri="{BB962C8B-B14F-4D97-AF65-F5344CB8AC3E}">
        <p14:creationId xmlns:p14="http://schemas.microsoft.com/office/powerpoint/2010/main" val="41830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9" grpId="0"/>
      <p:bldP spid="43" grpId="0"/>
      <p:bldP spid="44" grpId="0"/>
      <p:bldP spid="2"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0">
            <a:extLst>
              <a:ext uri="{FF2B5EF4-FFF2-40B4-BE49-F238E27FC236}">
                <a16:creationId xmlns:a16="http://schemas.microsoft.com/office/drawing/2014/main" id="{2FBFBBB1-0C76-477F-9F32-44493430E15E}"/>
              </a:ext>
            </a:extLst>
          </p:cNvPr>
          <p:cNvGraphicFramePr>
            <a:graphicFrameLocks noGrp="1"/>
          </p:cNvGraphicFramePr>
          <p:nvPr/>
        </p:nvGraphicFramePr>
        <p:xfrm>
          <a:off x="753372" y="2483927"/>
          <a:ext cx="7637256" cy="3304400"/>
        </p:xfrm>
        <a:graphic>
          <a:graphicData uri="http://schemas.openxmlformats.org/drawingml/2006/table">
            <a:tbl>
              <a:tblPr firstRow="1" bandRow="1">
                <a:tableStyleId>{5C22544A-7EE6-4342-B048-85BDC9FD1C3A}</a:tableStyleId>
              </a:tblPr>
              <a:tblGrid>
                <a:gridCol w="4339058">
                  <a:extLst>
                    <a:ext uri="{9D8B030D-6E8A-4147-A177-3AD203B41FA5}">
                      <a16:colId xmlns:a16="http://schemas.microsoft.com/office/drawing/2014/main" val="1969014134"/>
                    </a:ext>
                  </a:extLst>
                </a:gridCol>
                <a:gridCol w="824420">
                  <a:extLst>
                    <a:ext uri="{9D8B030D-6E8A-4147-A177-3AD203B41FA5}">
                      <a16:colId xmlns:a16="http://schemas.microsoft.com/office/drawing/2014/main" val="3458293931"/>
                    </a:ext>
                  </a:extLst>
                </a:gridCol>
                <a:gridCol w="802532">
                  <a:extLst>
                    <a:ext uri="{9D8B030D-6E8A-4147-A177-3AD203B41FA5}">
                      <a16:colId xmlns:a16="http://schemas.microsoft.com/office/drawing/2014/main" val="1229603962"/>
                    </a:ext>
                  </a:extLst>
                </a:gridCol>
                <a:gridCol w="839011">
                  <a:extLst>
                    <a:ext uri="{9D8B030D-6E8A-4147-A177-3AD203B41FA5}">
                      <a16:colId xmlns:a16="http://schemas.microsoft.com/office/drawing/2014/main" val="2921225626"/>
                    </a:ext>
                  </a:extLst>
                </a:gridCol>
                <a:gridCol w="832235">
                  <a:extLst>
                    <a:ext uri="{9D8B030D-6E8A-4147-A177-3AD203B41FA5}">
                      <a16:colId xmlns:a16="http://schemas.microsoft.com/office/drawing/2014/main" val="2610603563"/>
                    </a:ext>
                  </a:extLst>
                </a:gridCol>
              </a:tblGrid>
              <a:tr h="401300">
                <a:tc>
                  <a:txBody>
                    <a:bodyPr/>
                    <a:lstStyle/>
                    <a:p>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solidFill>
                  </a:tcPr>
                </a:tc>
                <a:tc>
                  <a:txBody>
                    <a:bodyPr/>
                    <a:lstStyle/>
                    <a:p>
                      <a:pPr algn="ctr"/>
                      <a:r>
                        <a:rPr kumimoji="1" lang="ja-JP" altLang="en-US" sz="1400" dirty="0">
                          <a:latin typeface="メイリオ" panose="020B0604030504040204" pitchFamily="50" charset="-128"/>
                          <a:ea typeface="メイリオ" panose="020B0604030504040204" pitchFamily="50" charset="-128"/>
                        </a:rPr>
                        <a:t>病院</a:t>
                      </a:r>
                    </a:p>
                  </a:txBody>
                  <a:tcPr marL="68580" marR="68580" marT="34290" marB="34290" anchor="ctr">
                    <a:solidFill>
                      <a:schemeClr val="accent6"/>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PCU</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solidFill>
                  </a:tcPr>
                </a:tc>
                <a:tc>
                  <a:txBody>
                    <a:bodyPr/>
                    <a:lstStyle/>
                    <a:p>
                      <a:pPr algn="ctr"/>
                      <a:r>
                        <a:rPr kumimoji="1" lang="ja-JP" altLang="en-US" sz="1400" dirty="0">
                          <a:latin typeface="メイリオ" panose="020B0604030504040204" pitchFamily="50" charset="-128"/>
                          <a:ea typeface="メイリオ" panose="020B0604030504040204" pitchFamily="50" charset="-128"/>
                        </a:rPr>
                        <a:t>施設</a:t>
                      </a:r>
                    </a:p>
                  </a:txBody>
                  <a:tcPr marL="68580" marR="68580" marT="34290" marB="34290" anchor="ctr">
                    <a:solidFill>
                      <a:schemeClr val="accent6"/>
                    </a:solidFill>
                  </a:tcPr>
                </a:tc>
                <a:tc>
                  <a:txBody>
                    <a:bodyPr/>
                    <a:lstStyle/>
                    <a:p>
                      <a:pPr algn="ctr"/>
                      <a:r>
                        <a:rPr kumimoji="1" lang="ja-JP" altLang="en-US" sz="1400" dirty="0">
                          <a:latin typeface="メイリオ" panose="020B0604030504040204" pitchFamily="50" charset="-128"/>
                          <a:ea typeface="メイリオ" panose="020B0604030504040204" pitchFamily="50" charset="-128"/>
                        </a:rPr>
                        <a:t>自宅</a:t>
                      </a:r>
                    </a:p>
                  </a:txBody>
                  <a:tcPr marL="68580" marR="68580" marT="34290" marB="34290" anchor="ctr">
                    <a:solidFill>
                      <a:schemeClr val="accent6"/>
                    </a:solidFill>
                  </a:tcPr>
                </a:tc>
                <a:extLst>
                  <a:ext uri="{0D108BD9-81ED-4DB2-BD59-A6C34878D82A}">
                    <a16:rowId xmlns:a16="http://schemas.microsoft.com/office/drawing/2014/main" val="2839697981"/>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人として大切にされていた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72.2</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80.5</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79.6</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91.5</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extLst>
                  <a:ext uri="{0D108BD9-81ED-4DB2-BD59-A6C34878D82A}">
                    <a16:rowId xmlns:a16="http://schemas.microsoft.com/office/drawing/2014/main" val="329267779"/>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家族や友人と十分に時間を過ごせた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50.3</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67.1</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46.0</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77.9</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extLst>
                  <a:ext uri="{0D108BD9-81ED-4DB2-BD59-A6C34878D82A}">
                    <a16:rowId xmlns:a16="http://schemas.microsoft.com/office/drawing/2014/main" val="1975262499"/>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穏やかな場所で過ごせた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34.7</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51.2</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58.4</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62.3</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extLst>
                  <a:ext uri="{0D108BD9-81ED-4DB2-BD59-A6C34878D82A}">
                    <a16:rowId xmlns:a16="http://schemas.microsoft.com/office/drawing/2014/main" val="3715088827"/>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望んだ場所で過ごせた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30.6</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47.6</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28.5</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90.0</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extLst>
                  <a:ext uri="{0D108BD9-81ED-4DB2-BD59-A6C34878D82A}">
                    <a16:rowId xmlns:a16="http://schemas.microsoft.com/office/drawing/2014/main" val="3756634776"/>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医療者は患者の苦痛症状に速やかに対応していた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81.6</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89.4</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82.3</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85.4</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105267348"/>
                  </a:ext>
                </a:extLst>
              </a:tr>
              <a:tr h="401300">
                <a:tc>
                  <a:txBody>
                    <a:bodyPr/>
                    <a:lstStyle/>
                    <a:p>
                      <a:r>
                        <a:rPr kumimoji="1" lang="ja-JP" altLang="en-US" sz="1400" dirty="0">
                          <a:latin typeface="メイリオ" panose="020B0604030504040204" pitchFamily="50" charset="-128"/>
                          <a:ea typeface="メイリオ" panose="020B0604030504040204" pitchFamily="50" charset="-128"/>
                        </a:rPr>
                        <a:t>医療者は患者の不安や心配を和らげるよう努めていた</a:t>
                      </a: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78.7</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tx1">
                        <a:lumMod val="65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90.6</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solidFill>
                      <a:schemeClr val="accent6">
                        <a:lumMod val="60000"/>
                        <a:lumOff val="40000"/>
                      </a:schemeClr>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83.1</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85.3</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720774159"/>
                  </a:ext>
                </a:extLst>
              </a:tr>
              <a:tr h="401300">
                <a:tc>
                  <a:txBody>
                    <a:bodyPr/>
                    <a:lstStyle/>
                    <a:p>
                      <a:pPr algn="ctr"/>
                      <a:r>
                        <a:rPr kumimoji="1" lang="en-US" altLang="ja-JP" sz="1400" dirty="0">
                          <a:latin typeface="メイリオ" panose="020B0604030504040204" pitchFamily="50" charset="-128"/>
                          <a:ea typeface="メイリオ" panose="020B0604030504040204" pitchFamily="50" charset="-128"/>
                        </a:rPr>
                        <a:t>N</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392</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85</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411</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pPr algn="ctr"/>
                      <a:r>
                        <a:rPr kumimoji="1" lang="en-US" altLang="ja-JP" sz="1400" dirty="0">
                          <a:latin typeface="メイリオ" panose="020B0604030504040204" pitchFamily="50" charset="-128"/>
                          <a:ea typeface="メイリオ" panose="020B0604030504040204" pitchFamily="50" charset="-128"/>
                        </a:rPr>
                        <a:t>682</a:t>
                      </a:r>
                      <a:endParaRPr kumimoji="1" lang="ja-JP" altLang="en-US" sz="14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957095351"/>
                  </a:ext>
                </a:extLst>
              </a:tr>
            </a:tbl>
          </a:graphicData>
        </a:graphic>
      </p:graphicFrame>
      <p:sp>
        <p:nvSpPr>
          <p:cNvPr id="2" name="テキスト ボックス 1">
            <a:extLst>
              <a:ext uri="{FF2B5EF4-FFF2-40B4-BE49-F238E27FC236}">
                <a16:creationId xmlns:a16="http://schemas.microsoft.com/office/drawing/2014/main" id="{72B651FB-6012-C3CF-D7FD-11D6B5F4E817}"/>
              </a:ext>
            </a:extLst>
          </p:cNvPr>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最期はどこで過ごすべき？</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6779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22EC0DE-C79A-499E-8506-04F1D5A6E6F6}"/>
              </a:ext>
            </a:extLst>
          </p:cNvPr>
          <p:cNvPicPr/>
          <p:nvPr/>
        </p:nvPicPr>
        <p:blipFill rotWithShape="1">
          <a:blip r:embed="rId3"/>
          <a:srcRect l="18502" t="45300" r="18824" b="18238"/>
          <a:stretch/>
        </p:blipFill>
        <p:spPr>
          <a:xfrm>
            <a:off x="753374" y="2482084"/>
            <a:ext cx="7637252" cy="3108969"/>
          </a:xfrm>
          <a:prstGeom prst="rect">
            <a:avLst/>
          </a:prstGeom>
        </p:spPr>
      </p:pic>
      <p:sp>
        <p:nvSpPr>
          <p:cNvPr id="2" name="正方形/長方形 1">
            <a:extLst>
              <a:ext uri="{FF2B5EF4-FFF2-40B4-BE49-F238E27FC236}">
                <a16:creationId xmlns:a16="http://schemas.microsoft.com/office/drawing/2014/main" id="{DE71892C-3AF2-41F4-88BC-444F9BA75A6A}"/>
              </a:ext>
            </a:extLst>
          </p:cNvPr>
          <p:cNvSpPr/>
          <p:nvPr/>
        </p:nvSpPr>
        <p:spPr>
          <a:xfrm>
            <a:off x="3528446" y="3518555"/>
            <a:ext cx="3869439" cy="216024"/>
          </a:xfrm>
          <a:prstGeom prst="rect">
            <a:avLst/>
          </a:prstGeom>
          <a:solidFill>
            <a:schemeClr val="accent6">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88FBE602-AF5B-4DA4-917F-36D3C4D662C8}"/>
              </a:ext>
            </a:extLst>
          </p:cNvPr>
          <p:cNvSpPr/>
          <p:nvPr/>
        </p:nvSpPr>
        <p:spPr>
          <a:xfrm>
            <a:off x="3761910" y="3957082"/>
            <a:ext cx="3806804" cy="216024"/>
          </a:xfrm>
          <a:prstGeom prst="rect">
            <a:avLst/>
          </a:prstGeom>
          <a:solidFill>
            <a:schemeClr val="accent6">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DB840936-7534-4D16-96D3-2947C6FBDF73}"/>
              </a:ext>
            </a:extLst>
          </p:cNvPr>
          <p:cNvSpPr/>
          <p:nvPr/>
        </p:nvSpPr>
        <p:spPr>
          <a:xfrm>
            <a:off x="3894744" y="4388585"/>
            <a:ext cx="3678239" cy="216024"/>
          </a:xfrm>
          <a:prstGeom prst="rect">
            <a:avLst/>
          </a:prstGeom>
          <a:solidFill>
            <a:schemeClr val="accent6">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F97DE1B-1685-4DEC-92E4-DAC5B9752AA1}"/>
              </a:ext>
            </a:extLst>
          </p:cNvPr>
          <p:cNvSpPr/>
          <p:nvPr/>
        </p:nvSpPr>
        <p:spPr>
          <a:xfrm>
            <a:off x="3812176" y="4834135"/>
            <a:ext cx="3819173" cy="216024"/>
          </a:xfrm>
          <a:prstGeom prst="rect">
            <a:avLst/>
          </a:prstGeom>
          <a:solidFill>
            <a:schemeClr val="accent6">
              <a:lumMod val="60000"/>
              <a:lumOff val="4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F2938C14-C8C2-4021-B4ED-2A8BE3C9301E}"/>
              </a:ext>
            </a:extLst>
          </p:cNvPr>
          <p:cNvSpPr txBox="1"/>
          <p:nvPr/>
        </p:nvSpPr>
        <p:spPr>
          <a:xfrm>
            <a:off x="3599892" y="2912567"/>
            <a:ext cx="3512500" cy="415498"/>
          </a:xfrm>
          <a:prstGeom prst="rect">
            <a:avLst/>
          </a:prstGeom>
          <a:solidFill>
            <a:sysClr val="windowText" lastClr="000000"/>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21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70</a:t>
            </a:r>
            <a:r>
              <a:rPr kumimoji="0" lang="ja-JP" altLang="en-US" sz="21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％が自宅での最期を希望</a:t>
            </a:r>
            <a:endParaRPr kumimoji="0" lang="en-US" altLang="ja-JP" sz="21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D7D9560E-F83E-9398-582A-56F893FAE9BA}"/>
              </a:ext>
            </a:extLst>
          </p:cNvPr>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最期はどこで過ごしたい？</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204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22EC0DE-C79A-499E-8506-04F1D5A6E6F6}"/>
              </a:ext>
            </a:extLst>
          </p:cNvPr>
          <p:cNvPicPr/>
          <p:nvPr/>
        </p:nvPicPr>
        <p:blipFill rotWithShape="1">
          <a:blip r:embed="rId3"/>
          <a:srcRect l="18502" t="45300" r="18824" b="18238"/>
          <a:stretch/>
        </p:blipFill>
        <p:spPr>
          <a:xfrm>
            <a:off x="1520661" y="2510898"/>
            <a:ext cx="6102678" cy="2484276"/>
          </a:xfrm>
          <a:prstGeom prst="rect">
            <a:avLst/>
          </a:prstGeom>
        </p:spPr>
      </p:pic>
      <p:pic>
        <p:nvPicPr>
          <p:cNvPr id="5" name="図 4">
            <a:extLst>
              <a:ext uri="{FF2B5EF4-FFF2-40B4-BE49-F238E27FC236}">
                <a16:creationId xmlns:a16="http://schemas.microsoft.com/office/drawing/2014/main" id="{EAB4EAE5-B128-4C92-9CD7-2DF2531D0240}"/>
              </a:ext>
            </a:extLst>
          </p:cNvPr>
          <p:cNvPicPr/>
          <p:nvPr/>
        </p:nvPicPr>
        <p:blipFill rotWithShape="1">
          <a:blip r:embed="rId4"/>
          <a:srcRect l="17996" t="17996" r="19330" b="7328"/>
          <a:stretch/>
        </p:blipFill>
        <p:spPr>
          <a:xfrm>
            <a:off x="718431" y="1655803"/>
            <a:ext cx="7707138" cy="4842538"/>
          </a:xfrm>
          <a:prstGeom prst="rect">
            <a:avLst/>
          </a:prstGeom>
        </p:spPr>
      </p:pic>
      <p:sp>
        <p:nvSpPr>
          <p:cNvPr id="2" name="正方形/長方形 1">
            <a:extLst>
              <a:ext uri="{FF2B5EF4-FFF2-40B4-BE49-F238E27FC236}">
                <a16:creationId xmlns:a16="http://schemas.microsoft.com/office/drawing/2014/main" id="{D0CB2D64-46D6-4047-9C0E-8B8529DF259E}"/>
              </a:ext>
            </a:extLst>
          </p:cNvPr>
          <p:cNvSpPr/>
          <p:nvPr/>
        </p:nvSpPr>
        <p:spPr>
          <a:xfrm>
            <a:off x="971600" y="3483006"/>
            <a:ext cx="6768752" cy="1242138"/>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F98DC937-E71F-499A-A53D-E9D5D749C214}"/>
              </a:ext>
            </a:extLst>
          </p:cNvPr>
          <p:cNvSpPr txBox="1"/>
          <p:nvPr/>
        </p:nvSpPr>
        <p:spPr>
          <a:xfrm>
            <a:off x="1615802" y="2772534"/>
            <a:ext cx="3262432" cy="461665"/>
          </a:xfrm>
          <a:prstGeom prst="rect">
            <a:avLst/>
          </a:prstGeom>
          <a:solidFill>
            <a:sysClr val="windowText" lastClr="000000"/>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最期は家で死にたい？</a:t>
            </a:r>
            <a:endParaRPr kumimoji="0" lang="en-US" altLang="ja-JP" sz="24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3811F579-5334-41D8-9901-5DEC597FE464}"/>
              </a:ext>
            </a:extLst>
          </p:cNvPr>
          <p:cNvSpPr txBox="1"/>
          <p:nvPr/>
        </p:nvSpPr>
        <p:spPr>
          <a:xfrm>
            <a:off x="2684303" y="4868579"/>
            <a:ext cx="3775393" cy="523220"/>
          </a:xfrm>
          <a:prstGeom prst="rect">
            <a:avLst/>
          </a:prstGeom>
          <a:solidFill>
            <a:sysClr val="windowText" lastClr="000000"/>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最期まで家で生きたい</a:t>
            </a:r>
            <a:endParaRPr kumimoji="0" lang="en-US" altLang="ja-JP" sz="28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3492F1FB-00BF-A191-C4E1-E6BBEE9A7F0A}"/>
              </a:ext>
            </a:extLst>
          </p:cNvPr>
          <p:cNvSpPr txBox="1"/>
          <p:nvPr/>
        </p:nvSpPr>
        <p:spPr>
          <a:xfrm>
            <a:off x="179512" y="618307"/>
            <a:ext cx="469872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79646">
                    <a:lumMod val="40000"/>
                    <a:lumOff val="60000"/>
                  </a:srgbClr>
                </a:solidFill>
                <a:latin typeface="メイリオ" panose="020B0604030504040204" pitchFamily="50" charset="-128"/>
                <a:ea typeface="メイリオ" panose="020B0604030504040204" pitchFamily="50" charset="-128"/>
                <a:cs typeface="メイリオ" panose="020B0604030504040204" pitchFamily="50" charset="-128"/>
              </a:rPr>
              <a:t>その理由は・・</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597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43608" y="2061140"/>
            <a:ext cx="7344816"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自宅で最期まで生活を続ける</a:t>
            </a:r>
          </a:p>
        </p:txBody>
      </p:sp>
      <p:sp>
        <p:nvSpPr>
          <p:cNvPr id="6" name="テキスト ボックス 5"/>
          <p:cNvSpPr txBox="1"/>
          <p:nvPr/>
        </p:nvSpPr>
        <p:spPr>
          <a:xfrm>
            <a:off x="1043608" y="3868570"/>
            <a:ext cx="8100392" cy="2308296"/>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老衰や病気によって、</a:t>
            </a:r>
            <a:endParaRPr kumimoji="1" lang="en-US" altLang="ja-JP"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近い将来 死が訪れる状況にあっても</a:t>
            </a:r>
            <a:endParaRPr kumimoji="1" lang="en-US" altLang="ja-JP"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最期まで その人らしく生きること</a:t>
            </a: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を支援すること。</a:t>
            </a:r>
          </a:p>
        </p:txBody>
      </p:sp>
      <p:sp>
        <p:nvSpPr>
          <p:cNvPr id="7" name="テキスト ボックス 6"/>
          <p:cNvSpPr txBox="1"/>
          <p:nvPr/>
        </p:nvSpPr>
        <p:spPr>
          <a:xfrm>
            <a:off x="179512" y="618307"/>
            <a:ext cx="41344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看取りとは？</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043608" y="2852936"/>
            <a:ext cx="7344816"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自宅で死亡診断する</a:t>
            </a:r>
          </a:p>
        </p:txBody>
      </p:sp>
      <p:sp>
        <p:nvSpPr>
          <p:cNvPr id="9" name="テキスト ボックス 8"/>
          <p:cNvSpPr txBox="1"/>
          <p:nvPr/>
        </p:nvSpPr>
        <p:spPr>
          <a:xfrm>
            <a:off x="251520" y="2692635"/>
            <a:ext cx="1080120" cy="1015634"/>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a:t>
            </a:r>
            <a:endParaRPr kumimoji="1" lang="ja-JP" altLang="en-US" sz="60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179512" y="1899052"/>
            <a:ext cx="1080120" cy="1015634"/>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18150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6177" y="1864951"/>
            <a:ext cx="4294378" cy="4546401"/>
          </a:xfrm>
          <a:prstGeom prst="rect">
            <a:avLst/>
          </a:prstGeom>
        </p:spPr>
      </p:pic>
      <p:sp>
        <p:nvSpPr>
          <p:cNvPr id="3" name="正方形/長方形 2"/>
          <p:cNvSpPr/>
          <p:nvPr/>
        </p:nvSpPr>
        <p:spPr>
          <a:xfrm>
            <a:off x="-85415" y="1520251"/>
            <a:ext cx="3337773"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lumMod val="75000"/>
                    <a:lumOff val="25000"/>
                  </a:prstClr>
                </a:solidFill>
                <a:effectLst/>
                <a:uLnTx/>
                <a:uFillTx/>
                <a:latin typeface="メイリオ" panose="020B0604030504040204" pitchFamily="50" charset="-128"/>
                <a:ea typeface="メイリオ" panose="020B0604030504040204" pitchFamily="50" charset="-128"/>
                <a:cs typeface="+mn-cs"/>
              </a:rPr>
              <a:t>▶平成 </a:t>
            </a:r>
            <a:r>
              <a:rPr kumimoji="0" lang="en-US" altLang="ja-JP" sz="1600" b="1" i="0" u="none" strike="noStrike" kern="1200" cap="none" spc="0" normalizeH="0" baseline="0" noProof="0" dirty="0">
                <a:ln>
                  <a:noFill/>
                </a:ln>
                <a:solidFill>
                  <a:prstClr val="white">
                    <a:lumMod val="75000"/>
                    <a:lumOff val="25000"/>
                  </a:prstClr>
                </a:solidFill>
                <a:effectLst/>
                <a:uLnTx/>
                <a:uFillTx/>
                <a:latin typeface="メイリオ" panose="020B0604030504040204" pitchFamily="50" charset="-128"/>
                <a:ea typeface="メイリオ" panose="020B0604030504040204" pitchFamily="50" charset="-128"/>
                <a:cs typeface="+mn-cs"/>
              </a:rPr>
              <a:t>27 </a:t>
            </a:r>
            <a:r>
              <a:rPr kumimoji="0" lang="ja-JP" altLang="en-US" sz="1600" b="1" i="0" u="none" strike="noStrike" kern="1200" cap="none" spc="0" normalizeH="0" baseline="0" noProof="0" dirty="0">
                <a:ln>
                  <a:noFill/>
                </a:ln>
                <a:solidFill>
                  <a:prstClr val="white">
                    <a:lumMod val="75000"/>
                    <a:lumOff val="25000"/>
                  </a:prstClr>
                </a:solidFill>
                <a:effectLst/>
                <a:uLnTx/>
                <a:uFillTx/>
                <a:latin typeface="メイリオ" panose="020B0604030504040204" pitchFamily="50" charset="-128"/>
                <a:ea typeface="メイリオ" panose="020B0604030504040204" pitchFamily="50" charset="-128"/>
                <a:cs typeface="+mn-cs"/>
              </a:rPr>
              <a:t>年の救急出動件数等 　</a:t>
            </a:r>
            <a:endParaRPr kumimoji="0" lang="en-US" altLang="ja-JP" sz="1600" b="1" i="0" u="none" strike="noStrike" kern="1200" cap="none" spc="0" normalizeH="0" baseline="0" noProof="0" dirty="0">
              <a:ln>
                <a:noFill/>
              </a:ln>
              <a:solidFill>
                <a:prstClr val="white">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pic>
        <p:nvPicPr>
          <p:cNvPr id="9" name="図 8"/>
          <p:cNvPicPr>
            <a:picLocks noChangeAspect="1"/>
          </p:cNvPicPr>
          <p:nvPr/>
        </p:nvPicPr>
        <p:blipFill rotWithShape="1">
          <a:blip r:embed="rId4"/>
          <a:srcRect t="44928" r="3082"/>
          <a:stretch/>
        </p:blipFill>
        <p:spPr>
          <a:xfrm>
            <a:off x="4624600" y="1858805"/>
            <a:ext cx="4368311" cy="4552547"/>
          </a:xfrm>
          <a:prstGeom prst="rect">
            <a:avLst/>
          </a:prstGeom>
        </p:spPr>
      </p:pic>
      <p:sp>
        <p:nvSpPr>
          <p:cNvPr id="11" name="正方形/長方形 10"/>
          <p:cNvSpPr/>
          <p:nvPr/>
        </p:nvSpPr>
        <p:spPr>
          <a:xfrm>
            <a:off x="1202001" y="6512637"/>
            <a:ext cx="2206053" cy="21929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平成</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28</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月</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29</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日</a:t>
            </a:r>
            <a:r>
              <a:rPr kumimoji="0" lang="ja-JP"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東京消防庁　発表資料</a:t>
            </a:r>
          </a:p>
        </p:txBody>
      </p:sp>
      <p:sp>
        <p:nvSpPr>
          <p:cNvPr id="8" name="正方形/長方形 7"/>
          <p:cNvSpPr/>
          <p:nvPr/>
        </p:nvSpPr>
        <p:spPr>
          <a:xfrm>
            <a:off x="5735947" y="6587918"/>
            <a:ext cx="2417650" cy="21929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平成</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29</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月</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12</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日</a:t>
            </a:r>
            <a:r>
              <a:rPr kumimoji="0" lang="ja-JP"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東京消防庁　報道発表資料</a:t>
            </a:r>
          </a:p>
        </p:txBody>
      </p:sp>
      <p:sp>
        <p:nvSpPr>
          <p:cNvPr id="12" name="フリーフォーム 11"/>
          <p:cNvSpPr/>
          <p:nvPr/>
        </p:nvSpPr>
        <p:spPr>
          <a:xfrm>
            <a:off x="5215467" y="2937508"/>
            <a:ext cx="3488266" cy="1582639"/>
          </a:xfrm>
          <a:custGeom>
            <a:avLst/>
            <a:gdLst>
              <a:gd name="connsiteX0" fmla="*/ 0 w 3826933"/>
              <a:gd name="connsiteY0" fmla="*/ 925689 h 925689"/>
              <a:gd name="connsiteX1" fmla="*/ 530578 w 3826933"/>
              <a:gd name="connsiteY1" fmla="*/ 767645 h 925689"/>
              <a:gd name="connsiteX2" fmla="*/ 688622 w 3826933"/>
              <a:gd name="connsiteY2" fmla="*/ 745067 h 925689"/>
              <a:gd name="connsiteX3" fmla="*/ 891822 w 3826933"/>
              <a:gd name="connsiteY3" fmla="*/ 688622 h 925689"/>
              <a:gd name="connsiteX4" fmla="*/ 982133 w 3826933"/>
              <a:gd name="connsiteY4" fmla="*/ 654756 h 925689"/>
              <a:gd name="connsiteX5" fmla="*/ 1196622 w 3826933"/>
              <a:gd name="connsiteY5" fmla="*/ 643467 h 925689"/>
              <a:gd name="connsiteX6" fmla="*/ 1365955 w 3826933"/>
              <a:gd name="connsiteY6" fmla="*/ 643467 h 925689"/>
              <a:gd name="connsiteX7" fmla="*/ 1501422 w 3826933"/>
              <a:gd name="connsiteY7" fmla="*/ 598311 h 925689"/>
              <a:gd name="connsiteX8" fmla="*/ 1670755 w 3826933"/>
              <a:gd name="connsiteY8" fmla="*/ 598311 h 925689"/>
              <a:gd name="connsiteX9" fmla="*/ 1896533 w 3826933"/>
              <a:gd name="connsiteY9" fmla="*/ 609600 h 925689"/>
              <a:gd name="connsiteX10" fmla="*/ 2054578 w 3826933"/>
              <a:gd name="connsiteY10" fmla="*/ 564445 h 925689"/>
              <a:gd name="connsiteX11" fmla="*/ 2212622 w 3826933"/>
              <a:gd name="connsiteY11" fmla="*/ 496711 h 925689"/>
              <a:gd name="connsiteX12" fmla="*/ 2517422 w 3826933"/>
              <a:gd name="connsiteY12" fmla="*/ 293511 h 925689"/>
              <a:gd name="connsiteX13" fmla="*/ 2889955 w 3826933"/>
              <a:gd name="connsiteY13" fmla="*/ 237067 h 925689"/>
              <a:gd name="connsiteX14" fmla="*/ 3262489 w 3826933"/>
              <a:gd name="connsiteY14" fmla="*/ 135467 h 925689"/>
              <a:gd name="connsiteX15" fmla="*/ 3544711 w 3826933"/>
              <a:gd name="connsiteY15" fmla="*/ 101600 h 925689"/>
              <a:gd name="connsiteX16" fmla="*/ 3826933 w 3826933"/>
              <a:gd name="connsiteY16" fmla="*/ 0 h 92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6933" h="925689">
                <a:moveTo>
                  <a:pt x="0" y="925689"/>
                </a:moveTo>
                <a:lnTo>
                  <a:pt x="530578" y="767645"/>
                </a:lnTo>
                <a:cubicBezTo>
                  <a:pt x="645348" y="737541"/>
                  <a:pt x="628415" y="758237"/>
                  <a:pt x="688622" y="745067"/>
                </a:cubicBezTo>
                <a:cubicBezTo>
                  <a:pt x="748829" y="731897"/>
                  <a:pt x="842904" y="703674"/>
                  <a:pt x="891822" y="688622"/>
                </a:cubicBezTo>
                <a:cubicBezTo>
                  <a:pt x="940741" y="673570"/>
                  <a:pt x="931333" y="662282"/>
                  <a:pt x="982133" y="654756"/>
                </a:cubicBezTo>
                <a:cubicBezTo>
                  <a:pt x="1032933" y="647230"/>
                  <a:pt x="1132652" y="645348"/>
                  <a:pt x="1196622" y="643467"/>
                </a:cubicBezTo>
                <a:cubicBezTo>
                  <a:pt x="1260592" y="641585"/>
                  <a:pt x="1315155" y="650993"/>
                  <a:pt x="1365955" y="643467"/>
                </a:cubicBezTo>
                <a:cubicBezTo>
                  <a:pt x="1416755" y="635941"/>
                  <a:pt x="1450622" y="605837"/>
                  <a:pt x="1501422" y="598311"/>
                </a:cubicBezTo>
                <a:cubicBezTo>
                  <a:pt x="1552222" y="590785"/>
                  <a:pt x="1604903" y="596430"/>
                  <a:pt x="1670755" y="598311"/>
                </a:cubicBezTo>
                <a:cubicBezTo>
                  <a:pt x="1736607" y="600192"/>
                  <a:pt x="1832563" y="615244"/>
                  <a:pt x="1896533" y="609600"/>
                </a:cubicBezTo>
                <a:cubicBezTo>
                  <a:pt x="1960504" y="603956"/>
                  <a:pt x="2001897" y="583260"/>
                  <a:pt x="2054578" y="564445"/>
                </a:cubicBezTo>
                <a:cubicBezTo>
                  <a:pt x="2107259" y="545630"/>
                  <a:pt x="2135481" y="541867"/>
                  <a:pt x="2212622" y="496711"/>
                </a:cubicBezTo>
                <a:cubicBezTo>
                  <a:pt x="2289763" y="451555"/>
                  <a:pt x="2404533" y="336785"/>
                  <a:pt x="2517422" y="293511"/>
                </a:cubicBezTo>
                <a:cubicBezTo>
                  <a:pt x="2630311" y="250237"/>
                  <a:pt x="2765777" y="263408"/>
                  <a:pt x="2889955" y="237067"/>
                </a:cubicBezTo>
                <a:cubicBezTo>
                  <a:pt x="3014133" y="210726"/>
                  <a:pt x="3153363" y="158045"/>
                  <a:pt x="3262489" y="135467"/>
                </a:cubicBezTo>
                <a:cubicBezTo>
                  <a:pt x="3371615" y="112889"/>
                  <a:pt x="3450637" y="124178"/>
                  <a:pt x="3544711" y="101600"/>
                </a:cubicBezTo>
                <a:cubicBezTo>
                  <a:pt x="3638785" y="79022"/>
                  <a:pt x="3732859" y="39511"/>
                  <a:pt x="3826933" y="0"/>
                </a:cubicBezTo>
              </a:path>
            </a:pathLst>
          </a:custGeom>
          <a:noFill/>
          <a:ln w="133350">
            <a:solidFill>
              <a:schemeClr val="accent2"/>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7670" y="4077072"/>
            <a:ext cx="4011391" cy="523220"/>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救急要請件数は連続増</a:t>
            </a:r>
            <a:endParaRPr kumimoji="0"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p:txBody>
      </p:sp>
      <p:sp>
        <p:nvSpPr>
          <p:cNvPr id="17" name="正方形/長方形 16"/>
          <p:cNvSpPr/>
          <p:nvPr/>
        </p:nvSpPr>
        <p:spPr>
          <a:xfrm>
            <a:off x="4803059" y="5326303"/>
            <a:ext cx="4011391" cy="954107"/>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後期高齢者の救急搬送</a:t>
            </a:r>
            <a:endParaRPr kumimoji="0"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dirty="0">
                <a:solidFill>
                  <a:prstClr val="white"/>
                </a:solidFill>
                <a:latin typeface="メイリオ" panose="020B0604030504040204" pitchFamily="50" charset="-128"/>
                <a:ea typeface="メイリオ" panose="020B0604030504040204" pitchFamily="50" charset="-128"/>
                <a:cs typeface="ＭＳ Ｐゴシック"/>
              </a:rPr>
              <a:t>だけが増加している</a:t>
            </a:r>
            <a:endParaRPr kumimoji="0"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p:txBody>
      </p:sp>
      <p:sp>
        <p:nvSpPr>
          <p:cNvPr id="19" name="テキスト ボックス 18">
            <a:extLst>
              <a:ext uri="{FF2B5EF4-FFF2-40B4-BE49-F238E27FC236}">
                <a16:creationId xmlns:a16="http://schemas.microsoft.com/office/drawing/2014/main" id="{0995755E-7E2B-45F3-B412-93D6527CE63B}"/>
              </a:ext>
            </a:extLst>
          </p:cNvPr>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救急搬送は増加の一途</a:t>
            </a:r>
            <a:endParaRPr kumimoji="1" lang="en-US" altLang="ja-JP" sz="32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7247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8" grpId="0"/>
      <p:bldP spid="12"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27545" y="1848361"/>
            <a:ext cx="7344816" cy="707858"/>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① 死ぬまで治療するから</a:t>
            </a:r>
            <a:endParaRPr kumimoji="1" lang="en-US" altLang="ja-JP" sz="40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79512" y="618307"/>
            <a:ext cx="677140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なぜ </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病院で死ぬ </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のか？</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927545" y="4365104"/>
            <a:ext cx="7344816" cy="707858"/>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② 自宅で介護できないから</a:t>
            </a:r>
            <a:endParaRPr kumimoji="1" lang="en-US" altLang="ja-JP" sz="40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1475656" y="2733364"/>
            <a:ext cx="8424936"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a:t>
            </a:r>
            <a:r>
              <a:rPr kumimoji="1" lang="en-US" altLang="ja-JP"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1</a:t>
            </a:r>
            <a:r>
              <a:rPr kumimoji="1" lang="ja-JP" altLang="en-US"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分</a:t>
            </a:r>
            <a:r>
              <a:rPr kumimoji="1" lang="en-US" altLang="ja-JP"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1</a:t>
            </a:r>
            <a:r>
              <a:rPr kumimoji="1" lang="ja-JP" altLang="en-US"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秒でも長く生きてほしい」</a:t>
            </a:r>
            <a:endParaRPr kumimoji="1" lang="en-US" altLang="ja-JP"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475656" y="3318111"/>
            <a:ext cx="8078707"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「治療をやめる決断ができない」</a:t>
            </a:r>
            <a:endParaRPr kumimoji="1" lang="en-US" altLang="ja-JP" sz="3200" b="0"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691680" y="5272937"/>
            <a:ext cx="8424936"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「介護が大変だから自宅は無理」</a:t>
            </a:r>
            <a:endParaRPr kumimoji="1" lang="en-US" altLang="ja-JP" sz="3200" b="0"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691680" y="5857684"/>
            <a:ext cx="8424936"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▶一人暮らしでも在宅療養は可能</a:t>
            </a:r>
            <a:endParaRPr kumimoji="1" lang="en-US" altLang="ja-JP" sz="3200" b="0"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711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18307"/>
            <a:ext cx="864852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納得できる最期</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を迎えるために</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87975" y="2636912"/>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40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治らないという現実を</a:t>
            </a:r>
            <a:r>
              <a:rPr kumimoji="1" lang="ja-JP" altLang="en-US" sz="4000" b="1"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受容</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4000" b="1"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87975" y="3550369"/>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40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最期まで生活や人生を</a:t>
            </a:r>
            <a:r>
              <a:rPr kumimoji="1" lang="ja-JP" altLang="en-US" sz="4000" b="1"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諦めない</a:t>
            </a:r>
            <a:endParaRPr kumimoji="1" lang="en-US" altLang="ja-JP" sz="4000" b="1"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87975" y="4463826"/>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40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苦痛の緩和</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は確実に</a:t>
            </a:r>
            <a:endParaRPr kumimoji="1" lang="en-US" altLang="ja-JP"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385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9144000" cy="6858000"/>
          </a:xfrm>
          <a:prstGeom prst="rect">
            <a:avLst/>
          </a:prstGeom>
        </p:spPr>
      </p:pic>
      <p:sp>
        <p:nvSpPr>
          <p:cNvPr id="5" name="角丸四角形 4"/>
          <p:cNvSpPr/>
          <p:nvPr/>
        </p:nvSpPr>
        <p:spPr>
          <a:xfrm>
            <a:off x="2771800" y="26064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いまどのあたりにいる？</a:t>
            </a:r>
          </a:p>
        </p:txBody>
      </p:sp>
      <p:sp>
        <p:nvSpPr>
          <p:cNvPr id="6" name="角丸四角形 5"/>
          <p:cNvSpPr/>
          <p:nvPr/>
        </p:nvSpPr>
        <p:spPr>
          <a:xfrm>
            <a:off x="2771800" y="98072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ここから先の下山ルートはどうなってる？</a:t>
            </a:r>
          </a:p>
        </p:txBody>
      </p:sp>
      <p:sp>
        <p:nvSpPr>
          <p:cNvPr id="7" name="角丸四角形 6"/>
          <p:cNvSpPr/>
          <p:nvPr/>
        </p:nvSpPr>
        <p:spPr>
          <a:xfrm>
            <a:off x="2771800" y="170080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自分にとって最適なルートは？</a:t>
            </a:r>
          </a:p>
        </p:txBody>
      </p:sp>
      <p:sp>
        <p:nvSpPr>
          <p:cNvPr id="8" name="角丸四角形 7"/>
          <p:cNvSpPr/>
          <p:nvPr/>
        </p:nvSpPr>
        <p:spPr>
          <a:xfrm>
            <a:off x="2771800" y="242088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そのために必要な準備は？</a:t>
            </a:r>
          </a:p>
        </p:txBody>
      </p:sp>
      <p:sp>
        <p:nvSpPr>
          <p:cNvPr id="9" name="角丸四角形 8"/>
          <p:cNvSpPr/>
          <p:nvPr/>
        </p:nvSpPr>
        <p:spPr>
          <a:xfrm>
            <a:off x="2771800" y="314096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そのルートで、何が起こる可能性がある？</a:t>
            </a:r>
          </a:p>
        </p:txBody>
      </p:sp>
      <p:sp>
        <p:nvSpPr>
          <p:cNvPr id="10" name="角丸四角形 9"/>
          <p:cNvSpPr/>
          <p:nvPr/>
        </p:nvSpPr>
        <p:spPr>
          <a:xfrm>
            <a:off x="2771800" y="386104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それが起こったらどうする？</a:t>
            </a:r>
          </a:p>
        </p:txBody>
      </p:sp>
      <p:sp>
        <p:nvSpPr>
          <p:cNvPr id="11" name="角丸四角形 10"/>
          <p:cNvSpPr/>
          <p:nvPr/>
        </p:nvSpPr>
        <p:spPr>
          <a:xfrm>
            <a:off x="2771800" y="458112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どんな選択肢がある？</a:t>
            </a:r>
          </a:p>
        </p:txBody>
      </p:sp>
      <p:sp>
        <p:nvSpPr>
          <p:cNvPr id="12" name="角丸四角形 11"/>
          <p:cNvSpPr/>
          <p:nvPr/>
        </p:nvSpPr>
        <p:spPr>
          <a:xfrm>
            <a:off x="2771800" y="530120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現時点で準備しておくものは？</a:t>
            </a:r>
          </a:p>
        </p:txBody>
      </p:sp>
      <p:sp>
        <p:nvSpPr>
          <p:cNvPr id="13" name="角丸四角形 12"/>
          <p:cNvSpPr/>
          <p:nvPr/>
        </p:nvSpPr>
        <p:spPr>
          <a:xfrm>
            <a:off x="2771800" y="6021288"/>
            <a:ext cx="6264696" cy="57606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だれにガイドしてもらう？</a:t>
            </a:r>
          </a:p>
        </p:txBody>
      </p:sp>
    </p:spTree>
    <p:extLst>
      <p:ext uri="{BB962C8B-B14F-4D97-AF65-F5344CB8AC3E}">
        <p14:creationId xmlns:p14="http://schemas.microsoft.com/office/powerpoint/2010/main" val="33389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フリーフォーム 27"/>
          <p:cNvSpPr/>
          <p:nvPr/>
        </p:nvSpPr>
        <p:spPr>
          <a:xfrm>
            <a:off x="485705" y="1916832"/>
            <a:ext cx="3744416" cy="1929609"/>
          </a:xfrm>
          <a:custGeom>
            <a:avLst/>
            <a:gdLst>
              <a:gd name="connsiteX0" fmla="*/ 0 w 4459111"/>
              <a:gd name="connsiteY0" fmla="*/ 0 h 1975556"/>
              <a:gd name="connsiteX1" fmla="*/ 1275644 w 4459111"/>
              <a:gd name="connsiteY1" fmla="*/ 135467 h 1975556"/>
              <a:gd name="connsiteX2" fmla="*/ 2336800 w 4459111"/>
              <a:gd name="connsiteY2" fmla="*/ 519289 h 1975556"/>
              <a:gd name="connsiteX3" fmla="*/ 3352800 w 4459111"/>
              <a:gd name="connsiteY3" fmla="*/ 1298223 h 1975556"/>
              <a:gd name="connsiteX4" fmla="*/ 3962400 w 4459111"/>
              <a:gd name="connsiteY4" fmla="*/ 1749778 h 1975556"/>
              <a:gd name="connsiteX5" fmla="*/ 4459111 w 4459111"/>
              <a:gd name="connsiteY5" fmla="*/ 1975556 h 1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111" h="1975556">
                <a:moveTo>
                  <a:pt x="0" y="0"/>
                </a:moveTo>
                <a:cubicBezTo>
                  <a:pt x="443089" y="24459"/>
                  <a:pt x="886178" y="48919"/>
                  <a:pt x="1275644" y="135467"/>
                </a:cubicBezTo>
                <a:cubicBezTo>
                  <a:pt x="1665110" y="222015"/>
                  <a:pt x="1990607" y="325496"/>
                  <a:pt x="2336800" y="519289"/>
                </a:cubicBezTo>
                <a:cubicBezTo>
                  <a:pt x="2682993" y="713082"/>
                  <a:pt x="3081867" y="1093142"/>
                  <a:pt x="3352800" y="1298223"/>
                </a:cubicBezTo>
                <a:cubicBezTo>
                  <a:pt x="3623733" y="1503304"/>
                  <a:pt x="3778015" y="1636889"/>
                  <a:pt x="3962400" y="1749778"/>
                </a:cubicBezTo>
                <a:cubicBezTo>
                  <a:pt x="4146785" y="1862667"/>
                  <a:pt x="4302948" y="1919111"/>
                  <a:pt x="4459111" y="1975556"/>
                </a:cubicBezTo>
              </a:path>
            </a:pathLst>
          </a:custGeom>
          <a:noFill/>
          <a:ln w="76200">
            <a:solidFill>
              <a:srgbClr val="F7964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79512" y="618307"/>
            <a:ext cx="770755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人生の最期 ４つのパターン</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リーフォーム 1"/>
          <p:cNvSpPr/>
          <p:nvPr/>
        </p:nvSpPr>
        <p:spPr>
          <a:xfrm>
            <a:off x="467544" y="1916832"/>
            <a:ext cx="3744416" cy="1929609"/>
          </a:xfrm>
          <a:custGeom>
            <a:avLst/>
            <a:gdLst>
              <a:gd name="connsiteX0" fmla="*/ 0 w 4459111"/>
              <a:gd name="connsiteY0" fmla="*/ 0 h 1975556"/>
              <a:gd name="connsiteX1" fmla="*/ 1275644 w 4459111"/>
              <a:gd name="connsiteY1" fmla="*/ 135467 h 1975556"/>
              <a:gd name="connsiteX2" fmla="*/ 2336800 w 4459111"/>
              <a:gd name="connsiteY2" fmla="*/ 519289 h 1975556"/>
              <a:gd name="connsiteX3" fmla="*/ 3352800 w 4459111"/>
              <a:gd name="connsiteY3" fmla="*/ 1298223 h 1975556"/>
              <a:gd name="connsiteX4" fmla="*/ 3962400 w 4459111"/>
              <a:gd name="connsiteY4" fmla="*/ 1749778 h 1975556"/>
              <a:gd name="connsiteX5" fmla="*/ 4459111 w 4459111"/>
              <a:gd name="connsiteY5" fmla="*/ 1975556 h 1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111" h="1975556">
                <a:moveTo>
                  <a:pt x="0" y="0"/>
                </a:moveTo>
                <a:cubicBezTo>
                  <a:pt x="443089" y="24459"/>
                  <a:pt x="886178" y="48919"/>
                  <a:pt x="1275644" y="135467"/>
                </a:cubicBezTo>
                <a:cubicBezTo>
                  <a:pt x="1665110" y="222015"/>
                  <a:pt x="1990607" y="325496"/>
                  <a:pt x="2336800" y="519289"/>
                </a:cubicBezTo>
                <a:cubicBezTo>
                  <a:pt x="2682993" y="713082"/>
                  <a:pt x="3081867" y="1093142"/>
                  <a:pt x="3352800" y="1298223"/>
                </a:cubicBezTo>
                <a:cubicBezTo>
                  <a:pt x="3623733" y="1503304"/>
                  <a:pt x="3778015" y="1636889"/>
                  <a:pt x="3962400" y="1749778"/>
                </a:cubicBezTo>
                <a:cubicBezTo>
                  <a:pt x="4146785" y="1862667"/>
                  <a:pt x="4302948" y="1919111"/>
                  <a:pt x="4459111" y="1975556"/>
                </a:cubicBezTo>
              </a:path>
            </a:pathLst>
          </a:cu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467544" y="1844824"/>
            <a:ext cx="3744416" cy="208823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フリーフォーム 10"/>
          <p:cNvSpPr/>
          <p:nvPr/>
        </p:nvSpPr>
        <p:spPr>
          <a:xfrm>
            <a:off x="4932040" y="1916832"/>
            <a:ext cx="3744416" cy="1929609"/>
          </a:xfrm>
          <a:custGeom>
            <a:avLst/>
            <a:gdLst>
              <a:gd name="connsiteX0" fmla="*/ 0 w 4459111"/>
              <a:gd name="connsiteY0" fmla="*/ 0 h 1975556"/>
              <a:gd name="connsiteX1" fmla="*/ 1275644 w 4459111"/>
              <a:gd name="connsiteY1" fmla="*/ 135467 h 1975556"/>
              <a:gd name="connsiteX2" fmla="*/ 2336800 w 4459111"/>
              <a:gd name="connsiteY2" fmla="*/ 519289 h 1975556"/>
              <a:gd name="connsiteX3" fmla="*/ 3352800 w 4459111"/>
              <a:gd name="connsiteY3" fmla="*/ 1298223 h 1975556"/>
              <a:gd name="connsiteX4" fmla="*/ 3962400 w 4459111"/>
              <a:gd name="connsiteY4" fmla="*/ 1749778 h 1975556"/>
              <a:gd name="connsiteX5" fmla="*/ 4459111 w 4459111"/>
              <a:gd name="connsiteY5" fmla="*/ 1975556 h 1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111" h="1975556">
                <a:moveTo>
                  <a:pt x="0" y="0"/>
                </a:moveTo>
                <a:cubicBezTo>
                  <a:pt x="443089" y="24459"/>
                  <a:pt x="886178" y="48919"/>
                  <a:pt x="1275644" y="135467"/>
                </a:cubicBezTo>
                <a:cubicBezTo>
                  <a:pt x="1665110" y="222015"/>
                  <a:pt x="1990607" y="325496"/>
                  <a:pt x="2336800" y="519289"/>
                </a:cubicBezTo>
                <a:cubicBezTo>
                  <a:pt x="2682993" y="713082"/>
                  <a:pt x="3081867" y="1093142"/>
                  <a:pt x="3352800" y="1298223"/>
                </a:cubicBezTo>
                <a:cubicBezTo>
                  <a:pt x="3623733" y="1503304"/>
                  <a:pt x="3778015" y="1636889"/>
                  <a:pt x="3962400" y="1749778"/>
                </a:cubicBezTo>
                <a:cubicBezTo>
                  <a:pt x="4146785" y="1862667"/>
                  <a:pt x="4302948" y="1919111"/>
                  <a:pt x="4459111" y="1975556"/>
                </a:cubicBezTo>
              </a:path>
            </a:pathLst>
          </a:custGeom>
          <a:noFill/>
          <a:ln w="76200">
            <a:solidFill>
              <a:srgbClr val="F7964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932040" y="1844824"/>
            <a:ext cx="3744416" cy="208823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フリーフォーム 12"/>
          <p:cNvSpPr/>
          <p:nvPr/>
        </p:nvSpPr>
        <p:spPr>
          <a:xfrm>
            <a:off x="4932040" y="4462140"/>
            <a:ext cx="3744416" cy="1929609"/>
          </a:xfrm>
          <a:custGeom>
            <a:avLst/>
            <a:gdLst>
              <a:gd name="connsiteX0" fmla="*/ 0 w 4459111"/>
              <a:gd name="connsiteY0" fmla="*/ 0 h 1975556"/>
              <a:gd name="connsiteX1" fmla="*/ 1275644 w 4459111"/>
              <a:gd name="connsiteY1" fmla="*/ 135467 h 1975556"/>
              <a:gd name="connsiteX2" fmla="*/ 2336800 w 4459111"/>
              <a:gd name="connsiteY2" fmla="*/ 519289 h 1975556"/>
              <a:gd name="connsiteX3" fmla="*/ 3352800 w 4459111"/>
              <a:gd name="connsiteY3" fmla="*/ 1298223 h 1975556"/>
              <a:gd name="connsiteX4" fmla="*/ 3962400 w 4459111"/>
              <a:gd name="connsiteY4" fmla="*/ 1749778 h 1975556"/>
              <a:gd name="connsiteX5" fmla="*/ 4459111 w 4459111"/>
              <a:gd name="connsiteY5" fmla="*/ 1975556 h 1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111" h="1975556">
                <a:moveTo>
                  <a:pt x="0" y="0"/>
                </a:moveTo>
                <a:cubicBezTo>
                  <a:pt x="443089" y="24459"/>
                  <a:pt x="886178" y="48919"/>
                  <a:pt x="1275644" y="135467"/>
                </a:cubicBezTo>
                <a:cubicBezTo>
                  <a:pt x="1665110" y="222015"/>
                  <a:pt x="1990607" y="325496"/>
                  <a:pt x="2336800" y="519289"/>
                </a:cubicBezTo>
                <a:cubicBezTo>
                  <a:pt x="2682993" y="713082"/>
                  <a:pt x="3081867" y="1093142"/>
                  <a:pt x="3352800" y="1298223"/>
                </a:cubicBezTo>
                <a:cubicBezTo>
                  <a:pt x="3623733" y="1503304"/>
                  <a:pt x="3778015" y="1636889"/>
                  <a:pt x="3962400" y="1749778"/>
                </a:cubicBezTo>
                <a:cubicBezTo>
                  <a:pt x="4146785" y="1862667"/>
                  <a:pt x="4302948" y="1919111"/>
                  <a:pt x="4459111" y="1975556"/>
                </a:cubicBezTo>
              </a:path>
            </a:pathLst>
          </a:custGeom>
          <a:noFill/>
          <a:ln w="76200">
            <a:solidFill>
              <a:srgbClr val="F7964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4932040" y="4390132"/>
            <a:ext cx="3744416" cy="208823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フリーフォーム 14"/>
          <p:cNvSpPr/>
          <p:nvPr/>
        </p:nvSpPr>
        <p:spPr>
          <a:xfrm>
            <a:off x="463682" y="4462140"/>
            <a:ext cx="3744416" cy="1929609"/>
          </a:xfrm>
          <a:custGeom>
            <a:avLst/>
            <a:gdLst>
              <a:gd name="connsiteX0" fmla="*/ 0 w 4459111"/>
              <a:gd name="connsiteY0" fmla="*/ 0 h 1975556"/>
              <a:gd name="connsiteX1" fmla="*/ 1275644 w 4459111"/>
              <a:gd name="connsiteY1" fmla="*/ 135467 h 1975556"/>
              <a:gd name="connsiteX2" fmla="*/ 2336800 w 4459111"/>
              <a:gd name="connsiteY2" fmla="*/ 519289 h 1975556"/>
              <a:gd name="connsiteX3" fmla="*/ 3352800 w 4459111"/>
              <a:gd name="connsiteY3" fmla="*/ 1298223 h 1975556"/>
              <a:gd name="connsiteX4" fmla="*/ 3962400 w 4459111"/>
              <a:gd name="connsiteY4" fmla="*/ 1749778 h 1975556"/>
              <a:gd name="connsiteX5" fmla="*/ 4459111 w 4459111"/>
              <a:gd name="connsiteY5" fmla="*/ 1975556 h 1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111" h="1975556">
                <a:moveTo>
                  <a:pt x="0" y="0"/>
                </a:moveTo>
                <a:cubicBezTo>
                  <a:pt x="443089" y="24459"/>
                  <a:pt x="886178" y="48919"/>
                  <a:pt x="1275644" y="135467"/>
                </a:cubicBezTo>
                <a:cubicBezTo>
                  <a:pt x="1665110" y="222015"/>
                  <a:pt x="1990607" y="325496"/>
                  <a:pt x="2336800" y="519289"/>
                </a:cubicBezTo>
                <a:cubicBezTo>
                  <a:pt x="2682993" y="713082"/>
                  <a:pt x="3081867" y="1093142"/>
                  <a:pt x="3352800" y="1298223"/>
                </a:cubicBezTo>
                <a:cubicBezTo>
                  <a:pt x="3623733" y="1503304"/>
                  <a:pt x="3778015" y="1636889"/>
                  <a:pt x="3962400" y="1749778"/>
                </a:cubicBezTo>
                <a:cubicBezTo>
                  <a:pt x="4146785" y="1862667"/>
                  <a:pt x="4302948" y="1919111"/>
                  <a:pt x="4459111" y="1975556"/>
                </a:cubicBezTo>
              </a:path>
            </a:pathLst>
          </a:custGeom>
          <a:noFill/>
          <a:ln w="76200">
            <a:solidFill>
              <a:srgbClr val="F7964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63682" y="4390132"/>
            <a:ext cx="3744416" cy="208823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フリーフォーム 16"/>
          <p:cNvSpPr/>
          <p:nvPr/>
        </p:nvSpPr>
        <p:spPr>
          <a:xfrm>
            <a:off x="4955822" y="1919111"/>
            <a:ext cx="1749778" cy="417689"/>
          </a:xfrm>
          <a:custGeom>
            <a:avLst/>
            <a:gdLst>
              <a:gd name="connsiteX0" fmla="*/ 0 w 1749778"/>
              <a:gd name="connsiteY0" fmla="*/ 0 h 417689"/>
              <a:gd name="connsiteX1" fmla="*/ 553156 w 1749778"/>
              <a:gd name="connsiteY1" fmla="*/ 45156 h 417689"/>
              <a:gd name="connsiteX2" fmla="*/ 982134 w 1749778"/>
              <a:gd name="connsiteY2" fmla="*/ 112889 h 417689"/>
              <a:gd name="connsiteX3" fmla="*/ 1343378 w 1749778"/>
              <a:gd name="connsiteY3" fmla="*/ 225778 h 417689"/>
              <a:gd name="connsiteX4" fmla="*/ 1749778 w 1749778"/>
              <a:gd name="connsiteY4" fmla="*/ 417689 h 41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78" h="417689">
                <a:moveTo>
                  <a:pt x="0" y="0"/>
                </a:moveTo>
                <a:cubicBezTo>
                  <a:pt x="194733" y="13170"/>
                  <a:pt x="389467" y="26341"/>
                  <a:pt x="553156" y="45156"/>
                </a:cubicBezTo>
                <a:cubicBezTo>
                  <a:pt x="716845" y="63971"/>
                  <a:pt x="850430" y="82785"/>
                  <a:pt x="982134" y="112889"/>
                </a:cubicBezTo>
                <a:cubicBezTo>
                  <a:pt x="1113838" y="142993"/>
                  <a:pt x="1215437" y="174978"/>
                  <a:pt x="1343378" y="225778"/>
                </a:cubicBezTo>
                <a:cubicBezTo>
                  <a:pt x="1471319" y="276578"/>
                  <a:pt x="1610548" y="347133"/>
                  <a:pt x="1749778" y="417689"/>
                </a:cubicBezTo>
              </a:path>
            </a:pathLst>
          </a:cu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矢印コネクタ 18"/>
          <p:cNvCxnSpPr>
            <a:stCxn id="17" idx="4"/>
          </p:cNvCxnSpPr>
          <p:nvPr/>
        </p:nvCxnSpPr>
        <p:spPr>
          <a:xfrm>
            <a:off x="6705600" y="2336800"/>
            <a:ext cx="0" cy="1509641"/>
          </a:xfrm>
          <a:prstGeom prst="straightConnector1">
            <a:avLst/>
          </a:prstGeom>
          <a:ln w="7620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フリーフォーム 21"/>
          <p:cNvSpPr/>
          <p:nvPr/>
        </p:nvSpPr>
        <p:spPr>
          <a:xfrm>
            <a:off x="474133" y="4470400"/>
            <a:ext cx="2269067" cy="1986844"/>
          </a:xfrm>
          <a:custGeom>
            <a:avLst/>
            <a:gdLst>
              <a:gd name="connsiteX0" fmla="*/ 0 w 2269067"/>
              <a:gd name="connsiteY0" fmla="*/ 0 h 1986844"/>
              <a:gd name="connsiteX1" fmla="*/ 440267 w 2269067"/>
              <a:gd name="connsiteY1" fmla="*/ 45156 h 1986844"/>
              <a:gd name="connsiteX2" fmla="*/ 857956 w 2269067"/>
              <a:gd name="connsiteY2" fmla="*/ 180622 h 1986844"/>
              <a:gd name="connsiteX3" fmla="*/ 1196623 w 2269067"/>
              <a:gd name="connsiteY3" fmla="*/ 406400 h 1986844"/>
              <a:gd name="connsiteX4" fmla="*/ 1625600 w 2269067"/>
              <a:gd name="connsiteY4" fmla="*/ 564444 h 1986844"/>
              <a:gd name="connsiteX5" fmla="*/ 1986845 w 2269067"/>
              <a:gd name="connsiteY5" fmla="*/ 824089 h 1986844"/>
              <a:gd name="connsiteX6" fmla="*/ 2212623 w 2269067"/>
              <a:gd name="connsiteY6" fmla="*/ 1140178 h 1986844"/>
              <a:gd name="connsiteX7" fmla="*/ 2269067 w 2269067"/>
              <a:gd name="connsiteY7" fmla="*/ 1986844 h 198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9067" h="1986844">
                <a:moveTo>
                  <a:pt x="0" y="0"/>
                </a:moveTo>
                <a:cubicBezTo>
                  <a:pt x="148637" y="7526"/>
                  <a:pt x="297274" y="15052"/>
                  <a:pt x="440267" y="45156"/>
                </a:cubicBezTo>
                <a:cubicBezTo>
                  <a:pt x="583260" y="75260"/>
                  <a:pt x="731897" y="120415"/>
                  <a:pt x="857956" y="180622"/>
                </a:cubicBezTo>
                <a:cubicBezTo>
                  <a:pt x="984015" y="240829"/>
                  <a:pt x="1068682" y="342430"/>
                  <a:pt x="1196623" y="406400"/>
                </a:cubicBezTo>
                <a:cubicBezTo>
                  <a:pt x="1324564" y="470370"/>
                  <a:pt x="1493896" y="494829"/>
                  <a:pt x="1625600" y="564444"/>
                </a:cubicBezTo>
                <a:cubicBezTo>
                  <a:pt x="1757304" y="634059"/>
                  <a:pt x="1889008" y="728133"/>
                  <a:pt x="1986845" y="824089"/>
                </a:cubicBezTo>
                <a:cubicBezTo>
                  <a:pt x="2084682" y="920045"/>
                  <a:pt x="2165586" y="946386"/>
                  <a:pt x="2212623" y="1140178"/>
                </a:cubicBezTo>
                <a:cubicBezTo>
                  <a:pt x="2259660" y="1333971"/>
                  <a:pt x="2264363" y="1660407"/>
                  <a:pt x="2269067" y="1986844"/>
                </a:cubicBezTo>
              </a:path>
            </a:pathLst>
          </a:custGeom>
          <a:noFill/>
          <a:ln w="76200">
            <a:solidFill>
              <a:schemeClr val="accent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フリーフォーム 22"/>
          <p:cNvSpPr/>
          <p:nvPr/>
        </p:nvSpPr>
        <p:spPr>
          <a:xfrm>
            <a:off x="4944533" y="4459111"/>
            <a:ext cx="2281610" cy="2009422"/>
          </a:xfrm>
          <a:custGeom>
            <a:avLst/>
            <a:gdLst>
              <a:gd name="connsiteX0" fmla="*/ 0 w 2281610"/>
              <a:gd name="connsiteY0" fmla="*/ 0 h 2009422"/>
              <a:gd name="connsiteX1" fmla="*/ 417689 w 2281610"/>
              <a:gd name="connsiteY1" fmla="*/ 33867 h 2009422"/>
              <a:gd name="connsiteX2" fmla="*/ 869245 w 2281610"/>
              <a:gd name="connsiteY2" fmla="*/ 79022 h 2009422"/>
              <a:gd name="connsiteX3" fmla="*/ 1174045 w 2281610"/>
              <a:gd name="connsiteY3" fmla="*/ 293511 h 2009422"/>
              <a:gd name="connsiteX4" fmla="*/ 1275645 w 2281610"/>
              <a:gd name="connsiteY4" fmla="*/ 1320800 h 2009422"/>
              <a:gd name="connsiteX5" fmla="*/ 1354667 w 2281610"/>
              <a:gd name="connsiteY5" fmla="*/ 722489 h 2009422"/>
              <a:gd name="connsiteX6" fmla="*/ 1411111 w 2281610"/>
              <a:gd name="connsiteY6" fmla="*/ 474133 h 2009422"/>
              <a:gd name="connsiteX7" fmla="*/ 1614311 w 2281610"/>
              <a:gd name="connsiteY7" fmla="*/ 451556 h 2009422"/>
              <a:gd name="connsiteX8" fmla="*/ 1794934 w 2281610"/>
              <a:gd name="connsiteY8" fmla="*/ 733778 h 2009422"/>
              <a:gd name="connsiteX9" fmla="*/ 1817511 w 2281610"/>
              <a:gd name="connsiteY9" fmla="*/ 1219200 h 2009422"/>
              <a:gd name="connsiteX10" fmla="*/ 1862667 w 2281610"/>
              <a:gd name="connsiteY10" fmla="*/ 1569156 h 2009422"/>
              <a:gd name="connsiteX11" fmla="*/ 1952978 w 2281610"/>
              <a:gd name="connsiteY11" fmla="*/ 903111 h 2009422"/>
              <a:gd name="connsiteX12" fmla="*/ 2190045 w 2281610"/>
              <a:gd name="connsiteY12" fmla="*/ 936978 h 2009422"/>
              <a:gd name="connsiteX13" fmla="*/ 2269067 w 2281610"/>
              <a:gd name="connsiteY13" fmla="*/ 1433689 h 2009422"/>
              <a:gd name="connsiteX14" fmla="*/ 2280356 w 2281610"/>
              <a:gd name="connsiteY14" fmla="*/ 2009422 h 200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1610" h="2009422">
                <a:moveTo>
                  <a:pt x="0" y="0"/>
                </a:moveTo>
                <a:lnTo>
                  <a:pt x="417689" y="33867"/>
                </a:lnTo>
                <a:cubicBezTo>
                  <a:pt x="562563" y="47037"/>
                  <a:pt x="743186" y="35748"/>
                  <a:pt x="869245" y="79022"/>
                </a:cubicBezTo>
                <a:cubicBezTo>
                  <a:pt x="995304" y="122296"/>
                  <a:pt x="1106312" y="86548"/>
                  <a:pt x="1174045" y="293511"/>
                </a:cubicBezTo>
                <a:cubicBezTo>
                  <a:pt x="1241778" y="500474"/>
                  <a:pt x="1245541" y="1249304"/>
                  <a:pt x="1275645" y="1320800"/>
                </a:cubicBezTo>
                <a:cubicBezTo>
                  <a:pt x="1305749" y="1392296"/>
                  <a:pt x="1332089" y="863600"/>
                  <a:pt x="1354667" y="722489"/>
                </a:cubicBezTo>
                <a:cubicBezTo>
                  <a:pt x="1377245" y="581378"/>
                  <a:pt x="1367837" y="519288"/>
                  <a:pt x="1411111" y="474133"/>
                </a:cubicBezTo>
                <a:cubicBezTo>
                  <a:pt x="1454385" y="428978"/>
                  <a:pt x="1550341" y="408282"/>
                  <a:pt x="1614311" y="451556"/>
                </a:cubicBezTo>
                <a:cubicBezTo>
                  <a:pt x="1678281" y="494830"/>
                  <a:pt x="1761067" y="605837"/>
                  <a:pt x="1794934" y="733778"/>
                </a:cubicBezTo>
                <a:cubicBezTo>
                  <a:pt x="1828801" y="861719"/>
                  <a:pt x="1806222" y="1079970"/>
                  <a:pt x="1817511" y="1219200"/>
                </a:cubicBezTo>
                <a:cubicBezTo>
                  <a:pt x="1828800" y="1358430"/>
                  <a:pt x="1840089" y="1621837"/>
                  <a:pt x="1862667" y="1569156"/>
                </a:cubicBezTo>
                <a:cubicBezTo>
                  <a:pt x="1885245" y="1516475"/>
                  <a:pt x="1898415" y="1008474"/>
                  <a:pt x="1952978" y="903111"/>
                </a:cubicBezTo>
                <a:cubicBezTo>
                  <a:pt x="2007541" y="797748"/>
                  <a:pt x="2137364" y="848548"/>
                  <a:pt x="2190045" y="936978"/>
                </a:cubicBezTo>
                <a:cubicBezTo>
                  <a:pt x="2242727" y="1025408"/>
                  <a:pt x="2254015" y="1254948"/>
                  <a:pt x="2269067" y="1433689"/>
                </a:cubicBezTo>
                <a:cubicBezTo>
                  <a:pt x="2284119" y="1612430"/>
                  <a:pt x="2282237" y="1810926"/>
                  <a:pt x="2280356" y="2009422"/>
                </a:cubicBezTo>
              </a:path>
            </a:pathLst>
          </a:custGeom>
          <a:noFill/>
          <a:ln w="76200">
            <a:solidFill>
              <a:schemeClr val="accent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398900" y="3437784"/>
            <a:ext cx="3755128"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老衰・認知症</a:t>
            </a:r>
            <a:endParaRPr kumimoji="1" lang="en-US" altLang="ja-JP"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4860032" y="3437784"/>
            <a:ext cx="1584176"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突然死</a:t>
            </a:r>
          </a:p>
        </p:txBody>
      </p:sp>
      <p:sp>
        <p:nvSpPr>
          <p:cNvPr id="26" name="テキスト ボックス 25"/>
          <p:cNvSpPr txBox="1"/>
          <p:nvPr/>
        </p:nvSpPr>
        <p:spPr>
          <a:xfrm>
            <a:off x="399526" y="6000479"/>
            <a:ext cx="3072115"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悪性腫瘍</a:t>
            </a:r>
          </a:p>
        </p:txBody>
      </p:sp>
      <p:sp>
        <p:nvSpPr>
          <p:cNvPr id="27" name="テキスト ボックス 26"/>
          <p:cNvSpPr txBox="1"/>
          <p:nvPr/>
        </p:nvSpPr>
        <p:spPr>
          <a:xfrm>
            <a:off x="4860032" y="6000479"/>
            <a:ext cx="3072115" cy="64630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79646">
                    <a:lumMod val="40000"/>
                    <a:lumOff val="60000"/>
                  </a:srgbClr>
                </a:solidFill>
                <a:effectLst/>
                <a:uLnTx/>
                <a:uFillTx/>
                <a:latin typeface="メイリオ" pitchFamily="50" charset="-128"/>
                <a:ea typeface="メイリオ" pitchFamily="50" charset="-128"/>
                <a:cs typeface="メイリオ" pitchFamily="50" charset="-128"/>
              </a:rPr>
              <a:t>臓器障害</a:t>
            </a:r>
          </a:p>
        </p:txBody>
      </p:sp>
    </p:spTree>
    <p:extLst>
      <p:ext uri="{BB962C8B-B14F-4D97-AF65-F5344CB8AC3E}">
        <p14:creationId xmlns:p14="http://schemas.microsoft.com/office/powerpoint/2010/main" val="2773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2" grpId="0" animBg="1"/>
      <p:bldP spid="23" grpId="0" animBg="1"/>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テキスト ボックス 36"/>
          <p:cNvSpPr txBox="1"/>
          <p:nvPr/>
        </p:nvSpPr>
        <p:spPr>
          <a:xfrm>
            <a:off x="718734" y="1778088"/>
            <a:ext cx="78790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「点滴をしないことは緩和ケアである」</a:t>
            </a:r>
            <a:endParaRPr kumimoji="1" lang="en-US" altLang="ja-JP"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「苦痛の少ない最期のために点滴中止は倫理的に妥当」</a:t>
            </a:r>
          </a:p>
        </p:txBody>
      </p:sp>
      <p:sp>
        <p:nvSpPr>
          <p:cNvPr id="23" name="テキスト ボックス 22"/>
          <p:cNvSpPr txBox="1"/>
          <p:nvPr/>
        </p:nvSpPr>
        <p:spPr>
          <a:xfrm>
            <a:off x="934758" y="2731947"/>
            <a:ext cx="824575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点滴をしないことで、気道分泌物は減少、</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脳内エンドルフィンやケトン体が増加（鎮静鎮痛作用）。</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en-US" altLang="ja-JP" sz="1600" b="0"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Printz</a:t>
            </a:r>
            <a:r>
              <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 1988, Sullivan 1993, </a:t>
            </a:r>
            <a:r>
              <a:rPr kumimoji="1" lang="en-US" altLang="ja-JP" sz="1600" b="0"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Ahronheim</a:t>
            </a:r>
            <a:r>
              <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 1996, </a:t>
            </a:r>
            <a:r>
              <a:rPr kumimoji="1" lang="ja-JP" altLang="en-US"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植村 </a:t>
            </a:r>
            <a:r>
              <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2000 )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英国、米国、オーストラリアでは医師倫理に反する行為とされている。</a:t>
            </a:r>
            <a:endPar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934758" y="4514392"/>
            <a:ext cx="82457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日本では老年医学会の４０％の医師が、</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点滴もせずに看取るのは「餓死」させることになる</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＝訴訟リスクがあると考えている。</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1" name="正方形/長方形 10"/>
          <p:cNvSpPr/>
          <p:nvPr/>
        </p:nvSpPr>
        <p:spPr>
          <a:xfrm>
            <a:off x="0" y="6368063"/>
            <a:ext cx="9144000" cy="517322"/>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lIns="91412" tIns="45706" rIns="91412" bIns="4570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79512" y="618307"/>
            <a:ext cx="35702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点滴</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の意味</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61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テキスト ボックス 36"/>
          <p:cNvSpPr txBox="1"/>
          <p:nvPr/>
        </p:nvSpPr>
        <p:spPr>
          <a:xfrm>
            <a:off x="718734" y="2008782"/>
            <a:ext cx="66479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「経管栄養は終末期患者に不利益をもたらす」</a:t>
            </a:r>
          </a:p>
        </p:txBody>
      </p:sp>
      <p:sp>
        <p:nvSpPr>
          <p:cNvPr id="23" name="テキスト ボックス 22"/>
          <p:cNvSpPr txBox="1"/>
          <p:nvPr/>
        </p:nvSpPr>
        <p:spPr>
          <a:xfrm>
            <a:off x="718734" y="2755401"/>
            <a:ext cx="8245754"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「終末期における経管栄養の効果」</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① 栄養障害を予防できる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② 褥瘡を予防できる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③ 誤嚥性肺炎を予防できる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④ </a:t>
            </a:r>
            <a:r>
              <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QOL</a:t>
            </a: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を改善する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⑤ 機能状態や生命予後を改善する</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これらのすべてについて科学的根拠がない。</a:t>
            </a:r>
            <a:endParaRPr kumimoji="1" lang="en-US" altLang="ja-JP"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Geriatrics 2006;61</a:t>
            </a:r>
            <a:r>
              <a:rPr kumimoji="1" lang="ja-JP" altLang="en-US" sz="1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en-US" altLang="ja-JP" sz="1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30-35.</a:t>
            </a:r>
          </a:p>
        </p:txBody>
      </p:sp>
      <p:sp>
        <p:nvSpPr>
          <p:cNvPr id="15" name="正方形/長方形 14"/>
          <p:cNvSpPr/>
          <p:nvPr/>
        </p:nvSpPr>
        <p:spPr>
          <a:xfrm>
            <a:off x="0" y="6368063"/>
            <a:ext cx="9144000" cy="517322"/>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lIns="91412" tIns="45706" rIns="91412" bIns="4570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79512" y="618307"/>
            <a:ext cx="41344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胃ろう</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の意味</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341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7" t="11364" r="19460" b="4546"/>
          <a:stretch/>
        </p:blipFill>
        <p:spPr bwMode="auto">
          <a:xfrm>
            <a:off x="827584" y="1529663"/>
            <a:ext cx="7510774" cy="572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2214887" y="4509120"/>
            <a:ext cx="41857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進行した認知症患者において</a:t>
            </a:r>
          </a:p>
        </p:txBody>
      </p:sp>
      <p:sp>
        <p:nvSpPr>
          <p:cNvPr id="15" name="テキスト ボックス 14"/>
          <p:cNvSpPr txBox="1"/>
          <p:nvPr/>
        </p:nvSpPr>
        <p:spPr>
          <a:xfrm>
            <a:off x="2214887" y="4955854"/>
            <a:ext cx="510909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「肺炎治療は生命予後を改善する」</a:t>
            </a:r>
          </a:p>
        </p:txBody>
      </p:sp>
      <p:sp>
        <p:nvSpPr>
          <p:cNvPr id="16" name="テキスト ボックス 15"/>
          <p:cNvSpPr txBox="1"/>
          <p:nvPr/>
        </p:nvSpPr>
        <p:spPr>
          <a:xfrm>
            <a:off x="2214887" y="5417519"/>
            <a:ext cx="609654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「しかし、人生の最期の</a:t>
            </a:r>
            <a:r>
              <a:rPr kumimoji="1" lang="en-US" altLang="ja-JP"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QOL</a:t>
            </a: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は低下する」</a:t>
            </a:r>
          </a:p>
        </p:txBody>
      </p:sp>
      <p:sp>
        <p:nvSpPr>
          <p:cNvPr id="17" name="テキスト ボックス 16"/>
          <p:cNvSpPr txBox="1"/>
          <p:nvPr/>
        </p:nvSpPr>
        <p:spPr>
          <a:xfrm>
            <a:off x="2214887" y="5879184"/>
            <a:ext cx="578876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「入院すると、さらに</a:t>
            </a:r>
            <a:r>
              <a:rPr kumimoji="1" lang="en-US" altLang="ja-JP"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QOL</a:t>
            </a:r>
            <a:r>
              <a:rPr kumimoji="1" lang="ja-JP" altLang="en-US" sz="2400" b="1" i="0" u="none" strike="noStrike" kern="120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rPr>
              <a:t>は低下する」</a:t>
            </a:r>
          </a:p>
        </p:txBody>
      </p:sp>
      <p:sp>
        <p:nvSpPr>
          <p:cNvPr id="22" name="テキスト ボックス 21"/>
          <p:cNvSpPr txBox="1"/>
          <p:nvPr/>
        </p:nvSpPr>
        <p:spPr>
          <a:xfrm>
            <a:off x="179512" y="618307"/>
            <a:ext cx="469872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肺炎治療</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の意味</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79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1021" y="1447484"/>
            <a:ext cx="8856650" cy="4407668"/>
            <a:chOff x="21021" y="1447484"/>
            <a:chExt cx="8856650" cy="4407668"/>
          </a:xfrm>
        </p:grpSpPr>
        <p:sp>
          <p:nvSpPr>
            <p:cNvPr id="9" name="フリーフォーム 8"/>
            <p:cNvSpPr/>
            <p:nvPr/>
          </p:nvSpPr>
          <p:spPr>
            <a:xfrm>
              <a:off x="21021" y="1450428"/>
              <a:ext cx="8856650" cy="3363310"/>
            </a:xfrm>
            <a:custGeom>
              <a:avLst/>
              <a:gdLst>
                <a:gd name="connsiteX0" fmla="*/ 0 w 8135007"/>
                <a:gd name="connsiteY0" fmla="*/ 0 h 3363310"/>
                <a:gd name="connsiteX1" fmla="*/ 2112579 w 8135007"/>
                <a:gd name="connsiteY1" fmla="*/ 420413 h 3363310"/>
                <a:gd name="connsiteX2" fmla="*/ 3888827 w 8135007"/>
                <a:gd name="connsiteY2" fmla="*/ 861848 h 3363310"/>
                <a:gd name="connsiteX3" fmla="*/ 5129048 w 8135007"/>
                <a:gd name="connsiteY3" fmla="*/ 1408386 h 3363310"/>
                <a:gd name="connsiteX4" fmla="*/ 6264165 w 8135007"/>
                <a:gd name="connsiteY4" fmla="*/ 2364827 h 3363310"/>
                <a:gd name="connsiteX5" fmla="*/ 7241627 w 8135007"/>
                <a:gd name="connsiteY5" fmla="*/ 3048000 h 3363310"/>
                <a:gd name="connsiteX6" fmla="*/ 8135007 w 8135007"/>
                <a:gd name="connsiteY6" fmla="*/ 3363310 h 336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007" h="3363310">
                  <a:moveTo>
                    <a:pt x="0" y="0"/>
                  </a:moveTo>
                  <a:cubicBezTo>
                    <a:pt x="732220" y="138386"/>
                    <a:pt x="1464441" y="276772"/>
                    <a:pt x="2112579" y="420413"/>
                  </a:cubicBezTo>
                  <a:cubicBezTo>
                    <a:pt x="2760717" y="564054"/>
                    <a:pt x="3386082" y="697186"/>
                    <a:pt x="3888827" y="861848"/>
                  </a:cubicBezTo>
                  <a:cubicBezTo>
                    <a:pt x="4391572" y="1026510"/>
                    <a:pt x="4733158" y="1157889"/>
                    <a:pt x="5129048" y="1408386"/>
                  </a:cubicBezTo>
                  <a:cubicBezTo>
                    <a:pt x="5524938" y="1658883"/>
                    <a:pt x="5912069" y="2091558"/>
                    <a:pt x="6264165" y="2364827"/>
                  </a:cubicBezTo>
                  <a:cubicBezTo>
                    <a:pt x="6616261" y="2638096"/>
                    <a:pt x="6929820" y="2881586"/>
                    <a:pt x="7241627" y="3048000"/>
                  </a:cubicBezTo>
                  <a:cubicBezTo>
                    <a:pt x="7553434" y="3214414"/>
                    <a:pt x="7844220" y="3288862"/>
                    <a:pt x="8135007" y="3363310"/>
                  </a:cubicBezTo>
                </a:path>
              </a:pathLst>
            </a:custGeom>
            <a:noFill/>
            <a:ln w="120650">
              <a:solidFill>
                <a:srgbClr val="FAC090">
                  <a:alpha val="50196"/>
                </a:srgbClr>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フリーフォーム 43"/>
            <p:cNvSpPr/>
            <p:nvPr/>
          </p:nvSpPr>
          <p:spPr>
            <a:xfrm>
              <a:off x="35496" y="1447484"/>
              <a:ext cx="8694454" cy="3875565"/>
            </a:xfrm>
            <a:custGeom>
              <a:avLst/>
              <a:gdLst>
                <a:gd name="connsiteX0" fmla="*/ 0 w 7934178"/>
                <a:gd name="connsiteY0" fmla="*/ 175500 h 3603195"/>
                <a:gd name="connsiteX1" fmla="*/ 239151 w 7934178"/>
                <a:gd name="connsiteY1" fmla="*/ 1146171 h 3603195"/>
                <a:gd name="connsiteX2" fmla="*/ 661181 w 7934178"/>
                <a:gd name="connsiteY2" fmla="*/ 302109 h 3603195"/>
                <a:gd name="connsiteX3" fmla="*/ 1055077 w 7934178"/>
                <a:gd name="connsiteY3" fmla="*/ 1132103 h 3603195"/>
                <a:gd name="connsiteX4" fmla="*/ 1308295 w 7934178"/>
                <a:gd name="connsiteY4" fmla="*/ 569396 h 3603195"/>
                <a:gd name="connsiteX5" fmla="*/ 1519311 w 7934178"/>
                <a:gd name="connsiteY5" fmla="*/ 963291 h 3603195"/>
                <a:gd name="connsiteX6" fmla="*/ 1730326 w 7934178"/>
                <a:gd name="connsiteY6" fmla="*/ 91094 h 3603195"/>
                <a:gd name="connsiteX7" fmla="*/ 1997612 w 7934178"/>
                <a:gd name="connsiteY7" fmla="*/ 3537679 h 3603195"/>
                <a:gd name="connsiteX8" fmla="*/ 2278966 w 7934178"/>
                <a:gd name="connsiteY8" fmla="*/ 2384128 h 3603195"/>
                <a:gd name="connsiteX9" fmla="*/ 2658794 w 7934178"/>
                <a:gd name="connsiteY9" fmla="*/ 2778023 h 3603195"/>
                <a:gd name="connsiteX10" fmla="*/ 3474720 w 7934178"/>
                <a:gd name="connsiteY10" fmla="*/ 2918700 h 3603195"/>
                <a:gd name="connsiteX11" fmla="*/ 5598941 w 7934178"/>
                <a:gd name="connsiteY11" fmla="*/ 3087512 h 3603195"/>
                <a:gd name="connsiteX12" fmla="*/ 7835704 w 7934178"/>
                <a:gd name="connsiteY12" fmla="*/ 3326663 h 3603195"/>
                <a:gd name="connsiteX13" fmla="*/ 7835704 w 7934178"/>
                <a:gd name="connsiteY13" fmla="*/ 3326663 h 3603195"/>
                <a:gd name="connsiteX14" fmla="*/ 7934178 w 7934178"/>
                <a:gd name="connsiteY14" fmla="*/ 3354799 h 3603195"/>
                <a:gd name="connsiteX0" fmla="*/ 0 w 8314006"/>
                <a:gd name="connsiteY0" fmla="*/ 175500 h 3706490"/>
                <a:gd name="connsiteX1" fmla="*/ 239151 w 8314006"/>
                <a:gd name="connsiteY1" fmla="*/ 1146171 h 3706490"/>
                <a:gd name="connsiteX2" fmla="*/ 661181 w 8314006"/>
                <a:gd name="connsiteY2" fmla="*/ 302109 h 3706490"/>
                <a:gd name="connsiteX3" fmla="*/ 1055077 w 8314006"/>
                <a:gd name="connsiteY3" fmla="*/ 1132103 h 3706490"/>
                <a:gd name="connsiteX4" fmla="*/ 1308295 w 8314006"/>
                <a:gd name="connsiteY4" fmla="*/ 569396 h 3706490"/>
                <a:gd name="connsiteX5" fmla="*/ 1519311 w 8314006"/>
                <a:gd name="connsiteY5" fmla="*/ 963291 h 3706490"/>
                <a:gd name="connsiteX6" fmla="*/ 1730326 w 8314006"/>
                <a:gd name="connsiteY6" fmla="*/ 91094 h 3706490"/>
                <a:gd name="connsiteX7" fmla="*/ 1997612 w 8314006"/>
                <a:gd name="connsiteY7" fmla="*/ 3537679 h 3706490"/>
                <a:gd name="connsiteX8" fmla="*/ 2278966 w 8314006"/>
                <a:gd name="connsiteY8" fmla="*/ 2384128 h 3706490"/>
                <a:gd name="connsiteX9" fmla="*/ 2658794 w 8314006"/>
                <a:gd name="connsiteY9" fmla="*/ 2778023 h 3706490"/>
                <a:gd name="connsiteX10" fmla="*/ 3474720 w 8314006"/>
                <a:gd name="connsiteY10" fmla="*/ 2918700 h 3706490"/>
                <a:gd name="connsiteX11" fmla="*/ 5598941 w 8314006"/>
                <a:gd name="connsiteY11" fmla="*/ 3087512 h 3706490"/>
                <a:gd name="connsiteX12" fmla="*/ 7835704 w 8314006"/>
                <a:gd name="connsiteY12" fmla="*/ 3326663 h 3706490"/>
                <a:gd name="connsiteX13" fmla="*/ 8314006 w 8314006"/>
                <a:gd name="connsiteY13" fmla="*/ 3706490 h 3706490"/>
                <a:gd name="connsiteX14" fmla="*/ 7934178 w 8314006"/>
                <a:gd name="connsiteY14" fmla="*/ 3354799 h 3706490"/>
                <a:gd name="connsiteX0" fmla="*/ 0 w 8229600"/>
                <a:gd name="connsiteY0" fmla="*/ 175500 h 3720558"/>
                <a:gd name="connsiteX1" fmla="*/ 239151 w 8229600"/>
                <a:gd name="connsiteY1" fmla="*/ 1146171 h 3720558"/>
                <a:gd name="connsiteX2" fmla="*/ 661181 w 8229600"/>
                <a:gd name="connsiteY2" fmla="*/ 302109 h 3720558"/>
                <a:gd name="connsiteX3" fmla="*/ 1055077 w 8229600"/>
                <a:gd name="connsiteY3" fmla="*/ 1132103 h 3720558"/>
                <a:gd name="connsiteX4" fmla="*/ 1308295 w 8229600"/>
                <a:gd name="connsiteY4" fmla="*/ 569396 h 3720558"/>
                <a:gd name="connsiteX5" fmla="*/ 1519311 w 8229600"/>
                <a:gd name="connsiteY5" fmla="*/ 963291 h 3720558"/>
                <a:gd name="connsiteX6" fmla="*/ 1730326 w 8229600"/>
                <a:gd name="connsiteY6" fmla="*/ 91094 h 3720558"/>
                <a:gd name="connsiteX7" fmla="*/ 1997612 w 8229600"/>
                <a:gd name="connsiteY7" fmla="*/ 3537679 h 3720558"/>
                <a:gd name="connsiteX8" fmla="*/ 2278966 w 8229600"/>
                <a:gd name="connsiteY8" fmla="*/ 2384128 h 3720558"/>
                <a:gd name="connsiteX9" fmla="*/ 2658794 w 8229600"/>
                <a:gd name="connsiteY9" fmla="*/ 2778023 h 3720558"/>
                <a:gd name="connsiteX10" fmla="*/ 3474720 w 8229600"/>
                <a:gd name="connsiteY10" fmla="*/ 2918700 h 3720558"/>
                <a:gd name="connsiteX11" fmla="*/ 5598941 w 8229600"/>
                <a:gd name="connsiteY11" fmla="*/ 3087512 h 3720558"/>
                <a:gd name="connsiteX12" fmla="*/ 7835704 w 8229600"/>
                <a:gd name="connsiteY12" fmla="*/ 3326663 h 3720558"/>
                <a:gd name="connsiteX13" fmla="*/ 8229600 w 8229600"/>
                <a:gd name="connsiteY13" fmla="*/ 3720558 h 3720558"/>
                <a:gd name="connsiteX14" fmla="*/ 7934178 w 8229600"/>
                <a:gd name="connsiteY14" fmla="*/ 3354799 h 3720558"/>
                <a:gd name="connsiteX0" fmla="*/ 0 w 7934178"/>
                <a:gd name="connsiteY0" fmla="*/ 175500 h 4015979"/>
                <a:gd name="connsiteX1" fmla="*/ 239151 w 7934178"/>
                <a:gd name="connsiteY1" fmla="*/ 1146171 h 4015979"/>
                <a:gd name="connsiteX2" fmla="*/ 661181 w 7934178"/>
                <a:gd name="connsiteY2" fmla="*/ 302109 h 4015979"/>
                <a:gd name="connsiteX3" fmla="*/ 1055077 w 7934178"/>
                <a:gd name="connsiteY3" fmla="*/ 1132103 h 4015979"/>
                <a:gd name="connsiteX4" fmla="*/ 1308295 w 7934178"/>
                <a:gd name="connsiteY4" fmla="*/ 569396 h 4015979"/>
                <a:gd name="connsiteX5" fmla="*/ 1519311 w 7934178"/>
                <a:gd name="connsiteY5" fmla="*/ 963291 h 4015979"/>
                <a:gd name="connsiteX6" fmla="*/ 1730326 w 7934178"/>
                <a:gd name="connsiteY6" fmla="*/ 91094 h 4015979"/>
                <a:gd name="connsiteX7" fmla="*/ 1997612 w 7934178"/>
                <a:gd name="connsiteY7" fmla="*/ 3537679 h 4015979"/>
                <a:gd name="connsiteX8" fmla="*/ 2278966 w 7934178"/>
                <a:gd name="connsiteY8" fmla="*/ 2384128 h 4015979"/>
                <a:gd name="connsiteX9" fmla="*/ 2658794 w 7934178"/>
                <a:gd name="connsiteY9" fmla="*/ 2778023 h 4015979"/>
                <a:gd name="connsiteX10" fmla="*/ 3474720 w 7934178"/>
                <a:gd name="connsiteY10" fmla="*/ 2918700 h 4015979"/>
                <a:gd name="connsiteX11" fmla="*/ 5598941 w 7934178"/>
                <a:gd name="connsiteY11" fmla="*/ 3087512 h 4015979"/>
                <a:gd name="connsiteX12" fmla="*/ 7835704 w 7934178"/>
                <a:gd name="connsiteY12" fmla="*/ 3326663 h 4015979"/>
                <a:gd name="connsiteX13" fmla="*/ 6428935 w 7934178"/>
                <a:gd name="connsiteY13" fmla="*/ 4015979 h 4015979"/>
                <a:gd name="connsiteX14" fmla="*/ 7934178 w 7934178"/>
                <a:gd name="connsiteY14" fmla="*/ 3354799 h 4015979"/>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278966 w 7934178"/>
                <a:gd name="connsiteY8" fmla="*/ 2384128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3474720 w 7934178"/>
                <a:gd name="connsiteY11" fmla="*/ 2918700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4107766 w 7934178"/>
                <a:gd name="connsiteY11" fmla="*/ 3059377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6536"/>
                <a:gd name="connsiteX1" fmla="*/ 239151 w 7934178"/>
                <a:gd name="connsiteY1" fmla="*/ 1146171 h 4016536"/>
                <a:gd name="connsiteX2" fmla="*/ 661181 w 7934178"/>
                <a:gd name="connsiteY2" fmla="*/ 302109 h 4016536"/>
                <a:gd name="connsiteX3" fmla="*/ 1055077 w 7934178"/>
                <a:gd name="connsiteY3" fmla="*/ 1132103 h 4016536"/>
                <a:gd name="connsiteX4" fmla="*/ 1308295 w 7934178"/>
                <a:gd name="connsiteY4" fmla="*/ 569396 h 4016536"/>
                <a:gd name="connsiteX5" fmla="*/ 1519311 w 7934178"/>
                <a:gd name="connsiteY5" fmla="*/ 963291 h 4016536"/>
                <a:gd name="connsiteX6" fmla="*/ 1730326 w 7934178"/>
                <a:gd name="connsiteY6" fmla="*/ 91094 h 4016536"/>
                <a:gd name="connsiteX7" fmla="*/ 1997612 w 7934178"/>
                <a:gd name="connsiteY7" fmla="*/ 3537679 h 4016536"/>
                <a:gd name="connsiteX8" fmla="*/ 2391507 w 7934178"/>
                <a:gd name="connsiteY8" fmla="*/ 2370060 h 4016536"/>
                <a:gd name="connsiteX9" fmla="*/ 2912012 w 7934178"/>
                <a:gd name="connsiteY9" fmla="*/ 2763955 h 4016536"/>
                <a:gd name="connsiteX10" fmla="*/ 3418449 w 7934178"/>
                <a:gd name="connsiteY10" fmla="*/ 2974970 h 4016536"/>
                <a:gd name="connsiteX11" fmla="*/ 4107766 w 7934178"/>
                <a:gd name="connsiteY11" fmla="*/ 3059377 h 4016536"/>
                <a:gd name="connsiteX12" fmla="*/ 5331654 w 7934178"/>
                <a:gd name="connsiteY12" fmla="*/ 3284460 h 4016536"/>
                <a:gd name="connsiteX13" fmla="*/ 6231986 w 7934178"/>
                <a:gd name="connsiteY13" fmla="*/ 3242257 h 4016536"/>
                <a:gd name="connsiteX14" fmla="*/ 6428935 w 7934178"/>
                <a:gd name="connsiteY14" fmla="*/ 4015979 h 4016536"/>
                <a:gd name="connsiteX15" fmla="*/ 7934178 w 7934178"/>
                <a:gd name="connsiteY15" fmla="*/ 3354799 h 4016536"/>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354799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822831 w 8131126"/>
                <a:gd name="connsiteY14" fmla="*/ 3242255 h 3602093"/>
                <a:gd name="connsiteX15" fmla="*/ 8131126 w 8131126"/>
                <a:gd name="connsiteY15" fmla="*/ 3495476 h 3602093"/>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822831 w 8018585"/>
                <a:gd name="connsiteY14" fmla="*/ 3242255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752493 w 8018585"/>
                <a:gd name="connsiteY14" fmla="*/ 3045307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077242 w 8018585"/>
                <a:gd name="connsiteY13" fmla="*/ 3059377 h 3602093"/>
                <a:gd name="connsiteX14" fmla="*/ 6752493 w 8018585"/>
                <a:gd name="connsiteY14" fmla="*/ 3045307 h 3602093"/>
                <a:gd name="connsiteX15" fmla="*/ 8018585 w 8018585"/>
                <a:gd name="connsiteY15" fmla="*/ 3495476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8088923 w 8088923"/>
                <a:gd name="connsiteY15"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036233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825218 w 8088923"/>
                <a:gd name="connsiteY12" fmla="*/ 3467341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4825218 w 8088923"/>
                <a:gd name="connsiteY13" fmla="*/ 3467341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409834 w 8088923"/>
                <a:gd name="connsiteY12" fmla="*/ 3327260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18449 w 8088923"/>
                <a:gd name="connsiteY10" fmla="*/ 2974970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60653 w 8088923"/>
                <a:gd name="connsiteY10" fmla="*/ 2552939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2926080 w 8088923"/>
                <a:gd name="connsiteY10" fmla="*/ 2679549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953021 w 8088923"/>
                <a:gd name="connsiteY12" fmla="*/ 269361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96108 w 8088923"/>
                <a:gd name="connsiteY13" fmla="*/ 2708281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53905 w 8088923"/>
                <a:gd name="connsiteY13" fmla="*/ 2623875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308295 w 8088923"/>
                <a:gd name="connsiteY2" fmla="*/ 569396 h 3604299"/>
                <a:gd name="connsiteX3" fmla="*/ 1519311 w 8088923"/>
                <a:gd name="connsiteY3" fmla="*/ 963291 h 3604299"/>
                <a:gd name="connsiteX4" fmla="*/ 1730326 w 8088923"/>
                <a:gd name="connsiteY4" fmla="*/ 91094 h 3604299"/>
                <a:gd name="connsiteX5" fmla="*/ 1997612 w 8088923"/>
                <a:gd name="connsiteY5" fmla="*/ 3537679 h 3604299"/>
                <a:gd name="connsiteX6" fmla="*/ 2391507 w 8088923"/>
                <a:gd name="connsiteY6" fmla="*/ 2370060 h 3604299"/>
                <a:gd name="connsiteX7" fmla="*/ 2773745 w 8088923"/>
                <a:gd name="connsiteY7" fmla="*/ 2412859 h 3604299"/>
                <a:gd name="connsiteX8" fmla="*/ 3094892 w 8088923"/>
                <a:gd name="connsiteY8" fmla="*/ 2510737 h 3604299"/>
                <a:gd name="connsiteX9" fmla="*/ 3446586 w 8088923"/>
                <a:gd name="connsiteY9" fmla="*/ 2355991 h 3604299"/>
                <a:gd name="connsiteX10" fmla="*/ 3756073 w 8088923"/>
                <a:gd name="connsiteY10" fmla="*/ 2749888 h 3604299"/>
                <a:gd name="connsiteX11" fmla="*/ 4053905 w 8088923"/>
                <a:gd name="connsiteY11" fmla="*/ 2623875 h 3604299"/>
                <a:gd name="connsiteX12" fmla="*/ 4409834 w 8088923"/>
                <a:gd name="connsiteY12" fmla="*/ 3327260 h 3604299"/>
                <a:gd name="connsiteX13" fmla="*/ 5078437 w 8088923"/>
                <a:gd name="connsiteY13" fmla="*/ 3411070 h 3604299"/>
                <a:gd name="connsiteX14" fmla="*/ 5964700 w 8088923"/>
                <a:gd name="connsiteY14" fmla="*/ 3073445 h 3604299"/>
                <a:gd name="connsiteX15" fmla="*/ 6668087 w 8088923"/>
                <a:gd name="connsiteY15" fmla="*/ 3073443 h 3604299"/>
                <a:gd name="connsiteX16" fmla="*/ 7293710 w 8088923"/>
                <a:gd name="connsiteY16" fmla="*/ 3242853 h 3604299"/>
                <a:gd name="connsiteX17" fmla="*/ 8088923 w 8088923"/>
                <a:gd name="connsiteY17" fmla="*/ 3425137 h 3604299"/>
                <a:gd name="connsiteX0" fmla="*/ 0 w 8088923"/>
                <a:gd name="connsiteY0" fmla="*/ 176709 h 3605508"/>
                <a:gd name="connsiteX1" fmla="*/ 661181 w 8088923"/>
                <a:gd name="connsiteY1" fmla="*/ 303318 h 3605508"/>
                <a:gd name="connsiteX2" fmla="*/ 978095 w 8088923"/>
                <a:gd name="connsiteY2" fmla="*/ 697605 h 3605508"/>
                <a:gd name="connsiteX3" fmla="*/ 1519311 w 8088923"/>
                <a:gd name="connsiteY3" fmla="*/ 964500 h 3605508"/>
                <a:gd name="connsiteX4" fmla="*/ 1730326 w 8088923"/>
                <a:gd name="connsiteY4" fmla="*/ 92303 h 3605508"/>
                <a:gd name="connsiteX5" fmla="*/ 1997612 w 8088923"/>
                <a:gd name="connsiteY5" fmla="*/ 3538888 h 3605508"/>
                <a:gd name="connsiteX6" fmla="*/ 2391507 w 8088923"/>
                <a:gd name="connsiteY6" fmla="*/ 2371269 h 3605508"/>
                <a:gd name="connsiteX7" fmla="*/ 2773745 w 8088923"/>
                <a:gd name="connsiteY7" fmla="*/ 2414068 h 3605508"/>
                <a:gd name="connsiteX8" fmla="*/ 3094892 w 8088923"/>
                <a:gd name="connsiteY8" fmla="*/ 2511946 h 3605508"/>
                <a:gd name="connsiteX9" fmla="*/ 3446586 w 8088923"/>
                <a:gd name="connsiteY9" fmla="*/ 2357200 h 3605508"/>
                <a:gd name="connsiteX10" fmla="*/ 3756073 w 8088923"/>
                <a:gd name="connsiteY10" fmla="*/ 2751097 h 3605508"/>
                <a:gd name="connsiteX11" fmla="*/ 4053905 w 8088923"/>
                <a:gd name="connsiteY11" fmla="*/ 2625084 h 3605508"/>
                <a:gd name="connsiteX12" fmla="*/ 4409834 w 8088923"/>
                <a:gd name="connsiteY12" fmla="*/ 3328469 h 3605508"/>
                <a:gd name="connsiteX13" fmla="*/ 5078437 w 8088923"/>
                <a:gd name="connsiteY13" fmla="*/ 3412279 h 3605508"/>
                <a:gd name="connsiteX14" fmla="*/ 5964700 w 8088923"/>
                <a:gd name="connsiteY14" fmla="*/ 3074654 h 3605508"/>
                <a:gd name="connsiteX15" fmla="*/ 6668087 w 8088923"/>
                <a:gd name="connsiteY15" fmla="*/ 3074652 h 3605508"/>
                <a:gd name="connsiteX16" fmla="*/ 7293710 w 8088923"/>
                <a:gd name="connsiteY16" fmla="*/ 3244062 h 3605508"/>
                <a:gd name="connsiteX17" fmla="*/ 8088923 w 8088923"/>
                <a:gd name="connsiteY17" fmla="*/ 3426346 h 3605508"/>
                <a:gd name="connsiteX0" fmla="*/ 0 w 8165123"/>
                <a:gd name="connsiteY0" fmla="*/ 849809 h 3605508"/>
                <a:gd name="connsiteX1" fmla="*/ 737381 w 8165123"/>
                <a:gd name="connsiteY1" fmla="*/ 3033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849809 h 3605508"/>
                <a:gd name="connsiteX1" fmla="*/ 597681 w 8165123"/>
                <a:gd name="connsiteY1" fmla="*/ 3541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497381 h 3224923"/>
                <a:gd name="connsiteX1" fmla="*/ 597681 w 8165123"/>
                <a:gd name="connsiteY1" fmla="*/ 1690 h 3224923"/>
                <a:gd name="connsiteX2" fmla="*/ 1054295 w 8165123"/>
                <a:gd name="connsiteY2" fmla="*/ 345177 h 3224923"/>
                <a:gd name="connsiteX3" fmla="*/ 1595511 w 8165123"/>
                <a:gd name="connsiteY3" fmla="*/ 612072 h 3224923"/>
                <a:gd name="connsiteX4" fmla="*/ 1920826 w 8165123"/>
                <a:gd name="connsiteY4" fmla="*/ 387575 h 3224923"/>
                <a:gd name="connsiteX5" fmla="*/ 2073812 w 8165123"/>
                <a:gd name="connsiteY5" fmla="*/ 3186460 h 3224923"/>
                <a:gd name="connsiteX6" fmla="*/ 2467707 w 8165123"/>
                <a:gd name="connsiteY6" fmla="*/ 2018841 h 3224923"/>
                <a:gd name="connsiteX7" fmla="*/ 2849945 w 8165123"/>
                <a:gd name="connsiteY7" fmla="*/ 2061640 h 3224923"/>
                <a:gd name="connsiteX8" fmla="*/ 3171092 w 8165123"/>
                <a:gd name="connsiteY8" fmla="*/ 2159518 h 3224923"/>
                <a:gd name="connsiteX9" fmla="*/ 3522786 w 8165123"/>
                <a:gd name="connsiteY9" fmla="*/ 2004772 h 3224923"/>
                <a:gd name="connsiteX10" fmla="*/ 3832273 w 8165123"/>
                <a:gd name="connsiteY10" fmla="*/ 2398669 h 3224923"/>
                <a:gd name="connsiteX11" fmla="*/ 4130105 w 8165123"/>
                <a:gd name="connsiteY11" fmla="*/ 2272656 h 3224923"/>
                <a:gd name="connsiteX12" fmla="*/ 4486034 w 8165123"/>
                <a:gd name="connsiteY12" fmla="*/ 2976041 h 3224923"/>
                <a:gd name="connsiteX13" fmla="*/ 5154637 w 8165123"/>
                <a:gd name="connsiteY13" fmla="*/ 3059851 h 3224923"/>
                <a:gd name="connsiteX14" fmla="*/ 6040900 w 8165123"/>
                <a:gd name="connsiteY14" fmla="*/ 2722226 h 3224923"/>
                <a:gd name="connsiteX15" fmla="*/ 6744287 w 8165123"/>
                <a:gd name="connsiteY15" fmla="*/ 2722224 h 3224923"/>
                <a:gd name="connsiteX16" fmla="*/ 7369910 w 8165123"/>
                <a:gd name="connsiteY16" fmla="*/ 2891634 h 3224923"/>
                <a:gd name="connsiteX17" fmla="*/ 8165123 w 8165123"/>
                <a:gd name="connsiteY17" fmla="*/ 3073918 h 3224923"/>
                <a:gd name="connsiteX0" fmla="*/ 0 w 8165123"/>
                <a:gd name="connsiteY0" fmla="*/ 497267 h 3224809"/>
                <a:gd name="connsiteX1" fmla="*/ 597681 w 8165123"/>
                <a:gd name="connsiteY1" fmla="*/ 1576 h 3224809"/>
                <a:gd name="connsiteX2" fmla="*/ 1054295 w 8165123"/>
                <a:gd name="connsiteY2" fmla="*/ 345063 h 3224809"/>
                <a:gd name="connsiteX3" fmla="*/ 1341511 w 8165123"/>
                <a:gd name="connsiteY3" fmla="*/ 484958 h 3224809"/>
                <a:gd name="connsiteX4" fmla="*/ 1920826 w 8165123"/>
                <a:gd name="connsiteY4" fmla="*/ 387461 h 3224809"/>
                <a:gd name="connsiteX5" fmla="*/ 2073812 w 8165123"/>
                <a:gd name="connsiteY5" fmla="*/ 3186346 h 3224809"/>
                <a:gd name="connsiteX6" fmla="*/ 2467707 w 8165123"/>
                <a:gd name="connsiteY6" fmla="*/ 2018727 h 3224809"/>
                <a:gd name="connsiteX7" fmla="*/ 2849945 w 8165123"/>
                <a:gd name="connsiteY7" fmla="*/ 2061526 h 3224809"/>
                <a:gd name="connsiteX8" fmla="*/ 3171092 w 8165123"/>
                <a:gd name="connsiteY8" fmla="*/ 2159404 h 3224809"/>
                <a:gd name="connsiteX9" fmla="*/ 3522786 w 8165123"/>
                <a:gd name="connsiteY9" fmla="*/ 2004658 h 3224809"/>
                <a:gd name="connsiteX10" fmla="*/ 3832273 w 8165123"/>
                <a:gd name="connsiteY10" fmla="*/ 2398555 h 3224809"/>
                <a:gd name="connsiteX11" fmla="*/ 4130105 w 8165123"/>
                <a:gd name="connsiteY11" fmla="*/ 2272542 h 3224809"/>
                <a:gd name="connsiteX12" fmla="*/ 4486034 w 8165123"/>
                <a:gd name="connsiteY12" fmla="*/ 2975927 h 3224809"/>
                <a:gd name="connsiteX13" fmla="*/ 5154637 w 8165123"/>
                <a:gd name="connsiteY13" fmla="*/ 3059737 h 3224809"/>
                <a:gd name="connsiteX14" fmla="*/ 6040900 w 8165123"/>
                <a:gd name="connsiteY14" fmla="*/ 2722112 h 3224809"/>
                <a:gd name="connsiteX15" fmla="*/ 6744287 w 8165123"/>
                <a:gd name="connsiteY15" fmla="*/ 2722110 h 3224809"/>
                <a:gd name="connsiteX16" fmla="*/ 7369910 w 8165123"/>
                <a:gd name="connsiteY16" fmla="*/ 2891520 h 3224809"/>
                <a:gd name="connsiteX17" fmla="*/ 8165123 w 8165123"/>
                <a:gd name="connsiteY17" fmla="*/ 3073804 h 3224809"/>
                <a:gd name="connsiteX0" fmla="*/ 0 w 8165123"/>
                <a:gd name="connsiteY0" fmla="*/ 497267 h 3220370"/>
                <a:gd name="connsiteX1" fmla="*/ 597681 w 8165123"/>
                <a:gd name="connsiteY1" fmla="*/ 1576 h 3220370"/>
                <a:gd name="connsiteX2" fmla="*/ 1054295 w 8165123"/>
                <a:gd name="connsiteY2" fmla="*/ 345063 h 3220370"/>
                <a:gd name="connsiteX3" fmla="*/ 1341511 w 8165123"/>
                <a:gd name="connsiteY3" fmla="*/ 484958 h 3220370"/>
                <a:gd name="connsiteX4" fmla="*/ 1895426 w 8165123"/>
                <a:gd name="connsiteY4" fmla="*/ 501761 h 3220370"/>
                <a:gd name="connsiteX5" fmla="*/ 2073812 w 8165123"/>
                <a:gd name="connsiteY5" fmla="*/ 3186346 h 3220370"/>
                <a:gd name="connsiteX6" fmla="*/ 2467707 w 8165123"/>
                <a:gd name="connsiteY6" fmla="*/ 2018727 h 3220370"/>
                <a:gd name="connsiteX7" fmla="*/ 2849945 w 8165123"/>
                <a:gd name="connsiteY7" fmla="*/ 2061526 h 3220370"/>
                <a:gd name="connsiteX8" fmla="*/ 3171092 w 8165123"/>
                <a:gd name="connsiteY8" fmla="*/ 2159404 h 3220370"/>
                <a:gd name="connsiteX9" fmla="*/ 3522786 w 8165123"/>
                <a:gd name="connsiteY9" fmla="*/ 2004658 h 3220370"/>
                <a:gd name="connsiteX10" fmla="*/ 3832273 w 8165123"/>
                <a:gd name="connsiteY10" fmla="*/ 2398555 h 3220370"/>
                <a:gd name="connsiteX11" fmla="*/ 4130105 w 8165123"/>
                <a:gd name="connsiteY11" fmla="*/ 2272542 h 3220370"/>
                <a:gd name="connsiteX12" fmla="*/ 4486034 w 8165123"/>
                <a:gd name="connsiteY12" fmla="*/ 2975927 h 3220370"/>
                <a:gd name="connsiteX13" fmla="*/ 5154637 w 8165123"/>
                <a:gd name="connsiteY13" fmla="*/ 3059737 h 3220370"/>
                <a:gd name="connsiteX14" fmla="*/ 6040900 w 8165123"/>
                <a:gd name="connsiteY14" fmla="*/ 2722112 h 3220370"/>
                <a:gd name="connsiteX15" fmla="*/ 6744287 w 8165123"/>
                <a:gd name="connsiteY15" fmla="*/ 2722110 h 3220370"/>
                <a:gd name="connsiteX16" fmla="*/ 7369910 w 8165123"/>
                <a:gd name="connsiteY16" fmla="*/ 2891520 h 3220370"/>
                <a:gd name="connsiteX17" fmla="*/ 8165123 w 8165123"/>
                <a:gd name="connsiteY17" fmla="*/ 3073804 h 3220370"/>
                <a:gd name="connsiteX0" fmla="*/ 0 w 8165123"/>
                <a:gd name="connsiteY0" fmla="*/ 511644 h 3234747"/>
                <a:gd name="connsiteX1" fmla="*/ 597681 w 8165123"/>
                <a:gd name="connsiteY1" fmla="*/ 15953 h 3234747"/>
                <a:gd name="connsiteX2" fmla="*/ 927295 w 8165123"/>
                <a:gd name="connsiteY2" fmla="*/ 156240 h 3234747"/>
                <a:gd name="connsiteX3" fmla="*/ 1341511 w 8165123"/>
                <a:gd name="connsiteY3" fmla="*/ 499335 h 3234747"/>
                <a:gd name="connsiteX4" fmla="*/ 1895426 w 8165123"/>
                <a:gd name="connsiteY4" fmla="*/ 516138 h 3234747"/>
                <a:gd name="connsiteX5" fmla="*/ 2073812 w 8165123"/>
                <a:gd name="connsiteY5" fmla="*/ 3200723 h 3234747"/>
                <a:gd name="connsiteX6" fmla="*/ 2467707 w 8165123"/>
                <a:gd name="connsiteY6" fmla="*/ 2033104 h 3234747"/>
                <a:gd name="connsiteX7" fmla="*/ 2849945 w 8165123"/>
                <a:gd name="connsiteY7" fmla="*/ 2075903 h 3234747"/>
                <a:gd name="connsiteX8" fmla="*/ 3171092 w 8165123"/>
                <a:gd name="connsiteY8" fmla="*/ 2173781 h 3234747"/>
                <a:gd name="connsiteX9" fmla="*/ 3522786 w 8165123"/>
                <a:gd name="connsiteY9" fmla="*/ 2019035 h 3234747"/>
                <a:gd name="connsiteX10" fmla="*/ 3832273 w 8165123"/>
                <a:gd name="connsiteY10" fmla="*/ 2412932 h 3234747"/>
                <a:gd name="connsiteX11" fmla="*/ 4130105 w 8165123"/>
                <a:gd name="connsiteY11" fmla="*/ 2286919 h 3234747"/>
                <a:gd name="connsiteX12" fmla="*/ 4486034 w 8165123"/>
                <a:gd name="connsiteY12" fmla="*/ 2990304 h 3234747"/>
                <a:gd name="connsiteX13" fmla="*/ 5154637 w 8165123"/>
                <a:gd name="connsiteY13" fmla="*/ 3074114 h 3234747"/>
                <a:gd name="connsiteX14" fmla="*/ 6040900 w 8165123"/>
                <a:gd name="connsiteY14" fmla="*/ 2736489 h 3234747"/>
                <a:gd name="connsiteX15" fmla="*/ 6744287 w 8165123"/>
                <a:gd name="connsiteY15" fmla="*/ 2736487 h 3234747"/>
                <a:gd name="connsiteX16" fmla="*/ 7369910 w 8165123"/>
                <a:gd name="connsiteY16" fmla="*/ 2905897 h 3234747"/>
                <a:gd name="connsiteX17" fmla="*/ 8165123 w 8165123"/>
                <a:gd name="connsiteY17" fmla="*/ 3088181 h 3234747"/>
                <a:gd name="connsiteX0" fmla="*/ 0 w 8165123"/>
                <a:gd name="connsiteY0" fmla="*/ 511116 h 3234219"/>
                <a:gd name="connsiteX1" fmla="*/ 597681 w 8165123"/>
                <a:gd name="connsiteY1" fmla="*/ 15425 h 3234219"/>
                <a:gd name="connsiteX2" fmla="*/ 927295 w 8165123"/>
                <a:gd name="connsiteY2" fmla="*/ 155712 h 3234219"/>
                <a:gd name="connsiteX3" fmla="*/ 1328811 w 8165123"/>
                <a:gd name="connsiteY3" fmla="*/ 460707 h 3234219"/>
                <a:gd name="connsiteX4" fmla="*/ 1895426 w 8165123"/>
                <a:gd name="connsiteY4" fmla="*/ 515610 h 3234219"/>
                <a:gd name="connsiteX5" fmla="*/ 2073812 w 8165123"/>
                <a:gd name="connsiteY5" fmla="*/ 3200195 h 3234219"/>
                <a:gd name="connsiteX6" fmla="*/ 2467707 w 8165123"/>
                <a:gd name="connsiteY6" fmla="*/ 2032576 h 3234219"/>
                <a:gd name="connsiteX7" fmla="*/ 2849945 w 8165123"/>
                <a:gd name="connsiteY7" fmla="*/ 2075375 h 3234219"/>
                <a:gd name="connsiteX8" fmla="*/ 3171092 w 8165123"/>
                <a:gd name="connsiteY8" fmla="*/ 2173253 h 3234219"/>
                <a:gd name="connsiteX9" fmla="*/ 3522786 w 8165123"/>
                <a:gd name="connsiteY9" fmla="*/ 2018507 h 3234219"/>
                <a:gd name="connsiteX10" fmla="*/ 3832273 w 8165123"/>
                <a:gd name="connsiteY10" fmla="*/ 2412404 h 3234219"/>
                <a:gd name="connsiteX11" fmla="*/ 4130105 w 8165123"/>
                <a:gd name="connsiteY11" fmla="*/ 2286391 h 3234219"/>
                <a:gd name="connsiteX12" fmla="*/ 4486034 w 8165123"/>
                <a:gd name="connsiteY12" fmla="*/ 2989776 h 3234219"/>
                <a:gd name="connsiteX13" fmla="*/ 5154637 w 8165123"/>
                <a:gd name="connsiteY13" fmla="*/ 3073586 h 3234219"/>
                <a:gd name="connsiteX14" fmla="*/ 6040900 w 8165123"/>
                <a:gd name="connsiteY14" fmla="*/ 2735961 h 3234219"/>
                <a:gd name="connsiteX15" fmla="*/ 6744287 w 8165123"/>
                <a:gd name="connsiteY15" fmla="*/ 2735959 h 3234219"/>
                <a:gd name="connsiteX16" fmla="*/ 7369910 w 8165123"/>
                <a:gd name="connsiteY16" fmla="*/ 2905369 h 3234219"/>
                <a:gd name="connsiteX17" fmla="*/ 8165123 w 8165123"/>
                <a:gd name="connsiteY17" fmla="*/ 3087653 h 3234219"/>
                <a:gd name="connsiteX0" fmla="*/ 0 w 8127023"/>
                <a:gd name="connsiteY0" fmla="*/ 89710 h 3219213"/>
                <a:gd name="connsiteX1" fmla="*/ 559581 w 8127023"/>
                <a:gd name="connsiteY1" fmla="*/ 419 h 3219213"/>
                <a:gd name="connsiteX2" fmla="*/ 889195 w 8127023"/>
                <a:gd name="connsiteY2" fmla="*/ 140706 h 3219213"/>
                <a:gd name="connsiteX3" fmla="*/ 1290711 w 8127023"/>
                <a:gd name="connsiteY3" fmla="*/ 445701 h 3219213"/>
                <a:gd name="connsiteX4" fmla="*/ 1857326 w 8127023"/>
                <a:gd name="connsiteY4" fmla="*/ 500604 h 3219213"/>
                <a:gd name="connsiteX5" fmla="*/ 2035712 w 8127023"/>
                <a:gd name="connsiteY5" fmla="*/ 3185189 h 3219213"/>
                <a:gd name="connsiteX6" fmla="*/ 2429607 w 8127023"/>
                <a:gd name="connsiteY6" fmla="*/ 2017570 h 3219213"/>
                <a:gd name="connsiteX7" fmla="*/ 2811845 w 8127023"/>
                <a:gd name="connsiteY7" fmla="*/ 2060369 h 3219213"/>
                <a:gd name="connsiteX8" fmla="*/ 3132992 w 8127023"/>
                <a:gd name="connsiteY8" fmla="*/ 2158247 h 3219213"/>
                <a:gd name="connsiteX9" fmla="*/ 3484686 w 8127023"/>
                <a:gd name="connsiteY9" fmla="*/ 2003501 h 3219213"/>
                <a:gd name="connsiteX10" fmla="*/ 3794173 w 8127023"/>
                <a:gd name="connsiteY10" fmla="*/ 2397398 h 3219213"/>
                <a:gd name="connsiteX11" fmla="*/ 4092005 w 8127023"/>
                <a:gd name="connsiteY11" fmla="*/ 2271385 h 3219213"/>
                <a:gd name="connsiteX12" fmla="*/ 4447934 w 8127023"/>
                <a:gd name="connsiteY12" fmla="*/ 2974770 h 3219213"/>
                <a:gd name="connsiteX13" fmla="*/ 5116537 w 8127023"/>
                <a:gd name="connsiteY13" fmla="*/ 3058580 h 3219213"/>
                <a:gd name="connsiteX14" fmla="*/ 6002800 w 8127023"/>
                <a:gd name="connsiteY14" fmla="*/ 2720955 h 3219213"/>
                <a:gd name="connsiteX15" fmla="*/ 6706187 w 8127023"/>
                <a:gd name="connsiteY15" fmla="*/ 2720953 h 3219213"/>
                <a:gd name="connsiteX16" fmla="*/ 7331810 w 8127023"/>
                <a:gd name="connsiteY16" fmla="*/ 2890363 h 3219213"/>
                <a:gd name="connsiteX17" fmla="*/ 8127023 w 8127023"/>
                <a:gd name="connsiteY17" fmla="*/ 3072647 h 3219213"/>
                <a:gd name="connsiteX0" fmla="*/ 0 w 8127023"/>
                <a:gd name="connsiteY0" fmla="*/ 127714 h 3257217"/>
                <a:gd name="connsiteX1" fmla="*/ 432581 w 8127023"/>
                <a:gd name="connsiteY1" fmla="*/ 323 h 3257217"/>
                <a:gd name="connsiteX2" fmla="*/ 889195 w 8127023"/>
                <a:gd name="connsiteY2" fmla="*/ 178710 h 3257217"/>
                <a:gd name="connsiteX3" fmla="*/ 1290711 w 8127023"/>
                <a:gd name="connsiteY3" fmla="*/ 483705 h 3257217"/>
                <a:gd name="connsiteX4" fmla="*/ 1857326 w 8127023"/>
                <a:gd name="connsiteY4" fmla="*/ 538608 h 3257217"/>
                <a:gd name="connsiteX5" fmla="*/ 2035712 w 8127023"/>
                <a:gd name="connsiteY5" fmla="*/ 3223193 h 3257217"/>
                <a:gd name="connsiteX6" fmla="*/ 2429607 w 8127023"/>
                <a:gd name="connsiteY6" fmla="*/ 2055574 h 3257217"/>
                <a:gd name="connsiteX7" fmla="*/ 2811845 w 8127023"/>
                <a:gd name="connsiteY7" fmla="*/ 2098373 h 3257217"/>
                <a:gd name="connsiteX8" fmla="*/ 3132992 w 8127023"/>
                <a:gd name="connsiteY8" fmla="*/ 2196251 h 3257217"/>
                <a:gd name="connsiteX9" fmla="*/ 3484686 w 8127023"/>
                <a:gd name="connsiteY9" fmla="*/ 2041505 h 3257217"/>
                <a:gd name="connsiteX10" fmla="*/ 3794173 w 8127023"/>
                <a:gd name="connsiteY10" fmla="*/ 2435402 h 3257217"/>
                <a:gd name="connsiteX11" fmla="*/ 4092005 w 8127023"/>
                <a:gd name="connsiteY11" fmla="*/ 2309389 h 3257217"/>
                <a:gd name="connsiteX12" fmla="*/ 4447934 w 8127023"/>
                <a:gd name="connsiteY12" fmla="*/ 3012774 h 3257217"/>
                <a:gd name="connsiteX13" fmla="*/ 5116537 w 8127023"/>
                <a:gd name="connsiteY13" fmla="*/ 3096584 h 3257217"/>
                <a:gd name="connsiteX14" fmla="*/ 6002800 w 8127023"/>
                <a:gd name="connsiteY14" fmla="*/ 2758959 h 3257217"/>
                <a:gd name="connsiteX15" fmla="*/ 6706187 w 8127023"/>
                <a:gd name="connsiteY15" fmla="*/ 2758957 h 3257217"/>
                <a:gd name="connsiteX16" fmla="*/ 7331810 w 8127023"/>
                <a:gd name="connsiteY16" fmla="*/ 2928367 h 3257217"/>
                <a:gd name="connsiteX17" fmla="*/ 8127023 w 8127023"/>
                <a:gd name="connsiteY17" fmla="*/ 3110651 h 3257217"/>
                <a:gd name="connsiteX0" fmla="*/ 0 w 8127023"/>
                <a:gd name="connsiteY0" fmla="*/ 130648 h 3260151"/>
                <a:gd name="connsiteX1" fmla="*/ 432581 w 8127023"/>
                <a:gd name="connsiteY1" fmla="*/ 3257 h 3260151"/>
                <a:gd name="connsiteX2" fmla="*/ 812995 w 8127023"/>
                <a:gd name="connsiteY2" fmla="*/ 308644 h 3260151"/>
                <a:gd name="connsiteX3" fmla="*/ 1290711 w 8127023"/>
                <a:gd name="connsiteY3" fmla="*/ 486639 h 3260151"/>
                <a:gd name="connsiteX4" fmla="*/ 1857326 w 8127023"/>
                <a:gd name="connsiteY4" fmla="*/ 541542 h 3260151"/>
                <a:gd name="connsiteX5" fmla="*/ 2035712 w 8127023"/>
                <a:gd name="connsiteY5" fmla="*/ 3226127 h 3260151"/>
                <a:gd name="connsiteX6" fmla="*/ 2429607 w 8127023"/>
                <a:gd name="connsiteY6" fmla="*/ 2058508 h 3260151"/>
                <a:gd name="connsiteX7" fmla="*/ 2811845 w 8127023"/>
                <a:gd name="connsiteY7" fmla="*/ 2101307 h 3260151"/>
                <a:gd name="connsiteX8" fmla="*/ 3132992 w 8127023"/>
                <a:gd name="connsiteY8" fmla="*/ 2199185 h 3260151"/>
                <a:gd name="connsiteX9" fmla="*/ 3484686 w 8127023"/>
                <a:gd name="connsiteY9" fmla="*/ 2044439 h 3260151"/>
                <a:gd name="connsiteX10" fmla="*/ 3794173 w 8127023"/>
                <a:gd name="connsiteY10" fmla="*/ 2438336 h 3260151"/>
                <a:gd name="connsiteX11" fmla="*/ 4092005 w 8127023"/>
                <a:gd name="connsiteY11" fmla="*/ 2312323 h 3260151"/>
                <a:gd name="connsiteX12" fmla="*/ 4447934 w 8127023"/>
                <a:gd name="connsiteY12" fmla="*/ 3015708 h 3260151"/>
                <a:gd name="connsiteX13" fmla="*/ 5116537 w 8127023"/>
                <a:gd name="connsiteY13" fmla="*/ 3099518 h 3260151"/>
                <a:gd name="connsiteX14" fmla="*/ 6002800 w 8127023"/>
                <a:gd name="connsiteY14" fmla="*/ 2761893 h 3260151"/>
                <a:gd name="connsiteX15" fmla="*/ 6706187 w 8127023"/>
                <a:gd name="connsiteY15" fmla="*/ 2761891 h 3260151"/>
                <a:gd name="connsiteX16" fmla="*/ 7331810 w 8127023"/>
                <a:gd name="connsiteY16" fmla="*/ 2931301 h 3260151"/>
                <a:gd name="connsiteX17" fmla="*/ 8127023 w 8127023"/>
                <a:gd name="connsiteY17" fmla="*/ 3113585 h 3260151"/>
                <a:gd name="connsiteX0" fmla="*/ 0 w 8127023"/>
                <a:gd name="connsiteY0" fmla="*/ 130648 h 3253175"/>
                <a:gd name="connsiteX1" fmla="*/ 432581 w 8127023"/>
                <a:gd name="connsiteY1" fmla="*/ 3257 h 3253175"/>
                <a:gd name="connsiteX2" fmla="*/ 812995 w 8127023"/>
                <a:gd name="connsiteY2" fmla="*/ 308644 h 3253175"/>
                <a:gd name="connsiteX3" fmla="*/ 1290711 w 8127023"/>
                <a:gd name="connsiteY3" fmla="*/ 486639 h 3253175"/>
                <a:gd name="connsiteX4" fmla="*/ 1819226 w 8127023"/>
                <a:gd name="connsiteY4" fmla="*/ 732042 h 3253175"/>
                <a:gd name="connsiteX5" fmla="*/ 2035712 w 8127023"/>
                <a:gd name="connsiteY5" fmla="*/ 3226127 h 3253175"/>
                <a:gd name="connsiteX6" fmla="*/ 2429607 w 8127023"/>
                <a:gd name="connsiteY6" fmla="*/ 2058508 h 3253175"/>
                <a:gd name="connsiteX7" fmla="*/ 2811845 w 8127023"/>
                <a:gd name="connsiteY7" fmla="*/ 2101307 h 3253175"/>
                <a:gd name="connsiteX8" fmla="*/ 3132992 w 8127023"/>
                <a:gd name="connsiteY8" fmla="*/ 2199185 h 3253175"/>
                <a:gd name="connsiteX9" fmla="*/ 3484686 w 8127023"/>
                <a:gd name="connsiteY9" fmla="*/ 2044439 h 3253175"/>
                <a:gd name="connsiteX10" fmla="*/ 3794173 w 8127023"/>
                <a:gd name="connsiteY10" fmla="*/ 2438336 h 3253175"/>
                <a:gd name="connsiteX11" fmla="*/ 4092005 w 8127023"/>
                <a:gd name="connsiteY11" fmla="*/ 2312323 h 3253175"/>
                <a:gd name="connsiteX12" fmla="*/ 4447934 w 8127023"/>
                <a:gd name="connsiteY12" fmla="*/ 3015708 h 3253175"/>
                <a:gd name="connsiteX13" fmla="*/ 5116537 w 8127023"/>
                <a:gd name="connsiteY13" fmla="*/ 3099518 h 3253175"/>
                <a:gd name="connsiteX14" fmla="*/ 6002800 w 8127023"/>
                <a:gd name="connsiteY14" fmla="*/ 2761893 h 3253175"/>
                <a:gd name="connsiteX15" fmla="*/ 6706187 w 8127023"/>
                <a:gd name="connsiteY15" fmla="*/ 2761891 h 3253175"/>
                <a:gd name="connsiteX16" fmla="*/ 7331810 w 8127023"/>
                <a:gd name="connsiteY16" fmla="*/ 2931301 h 3253175"/>
                <a:gd name="connsiteX17" fmla="*/ 8127023 w 8127023"/>
                <a:gd name="connsiteY17" fmla="*/ 3113585 h 3253175"/>
                <a:gd name="connsiteX0" fmla="*/ 0 w 8127023"/>
                <a:gd name="connsiteY0" fmla="*/ 0 h 3122527"/>
                <a:gd name="connsiteX1" fmla="*/ 812995 w 8127023"/>
                <a:gd name="connsiteY1" fmla="*/ 177996 h 3122527"/>
                <a:gd name="connsiteX2" fmla="*/ 1290711 w 8127023"/>
                <a:gd name="connsiteY2" fmla="*/ 355991 h 3122527"/>
                <a:gd name="connsiteX3" fmla="*/ 1819226 w 8127023"/>
                <a:gd name="connsiteY3" fmla="*/ 601394 h 3122527"/>
                <a:gd name="connsiteX4" fmla="*/ 2035712 w 8127023"/>
                <a:gd name="connsiteY4" fmla="*/ 3095479 h 3122527"/>
                <a:gd name="connsiteX5" fmla="*/ 2429607 w 8127023"/>
                <a:gd name="connsiteY5" fmla="*/ 1927860 h 3122527"/>
                <a:gd name="connsiteX6" fmla="*/ 2811845 w 8127023"/>
                <a:gd name="connsiteY6" fmla="*/ 1970659 h 3122527"/>
                <a:gd name="connsiteX7" fmla="*/ 3132992 w 8127023"/>
                <a:gd name="connsiteY7" fmla="*/ 2068537 h 3122527"/>
                <a:gd name="connsiteX8" fmla="*/ 3484686 w 8127023"/>
                <a:gd name="connsiteY8" fmla="*/ 1913791 h 3122527"/>
                <a:gd name="connsiteX9" fmla="*/ 3794173 w 8127023"/>
                <a:gd name="connsiteY9" fmla="*/ 2307688 h 3122527"/>
                <a:gd name="connsiteX10" fmla="*/ 4092005 w 8127023"/>
                <a:gd name="connsiteY10" fmla="*/ 2181675 h 3122527"/>
                <a:gd name="connsiteX11" fmla="*/ 4447934 w 8127023"/>
                <a:gd name="connsiteY11" fmla="*/ 2885060 h 3122527"/>
                <a:gd name="connsiteX12" fmla="*/ 5116537 w 8127023"/>
                <a:gd name="connsiteY12" fmla="*/ 2968870 h 3122527"/>
                <a:gd name="connsiteX13" fmla="*/ 6002800 w 8127023"/>
                <a:gd name="connsiteY13" fmla="*/ 2631245 h 3122527"/>
                <a:gd name="connsiteX14" fmla="*/ 6706187 w 8127023"/>
                <a:gd name="connsiteY14" fmla="*/ 2631243 h 3122527"/>
                <a:gd name="connsiteX15" fmla="*/ 7331810 w 8127023"/>
                <a:gd name="connsiteY15" fmla="*/ 2800653 h 3122527"/>
                <a:gd name="connsiteX16" fmla="*/ 8127023 w 8127023"/>
                <a:gd name="connsiteY16" fmla="*/ 2982937 h 3122527"/>
                <a:gd name="connsiteX0" fmla="*/ 0 w 8127023"/>
                <a:gd name="connsiteY0" fmla="*/ 0 h 3122527"/>
                <a:gd name="connsiteX1" fmla="*/ 812995 w 8127023"/>
                <a:gd name="connsiteY1" fmla="*/ 177996 h 3122527"/>
                <a:gd name="connsiteX2" fmla="*/ 1819226 w 8127023"/>
                <a:gd name="connsiteY2" fmla="*/ 601394 h 3122527"/>
                <a:gd name="connsiteX3" fmla="*/ 2035712 w 8127023"/>
                <a:gd name="connsiteY3" fmla="*/ 3095479 h 3122527"/>
                <a:gd name="connsiteX4" fmla="*/ 2429607 w 8127023"/>
                <a:gd name="connsiteY4" fmla="*/ 1927860 h 3122527"/>
                <a:gd name="connsiteX5" fmla="*/ 2811845 w 8127023"/>
                <a:gd name="connsiteY5" fmla="*/ 1970659 h 3122527"/>
                <a:gd name="connsiteX6" fmla="*/ 3132992 w 8127023"/>
                <a:gd name="connsiteY6" fmla="*/ 2068537 h 3122527"/>
                <a:gd name="connsiteX7" fmla="*/ 3484686 w 8127023"/>
                <a:gd name="connsiteY7" fmla="*/ 1913791 h 3122527"/>
                <a:gd name="connsiteX8" fmla="*/ 3794173 w 8127023"/>
                <a:gd name="connsiteY8" fmla="*/ 2307688 h 3122527"/>
                <a:gd name="connsiteX9" fmla="*/ 4092005 w 8127023"/>
                <a:gd name="connsiteY9" fmla="*/ 2181675 h 3122527"/>
                <a:gd name="connsiteX10" fmla="*/ 4447934 w 8127023"/>
                <a:gd name="connsiteY10" fmla="*/ 2885060 h 3122527"/>
                <a:gd name="connsiteX11" fmla="*/ 5116537 w 8127023"/>
                <a:gd name="connsiteY11" fmla="*/ 2968870 h 3122527"/>
                <a:gd name="connsiteX12" fmla="*/ 6002800 w 8127023"/>
                <a:gd name="connsiteY12" fmla="*/ 2631245 h 3122527"/>
                <a:gd name="connsiteX13" fmla="*/ 6706187 w 8127023"/>
                <a:gd name="connsiteY13" fmla="*/ 2631243 h 3122527"/>
                <a:gd name="connsiteX14" fmla="*/ 7331810 w 8127023"/>
                <a:gd name="connsiteY14" fmla="*/ 2800653 h 3122527"/>
                <a:gd name="connsiteX15" fmla="*/ 8127023 w 8127023"/>
                <a:gd name="connsiteY15"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132992 w 8127023"/>
                <a:gd name="connsiteY5" fmla="*/ 2068537 h 3122527"/>
                <a:gd name="connsiteX6" fmla="*/ 3484686 w 8127023"/>
                <a:gd name="connsiteY6" fmla="*/ 1913791 h 3122527"/>
                <a:gd name="connsiteX7" fmla="*/ 3794173 w 8127023"/>
                <a:gd name="connsiteY7" fmla="*/ 2307688 h 3122527"/>
                <a:gd name="connsiteX8" fmla="*/ 4092005 w 8127023"/>
                <a:gd name="connsiteY8" fmla="*/ 2181675 h 3122527"/>
                <a:gd name="connsiteX9" fmla="*/ 4447934 w 8127023"/>
                <a:gd name="connsiteY9" fmla="*/ 2885060 h 3122527"/>
                <a:gd name="connsiteX10" fmla="*/ 5116537 w 8127023"/>
                <a:gd name="connsiteY10" fmla="*/ 2968870 h 3122527"/>
                <a:gd name="connsiteX11" fmla="*/ 6002800 w 8127023"/>
                <a:gd name="connsiteY11" fmla="*/ 2631245 h 3122527"/>
                <a:gd name="connsiteX12" fmla="*/ 6706187 w 8127023"/>
                <a:gd name="connsiteY12" fmla="*/ 2631243 h 3122527"/>
                <a:gd name="connsiteX13" fmla="*/ 7331810 w 8127023"/>
                <a:gd name="connsiteY13" fmla="*/ 2800653 h 3122527"/>
                <a:gd name="connsiteX14" fmla="*/ 8127023 w 8127023"/>
                <a:gd name="connsiteY14"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484686 w 8127023"/>
                <a:gd name="connsiteY5" fmla="*/ 1913791 h 3122527"/>
                <a:gd name="connsiteX6" fmla="*/ 3794173 w 8127023"/>
                <a:gd name="connsiteY6" fmla="*/ 2307688 h 3122527"/>
                <a:gd name="connsiteX7" fmla="*/ 4092005 w 8127023"/>
                <a:gd name="connsiteY7" fmla="*/ 2181675 h 3122527"/>
                <a:gd name="connsiteX8" fmla="*/ 4447934 w 8127023"/>
                <a:gd name="connsiteY8" fmla="*/ 2885060 h 3122527"/>
                <a:gd name="connsiteX9" fmla="*/ 5116537 w 8127023"/>
                <a:gd name="connsiteY9" fmla="*/ 2968870 h 3122527"/>
                <a:gd name="connsiteX10" fmla="*/ 6002800 w 8127023"/>
                <a:gd name="connsiteY10" fmla="*/ 2631245 h 3122527"/>
                <a:gd name="connsiteX11" fmla="*/ 6706187 w 8127023"/>
                <a:gd name="connsiteY11" fmla="*/ 2631243 h 3122527"/>
                <a:gd name="connsiteX12" fmla="*/ 7331810 w 8127023"/>
                <a:gd name="connsiteY12" fmla="*/ 2800653 h 3122527"/>
                <a:gd name="connsiteX13" fmla="*/ 8127023 w 8127023"/>
                <a:gd name="connsiteY13" fmla="*/ 2982937 h 3122527"/>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3794173 w 8127023"/>
                <a:gd name="connsiteY5" fmla="*/ 2307688 h 3122711"/>
                <a:gd name="connsiteX6" fmla="*/ 4092005 w 8127023"/>
                <a:gd name="connsiteY6" fmla="*/ 2181675 h 3122711"/>
                <a:gd name="connsiteX7" fmla="*/ 4447934 w 8127023"/>
                <a:gd name="connsiteY7" fmla="*/ 2885060 h 3122711"/>
                <a:gd name="connsiteX8" fmla="*/ 5116537 w 8127023"/>
                <a:gd name="connsiteY8" fmla="*/ 2968870 h 3122711"/>
                <a:gd name="connsiteX9" fmla="*/ 6002800 w 8127023"/>
                <a:gd name="connsiteY9" fmla="*/ 2631245 h 3122711"/>
                <a:gd name="connsiteX10" fmla="*/ 6706187 w 8127023"/>
                <a:gd name="connsiteY10" fmla="*/ 2631243 h 3122711"/>
                <a:gd name="connsiteX11" fmla="*/ 7331810 w 8127023"/>
                <a:gd name="connsiteY11" fmla="*/ 2800653 h 3122711"/>
                <a:gd name="connsiteX12" fmla="*/ 8127023 w 8127023"/>
                <a:gd name="connsiteY12"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6706187 w 8127023"/>
                <a:gd name="connsiteY8" fmla="*/ 2631243 h 3122711"/>
                <a:gd name="connsiteX9" fmla="*/ 7331810 w 8127023"/>
                <a:gd name="connsiteY9" fmla="*/ 2800653 h 3122711"/>
                <a:gd name="connsiteX10" fmla="*/ 8127023 w 8127023"/>
                <a:gd name="connsiteY10"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331810 w 8127023"/>
                <a:gd name="connsiteY8" fmla="*/ 2800653 h 3122711"/>
                <a:gd name="connsiteX9" fmla="*/ 8127023 w 8127023"/>
                <a:gd name="connsiteY9"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268310 w 8127023"/>
                <a:gd name="connsiteY8" fmla="*/ 2902253 h 3122711"/>
                <a:gd name="connsiteX9" fmla="*/ 8127023 w 8127023"/>
                <a:gd name="connsiteY9" fmla="*/ 2982937 h 3122711"/>
                <a:gd name="connsiteX0" fmla="*/ 0 w 8127023"/>
                <a:gd name="connsiteY0" fmla="*/ 0 h 3095758"/>
                <a:gd name="connsiteX1" fmla="*/ 1819226 w 8127023"/>
                <a:gd name="connsiteY1" fmla="*/ 601394 h 3095758"/>
                <a:gd name="connsiteX2" fmla="*/ 2035712 w 8127023"/>
                <a:gd name="connsiteY2" fmla="*/ 3095479 h 3095758"/>
                <a:gd name="connsiteX3" fmla="*/ 2416907 w 8127023"/>
                <a:gd name="connsiteY3" fmla="*/ 772160 h 3095758"/>
                <a:gd name="connsiteX4" fmla="*/ 3484686 w 8127023"/>
                <a:gd name="connsiteY4" fmla="*/ 1913791 h 3095758"/>
                <a:gd name="connsiteX5" fmla="*/ 4092005 w 8127023"/>
                <a:gd name="connsiteY5" fmla="*/ 2181675 h 3095758"/>
                <a:gd name="connsiteX6" fmla="*/ 5116537 w 8127023"/>
                <a:gd name="connsiteY6" fmla="*/ 2968870 h 3095758"/>
                <a:gd name="connsiteX7" fmla="*/ 6002800 w 8127023"/>
                <a:gd name="connsiteY7" fmla="*/ 2631245 h 3095758"/>
                <a:gd name="connsiteX8" fmla="*/ 7268310 w 8127023"/>
                <a:gd name="connsiteY8" fmla="*/ 2902253 h 3095758"/>
                <a:gd name="connsiteX9" fmla="*/ 8127023 w 8127023"/>
                <a:gd name="connsiteY9" fmla="*/ 2982937 h 3095758"/>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092005 w 8127023"/>
                <a:gd name="connsiteY5" fmla="*/ 21816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104705 w 8127023"/>
                <a:gd name="connsiteY5" fmla="*/ 20800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358705 w 8127023"/>
                <a:gd name="connsiteY5" fmla="*/ 19911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4358705 w 8127023"/>
                <a:gd name="connsiteY6" fmla="*/ 1991175 h 3095786"/>
                <a:gd name="connsiteX7" fmla="*/ 5116537 w 8127023"/>
                <a:gd name="connsiteY7" fmla="*/ 2968870 h 3095786"/>
                <a:gd name="connsiteX8" fmla="*/ 6002800 w 8127023"/>
                <a:gd name="connsiteY8" fmla="*/ 2631245 h 3095786"/>
                <a:gd name="connsiteX9" fmla="*/ 7268310 w 8127023"/>
                <a:gd name="connsiteY9" fmla="*/ 2902253 h 3095786"/>
                <a:gd name="connsiteX10" fmla="*/ 8127023 w 8127023"/>
                <a:gd name="connsiteY10"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5116537 w 8127023"/>
                <a:gd name="connsiteY5" fmla="*/ 2968870 h 3095786"/>
                <a:gd name="connsiteX6" fmla="*/ 6002800 w 8127023"/>
                <a:gd name="connsiteY6" fmla="*/ 2631245 h 3095786"/>
                <a:gd name="connsiteX7" fmla="*/ 7268310 w 8127023"/>
                <a:gd name="connsiteY7" fmla="*/ 2902253 h 3095786"/>
                <a:gd name="connsiteX8" fmla="*/ 8127023 w 8127023"/>
                <a:gd name="connsiteY8" fmla="*/ 2982937 h 3095786"/>
                <a:gd name="connsiteX0" fmla="*/ 0 w 8127023"/>
                <a:gd name="connsiteY0" fmla="*/ 0 h 3146579"/>
                <a:gd name="connsiteX1" fmla="*/ 1819226 w 8127023"/>
                <a:gd name="connsiteY1" fmla="*/ 601394 h 3146579"/>
                <a:gd name="connsiteX2" fmla="*/ 2124612 w 8127023"/>
                <a:gd name="connsiteY2" fmla="*/ 3146279 h 3146579"/>
                <a:gd name="connsiteX3" fmla="*/ 2416907 w 8127023"/>
                <a:gd name="connsiteY3" fmla="*/ 772160 h 3146579"/>
                <a:gd name="connsiteX4" fmla="*/ 3560886 w 8127023"/>
                <a:gd name="connsiteY4" fmla="*/ 732691 h 3146579"/>
                <a:gd name="connsiteX5" fmla="*/ 5116537 w 8127023"/>
                <a:gd name="connsiteY5" fmla="*/ 2968870 h 3146579"/>
                <a:gd name="connsiteX6" fmla="*/ 6002800 w 8127023"/>
                <a:gd name="connsiteY6" fmla="*/ 2631245 h 3146579"/>
                <a:gd name="connsiteX7" fmla="*/ 7268310 w 8127023"/>
                <a:gd name="connsiteY7" fmla="*/ 2902253 h 3146579"/>
                <a:gd name="connsiteX8" fmla="*/ 8127023 w 8127023"/>
                <a:gd name="connsiteY8" fmla="*/ 2982937 h 3146579"/>
                <a:gd name="connsiteX0" fmla="*/ 0 w 8063523"/>
                <a:gd name="connsiteY0" fmla="*/ 0 h 3552979"/>
                <a:gd name="connsiteX1" fmla="*/ 1755726 w 8063523"/>
                <a:gd name="connsiteY1" fmla="*/ 1007794 h 3552979"/>
                <a:gd name="connsiteX2" fmla="*/ 2061112 w 8063523"/>
                <a:gd name="connsiteY2" fmla="*/ 3552679 h 3552979"/>
                <a:gd name="connsiteX3" fmla="*/ 2353407 w 8063523"/>
                <a:gd name="connsiteY3" fmla="*/ 1178560 h 3552979"/>
                <a:gd name="connsiteX4" fmla="*/ 3497386 w 8063523"/>
                <a:gd name="connsiteY4" fmla="*/ 1139091 h 3552979"/>
                <a:gd name="connsiteX5" fmla="*/ 5053037 w 8063523"/>
                <a:gd name="connsiteY5" fmla="*/ 3375270 h 3552979"/>
                <a:gd name="connsiteX6" fmla="*/ 5939300 w 8063523"/>
                <a:gd name="connsiteY6" fmla="*/ 3037645 h 3552979"/>
                <a:gd name="connsiteX7" fmla="*/ 7204810 w 8063523"/>
                <a:gd name="connsiteY7" fmla="*/ 3308653 h 3552979"/>
                <a:gd name="connsiteX8" fmla="*/ 8063523 w 8063523"/>
                <a:gd name="connsiteY8" fmla="*/ 3389337 h 3552979"/>
                <a:gd name="connsiteX0" fmla="*/ 0 w 7936523"/>
                <a:gd name="connsiteY0" fmla="*/ 0 h 3552979"/>
                <a:gd name="connsiteX1" fmla="*/ 1755726 w 7936523"/>
                <a:gd name="connsiteY1" fmla="*/ 1007794 h 3552979"/>
                <a:gd name="connsiteX2" fmla="*/ 2061112 w 7936523"/>
                <a:gd name="connsiteY2" fmla="*/ 3552679 h 3552979"/>
                <a:gd name="connsiteX3" fmla="*/ 2353407 w 7936523"/>
                <a:gd name="connsiteY3" fmla="*/ 1178560 h 3552979"/>
                <a:gd name="connsiteX4" fmla="*/ 3497386 w 7936523"/>
                <a:gd name="connsiteY4" fmla="*/ 1139091 h 3552979"/>
                <a:gd name="connsiteX5" fmla="*/ 5053037 w 7936523"/>
                <a:gd name="connsiteY5" fmla="*/ 3375270 h 3552979"/>
                <a:gd name="connsiteX6" fmla="*/ 5939300 w 7936523"/>
                <a:gd name="connsiteY6" fmla="*/ 3037645 h 3552979"/>
                <a:gd name="connsiteX7" fmla="*/ 7204810 w 7936523"/>
                <a:gd name="connsiteY7" fmla="*/ 3308653 h 3552979"/>
                <a:gd name="connsiteX8" fmla="*/ 7936523 w 7936523"/>
                <a:gd name="connsiteY8" fmla="*/ 3452837 h 3552979"/>
                <a:gd name="connsiteX0" fmla="*/ 0 w 7898423"/>
                <a:gd name="connsiteY0" fmla="*/ 0 h 3552979"/>
                <a:gd name="connsiteX1" fmla="*/ 1755726 w 7898423"/>
                <a:gd name="connsiteY1" fmla="*/ 1007794 h 3552979"/>
                <a:gd name="connsiteX2" fmla="*/ 2061112 w 7898423"/>
                <a:gd name="connsiteY2" fmla="*/ 3552679 h 3552979"/>
                <a:gd name="connsiteX3" fmla="*/ 2353407 w 7898423"/>
                <a:gd name="connsiteY3" fmla="*/ 1178560 h 3552979"/>
                <a:gd name="connsiteX4" fmla="*/ 3497386 w 7898423"/>
                <a:gd name="connsiteY4" fmla="*/ 1139091 h 3552979"/>
                <a:gd name="connsiteX5" fmla="*/ 5053037 w 7898423"/>
                <a:gd name="connsiteY5" fmla="*/ 3375270 h 3552979"/>
                <a:gd name="connsiteX6" fmla="*/ 5939300 w 7898423"/>
                <a:gd name="connsiteY6" fmla="*/ 3037645 h 3552979"/>
                <a:gd name="connsiteX7" fmla="*/ 7204810 w 7898423"/>
                <a:gd name="connsiteY7" fmla="*/ 3308653 h 3552979"/>
                <a:gd name="connsiteX8" fmla="*/ 7898423 w 7898423"/>
                <a:gd name="connsiteY8" fmla="*/ 3490937 h 3552979"/>
                <a:gd name="connsiteX0" fmla="*/ 0 w 7961923"/>
                <a:gd name="connsiteY0" fmla="*/ 0 h 4353079"/>
                <a:gd name="connsiteX1" fmla="*/ 1819226 w 7961923"/>
                <a:gd name="connsiteY1" fmla="*/ 1807894 h 4353079"/>
                <a:gd name="connsiteX2" fmla="*/ 2124612 w 7961923"/>
                <a:gd name="connsiteY2" fmla="*/ 4352779 h 4353079"/>
                <a:gd name="connsiteX3" fmla="*/ 2416907 w 7961923"/>
                <a:gd name="connsiteY3" fmla="*/ 1978660 h 4353079"/>
                <a:gd name="connsiteX4" fmla="*/ 3560886 w 7961923"/>
                <a:gd name="connsiteY4" fmla="*/ 1939191 h 4353079"/>
                <a:gd name="connsiteX5" fmla="*/ 5116537 w 7961923"/>
                <a:gd name="connsiteY5" fmla="*/ 4175370 h 4353079"/>
                <a:gd name="connsiteX6" fmla="*/ 6002800 w 7961923"/>
                <a:gd name="connsiteY6" fmla="*/ 3837745 h 4353079"/>
                <a:gd name="connsiteX7" fmla="*/ 7268310 w 7961923"/>
                <a:gd name="connsiteY7" fmla="*/ 4108753 h 4353079"/>
                <a:gd name="connsiteX8" fmla="*/ 7961923 w 7961923"/>
                <a:gd name="connsiteY8" fmla="*/ 4291037 h 4353079"/>
                <a:gd name="connsiteX0" fmla="*/ 0 w 7873023"/>
                <a:gd name="connsiteY0" fmla="*/ 0 h 4111779"/>
                <a:gd name="connsiteX1" fmla="*/ 1730326 w 7873023"/>
                <a:gd name="connsiteY1" fmla="*/ 1566594 h 4111779"/>
                <a:gd name="connsiteX2" fmla="*/ 2035712 w 7873023"/>
                <a:gd name="connsiteY2" fmla="*/ 4111479 h 4111779"/>
                <a:gd name="connsiteX3" fmla="*/ 2328007 w 7873023"/>
                <a:gd name="connsiteY3" fmla="*/ 1737360 h 4111779"/>
                <a:gd name="connsiteX4" fmla="*/ 3471986 w 7873023"/>
                <a:gd name="connsiteY4" fmla="*/ 1697891 h 4111779"/>
                <a:gd name="connsiteX5" fmla="*/ 5027637 w 7873023"/>
                <a:gd name="connsiteY5" fmla="*/ 3934070 h 4111779"/>
                <a:gd name="connsiteX6" fmla="*/ 5913900 w 7873023"/>
                <a:gd name="connsiteY6" fmla="*/ 3596445 h 4111779"/>
                <a:gd name="connsiteX7" fmla="*/ 7179410 w 7873023"/>
                <a:gd name="connsiteY7" fmla="*/ 3867453 h 4111779"/>
                <a:gd name="connsiteX8" fmla="*/ 7873023 w 7873023"/>
                <a:gd name="connsiteY8" fmla="*/ 4049737 h 4111779"/>
                <a:gd name="connsiteX0" fmla="*/ 0 w 7873023"/>
                <a:gd name="connsiteY0" fmla="*/ 0 h 4082755"/>
                <a:gd name="connsiteX1" fmla="*/ 1730326 w 7873023"/>
                <a:gd name="connsiteY1" fmla="*/ 1566594 h 4082755"/>
                <a:gd name="connsiteX2" fmla="*/ 1498684 w 7873023"/>
                <a:gd name="connsiteY2" fmla="*/ 4082451 h 4082755"/>
                <a:gd name="connsiteX3" fmla="*/ 2328007 w 7873023"/>
                <a:gd name="connsiteY3" fmla="*/ 1737360 h 4082755"/>
                <a:gd name="connsiteX4" fmla="*/ 3471986 w 7873023"/>
                <a:gd name="connsiteY4" fmla="*/ 1697891 h 4082755"/>
                <a:gd name="connsiteX5" fmla="*/ 5027637 w 7873023"/>
                <a:gd name="connsiteY5" fmla="*/ 3934070 h 4082755"/>
                <a:gd name="connsiteX6" fmla="*/ 5913900 w 7873023"/>
                <a:gd name="connsiteY6" fmla="*/ 3596445 h 4082755"/>
                <a:gd name="connsiteX7" fmla="*/ 7179410 w 7873023"/>
                <a:gd name="connsiteY7" fmla="*/ 3867453 h 4082755"/>
                <a:gd name="connsiteX8" fmla="*/ 7873023 w 7873023"/>
                <a:gd name="connsiteY8" fmla="*/ 4049737 h 4082755"/>
                <a:gd name="connsiteX0" fmla="*/ 0 w 7873023"/>
                <a:gd name="connsiteY0" fmla="*/ 0 h 4086230"/>
                <a:gd name="connsiteX1" fmla="*/ 1048154 w 7873023"/>
                <a:gd name="connsiteY1" fmla="*/ 1116651 h 4086230"/>
                <a:gd name="connsiteX2" fmla="*/ 1498684 w 7873023"/>
                <a:gd name="connsiteY2" fmla="*/ 4082451 h 4086230"/>
                <a:gd name="connsiteX3" fmla="*/ 2328007 w 7873023"/>
                <a:gd name="connsiteY3" fmla="*/ 1737360 h 4086230"/>
                <a:gd name="connsiteX4" fmla="*/ 3471986 w 7873023"/>
                <a:gd name="connsiteY4" fmla="*/ 1697891 h 4086230"/>
                <a:gd name="connsiteX5" fmla="*/ 5027637 w 7873023"/>
                <a:gd name="connsiteY5" fmla="*/ 3934070 h 4086230"/>
                <a:gd name="connsiteX6" fmla="*/ 5913900 w 7873023"/>
                <a:gd name="connsiteY6" fmla="*/ 3596445 h 4086230"/>
                <a:gd name="connsiteX7" fmla="*/ 7179410 w 7873023"/>
                <a:gd name="connsiteY7" fmla="*/ 3867453 h 4086230"/>
                <a:gd name="connsiteX8" fmla="*/ 7873023 w 7873023"/>
                <a:gd name="connsiteY8" fmla="*/ 4049737 h 4086230"/>
                <a:gd name="connsiteX0" fmla="*/ 0 w 7873023"/>
                <a:gd name="connsiteY0" fmla="*/ 0 h 4086038"/>
                <a:gd name="connsiteX1" fmla="*/ 1048154 w 7873023"/>
                <a:gd name="connsiteY1" fmla="*/ 1116651 h 4086038"/>
                <a:gd name="connsiteX2" fmla="*/ 1498684 w 7873023"/>
                <a:gd name="connsiteY2" fmla="*/ 4082451 h 4086038"/>
                <a:gd name="connsiteX3" fmla="*/ 2226407 w 7873023"/>
                <a:gd name="connsiteY3" fmla="*/ 1722845 h 4086038"/>
                <a:gd name="connsiteX4" fmla="*/ 3471986 w 7873023"/>
                <a:gd name="connsiteY4" fmla="*/ 1697891 h 4086038"/>
                <a:gd name="connsiteX5" fmla="*/ 5027637 w 7873023"/>
                <a:gd name="connsiteY5" fmla="*/ 3934070 h 4086038"/>
                <a:gd name="connsiteX6" fmla="*/ 5913900 w 7873023"/>
                <a:gd name="connsiteY6" fmla="*/ 3596445 h 4086038"/>
                <a:gd name="connsiteX7" fmla="*/ 7179410 w 7873023"/>
                <a:gd name="connsiteY7" fmla="*/ 3867453 h 4086038"/>
                <a:gd name="connsiteX8" fmla="*/ 7873023 w 7873023"/>
                <a:gd name="connsiteY8" fmla="*/ 4049737 h 4086038"/>
                <a:gd name="connsiteX0" fmla="*/ 0 w 7873023"/>
                <a:gd name="connsiteY0" fmla="*/ 0 h 4086050"/>
                <a:gd name="connsiteX1" fmla="*/ 1048154 w 7873023"/>
                <a:gd name="connsiteY1" fmla="*/ 1116651 h 4086050"/>
                <a:gd name="connsiteX2" fmla="*/ 1498684 w 7873023"/>
                <a:gd name="connsiteY2" fmla="*/ 4082451 h 4086050"/>
                <a:gd name="connsiteX3" fmla="*/ 2226407 w 7873023"/>
                <a:gd name="connsiteY3" fmla="*/ 1722845 h 4086050"/>
                <a:gd name="connsiteX4" fmla="*/ 3065586 w 7873023"/>
                <a:gd name="connsiteY4" fmla="*/ 1654348 h 4086050"/>
                <a:gd name="connsiteX5" fmla="*/ 5027637 w 7873023"/>
                <a:gd name="connsiteY5" fmla="*/ 3934070 h 4086050"/>
                <a:gd name="connsiteX6" fmla="*/ 5913900 w 7873023"/>
                <a:gd name="connsiteY6" fmla="*/ 3596445 h 4086050"/>
                <a:gd name="connsiteX7" fmla="*/ 7179410 w 7873023"/>
                <a:gd name="connsiteY7" fmla="*/ 3867453 h 4086050"/>
                <a:gd name="connsiteX8" fmla="*/ 7873023 w 7873023"/>
                <a:gd name="connsiteY8" fmla="*/ 4049737 h 4086050"/>
                <a:gd name="connsiteX0" fmla="*/ 0 w 7873023"/>
                <a:gd name="connsiteY0" fmla="*/ 0 h 4086030"/>
                <a:gd name="connsiteX1" fmla="*/ 1048154 w 7873023"/>
                <a:gd name="connsiteY1" fmla="*/ 1116651 h 4086030"/>
                <a:gd name="connsiteX2" fmla="*/ 1498684 w 7873023"/>
                <a:gd name="connsiteY2" fmla="*/ 4082451 h 4086030"/>
                <a:gd name="connsiteX3" fmla="*/ 2226407 w 7873023"/>
                <a:gd name="connsiteY3" fmla="*/ 1722845 h 4086030"/>
                <a:gd name="connsiteX4" fmla="*/ 3138158 w 7873023"/>
                <a:gd name="connsiteY4" fmla="*/ 1726919 h 4086030"/>
                <a:gd name="connsiteX5" fmla="*/ 5027637 w 7873023"/>
                <a:gd name="connsiteY5" fmla="*/ 3934070 h 4086030"/>
                <a:gd name="connsiteX6" fmla="*/ 5913900 w 7873023"/>
                <a:gd name="connsiteY6" fmla="*/ 3596445 h 4086030"/>
                <a:gd name="connsiteX7" fmla="*/ 7179410 w 7873023"/>
                <a:gd name="connsiteY7" fmla="*/ 3867453 h 4086030"/>
                <a:gd name="connsiteX8" fmla="*/ 7873023 w 7873023"/>
                <a:gd name="connsiteY8" fmla="*/ 4049737 h 4086030"/>
                <a:gd name="connsiteX0" fmla="*/ 0 w 7873023"/>
                <a:gd name="connsiteY0" fmla="*/ 0 h 4087738"/>
                <a:gd name="connsiteX1" fmla="*/ 1048154 w 7873023"/>
                <a:gd name="connsiteY1" fmla="*/ 1116651 h 4087738"/>
                <a:gd name="connsiteX2" fmla="*/ 1498684 w 7873023"/>
                <a:gd name="connsiteY2" fmla="*/ 4082451 h 4087738"/>
                <a:gd name="connsiteX3" fmla="*/ 2211892 w 7873023"/>
                <a:gd name="connsiteY3" fmla="*/ 1838959 h 4087738"/>
                <a:gd name="connsiteX4" fmla="*/ 3138158 w 7873023"/>
                <a:gd name="connsiteY4" fmla="*/ 1726919 h 4087738"/>
                <a:gd name="connsiteX5" fmla="*/ 5027637 w 7873023"/>
                <a:gd name="connsiteY5" fmla="*/ 3934070 h 4087738"/>
                <a:gd name="connsiteX6" fmla="*/ 5913900 w 7873023"/>
                <a:gd name="connsiteY6" fmla="*/ 3596445 h 4087738"/>
                <a:gd name="connsiteX7" fmla="*/ 7179410 w 7873023"/>
                <a:gd name="connsiteY7" fmla="*/ 3867453 h 4087738"/>
                <a:gd name="connsiteX8" fmla="*/ 7873023 w 7873023"/>
                <a:gd name="connsiteY8" fmla="*/ 4049737 h 4087738"/>
                <a:gd name="connsiteX0" fmla="*/ 0 w 7858509"/>
                <a:gd name="connsiteY0" fmla="*/ 0 h 3768423"/>
                <a:gd name="connsiteX1" fmla="*/ 1033640 w 7858509"/>
                <a:gd name="connsiteY1" fmla="*/ 797336 h 3768423"/>
                <a:gd name="connsiteX2" fmla="*/ 1484170 w 7858509"/>
                <a:gd name="connsiteY2" fmla="*/ 3763136 h 3768423"/>
                <a:gd name="connsiteX3" fmla="*/ 2197378 w 7858509"/>
                <a:gd name="connsiteY3" fmla="*/ 1519644 h 3768423"/>
                <a:gd name="connsiteX4" fmla="*/ 3123644 w 7858509"/>
                <a:gd name="connsiteY4" fmla="*/ 1407604 h 3768423"/>
                <a:gd name="connsiteX5" fmla="*/ 5013123 w 7858509"/>
                <a:gd name="connsiteY5" fmla="*/ 3614755 h 3768423"/>
                <a:gd name="connsiteX6" fmla="*/ 5899386 w 7858509"/>
                <a:gd name="connsiteY6" fmla="*/ 3277130 h 3768423"/>
                <a:gd name="connsiteX7" fmla="*/ 7164896 w 7858509"/>
                <a:gd name="connsiteY7" fmla="*/ 3548138 h 3768423"/>
                <a:gd name="connsiteX8" fmla="*/ 7858509 w 7858509"/>
                <a:gd name="connsiteY8" fmla="*/ 3730422 h 3768423"/>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2314"/>
                <a:gd name="connsiteX1" fmla="*/ 1556153 w 8293937"/>
                <a:gd name="connsiteY1" fmla="*/ 724765 h 3622314"/>
                <a:gd name="connsiteX2" fmla="*/ 1919598 w 8293937"/>
                <a:gd name="connsiteY2" fmla="*/ 3617993 h 3622314"/>
                <a:gd name="connsiteX3" fmla="*/ 2632806 w 8293937"/>
                <a:gd name="connsiteY3" fmla="*/ 1374501 h 3622314"/>
                <a:gd name="connsiteX4" fmla="*/ 3559072 w 8293937"/>
                <a:gd name="connsiteY4" fmla="*/ 1262461 h 3622314"/>
                <a:gd name="connsiteX5" fmla="*/ 5448551 w 8293937"/>
                <a:gd name="connsiteY5" fmla="*/ 3469612 h 3622314"/>
                <a:gd name="connsiteX6" fmla="*/ 6334814 w 8293937"/>
                <a:gd name="connsiteY6" fmla="*/ 3131987 h 3622314"/>
                <a:gd name="connsiteX7" fmla="*/ 7600324 w 8293937"/>
                <a:gd name="connsiteY7" fmla="*/ 3402995 h 3622314"/>
                <a:gd name="connsiteX8" fmla="*/ 8293937 w 8293937"/>
                <a:gd name="connsiteY8" fmla="*/ 3585279 h 3622314"/>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085584 w 8808606"/>
                <a:gd name="connsiteY7" fmla="*/ 3417509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933811 w 8808606"/>
                <a:gd name="connsiteY6" fmla="*/ 3484126 h 3875565"/>
                <a:gd name="connsiteX7" fmla="*/ 6820074 w 8808606"/>
                <a:gd name="connsiteY7" fmla="*/ 3146501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79645 w 8808606"/>
                <a:gd name="connsiteY4" fmla="*/ 11753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01203 w 8808606"/>
                <a:gd name="connsiteY5" fmla="*/ 1901184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8606" h="3875565">
                  <a:moveTo>
                    <a:pt x="0" y="0"/>
                  </a:moveTo>
                  <a:cubicBezTo>
                    <a:pt x="318087" y="67232"/>
                    <a:pt x="1949404" y="322546"/>
                    <a:pt x="1997298" y="550593"/>
                  </a:cubicBezTo>
                  <a:cubicBezTo>
                    <a:pt x="2045192" y="778640"/>
                    <a:pt x="2570979" y="3623398"/>
                    <a:pt x="2404858" y="3632507"/>
                  </a:cubicBezTo>
                  <a:cubicBezTo>
                    <a:pt x="2238737" y="3641616"/>
                    <a:pt x="2891386" y="1837242"/>
                    <a:pt x="3118066" y="1389015"/>
                  </a:cubicBezTo>
                  <a:cubicBezTo>
                    <a:pt x="3344746" y="940788"/>
                    <a:pt x="3534906" y="886813"/>
                    <a:pt x="3764940" y="943146"/>
                  </a:cubicBezTo>
                  <a:cubicBezTo>
                    <a:pt x="3994974" y="999479"/>
                    <a:pt x="4199587" y="1932616"/>
                    <a:pt x="4498270" y="1727013"/>
                  </a:cubicBezTo>
                  <a:cubicBezTo>
                    <a:pt x="4796953" y="1521410"/>
                    <a:pt x="4876615" y="2827532"/>
                    <a:pt x="5130577" y="2568841"/>
                  </a:cubicBezTo>
                  <a:cubicBezTo>
                    <a:pt x="5384539" y="2310150"/>
                    <a:pt x="5652228" y="3387849"/>
                    <a:pt x="5933811" y="3484126"/>
                  </a:cubicBezTo>
                  <a:cubicBezTo>
                    <a:pt x="6215394" y="3580403"/>
                    <a:pt x="6340941" y="3081261"/>
                    <a:pt x="6820074" y="3146501"/>
                  </a:cubicBezTo>
                  <a:cubicBezTo>
                    <a:pt x="7299207" y="3211741"/>
                    <a:pt x="7467924" y="3564020"/>
                    <a:pt x="8808606" y="3875565"/>
                  </a:cubicBezTo>
                </a:path>
              </a:pathLst>
            </a:custGeom>
            <a:noFill/>
            <a:ln w="130175" cap="sq">
              <a:gradFill>
                <a:gsLst>
                  <a:gs pos="98333">
                    <a:schemeClr val="bg1"/>
                  </a:gs>
                  <a:gs pos="0">
                    <a:schemeClr val="bg1"/>
                  </a:gs>
                  <a:gs pos="12000">
                    <a:srgbClr val="FF9966">
                      <a:lumMod val="81000"/>
                      <a:lumOff val="19000"/>
                    </a:srgbClr>
                  </a:gs>
                  <a:gs pos="47000">
                    <a:srgbClr val="92D050">
                      <a:lumMod val="50000"/>
                      <a:lumOff val="50000"/>
                    </a:srgbClr>
                  </a:gs>
                  <a:gs pos="75000">
                    <a:srgbClr val="92D050">
                      <a:lumMod val="90000"/>
                      <a:lumOff val="10000"/>
                    </a:srgbClr>
                  </a:gs>
                  <a:gs pos="93000">
                    <a:schemeClr val="accent4">
                      <a:lumMod val="33000"/>
                      <a:lumOff val="67000"/>
                    </a:schemeClr>
                  </a:gs>
                </a:gsLst>
                <a:lin ang="54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cxnSp>
          <p:nvCxnSpPr>
            <p:cNvPr id="39" name="直線矢印コネクタ 38"/>
            <p:cNvCxnSpPr/>
            <p:nvPr/>
          </p:nvCxnSpPr>
          <p:spPr>
            <a:xfrm>
              <a:off x="50597" y="4821284"/>
              <a:ext cx="8515342"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1547664" y="1958961"/>
              <a:ext cx="6120680" cy="3896191"/>
              <a:chOff x="1547664" y="1958961"/>
              <a:chExt cx="6120680" cy="3896191"/>
            </a:xfrm>
          </p:grpSpPr>
          <p:sp>
            <p:nvSpPr>
              <p:cNvPr id="11" name="テキスト ボックス 10"/>
              <p:cNvSpPr txBox="1"/>
              <p:nvPr/>
            </p:nvSpPr>
            <p:spPr>
              <a:xfrm>
                <a:off x="1547664" y="1958961"/>
                <a:ext cx="461665" cy="216982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脳出血を起こした！</a:t>
                </a:r>
              </a:p>
            </p:txBody>
          </p:sp>
          <p:sp>
            <p:nvSpPr>
              <p:cNvPr id="12" name="テキスト ボックス 11"/>
              <p:cNvSpPr txBox="1"/>
              <p:nvPr/>
            </p:nvSpPr>
            <p:spPr>
              <a:xfrm>
                <a:off x="1877921" y="4839489"/>
                <a:ext cx="461665" cy="101566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緊急入院</a:t>
                </a:r>
              </a:p>
            </p:txBody>
          </p:sp>
          <p:sp>
            <p:nvSpPr>
              <p:cNvPr id="13" name="テキスト ボックス 12"/>
              <p:cNvSpPr txBox="1"/>
              <p:nvPr/>
            </p:nvSpPr>
            <p:spPr>
              <a:xfrm>
                <a:off x="2411760" y="4853860"/>
                <a:ext cx="461665" cy="55399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退院</a:t>
                </a:r>
              </a:p>
            </p:txBody>
          </p:sp>
          <p:sp>
            <p:nvSpPr>
              <p:cNvPr id="14" name="テキスト ボックス 13"/>
              <p:cNvSpPr txBox="1"/>
              <p:nvPr/>
            </p:nvSpPr>
            <p:spPr>
              <a:xfrm>
                <a:off x="2781702" y="3389484"/>
                <a:ext cx="461665" cy="101566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リハビリ</a:t>
                </a:r>
              </a:p>
            </p:txBody>
          </p:sp>
          <p:sp>
            <p:nvSpPr>
              <p:cNvPr id="15" name="テキスト ボックス 14"/>
              <p:cNvSpPr txBox="1"/>
              <p:nvPr/>
            </p:nvSpPr>
            <p:spPr>
              <a:xfrm>
                <a:off x="3707904" y="3068960"/>
                <a:ext cx="461665" cy="216982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寝たきり→リハビリ</a:t>
                </a:r>
              </a:p>
            </p:txBody>
          </p:sp>
          <p:sp>
            <p:nvSpPr>
              <p:cNvPr id="16" name="テキスト ボックス 15"/>
              <p:cNvSpPr txBox="1"/>
              <p:nvPr/>
            </p:nvSpPr>
            <p:spPr>
              <a:xfrm>
                <a:off x="4067944" y="2388058"/>
                <a:ext cx="461665" cy="55399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a:t>
                </a:r>
              </a:p>
            </p:txBody>
          </p:sp>
          <p:sp>
            <p:nvSpPr>
              <p:cNvPr id="17" name="テキスト ボックス 16"/>
              <p:cNvSpPr txBox="1"/>
              <p:nvPr/>
            </p:nvSpPr>
            <p:spPr>
              <a:xfrm>
                <a:off x="4788024" y="3379058"/>
                <a:ext cx="461665" cy="55399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a:t>
                </a:r>
              </a:p>
            </p:txBody>
          </p:sp>
          <p:sp>
            <p:nvSpPr>
              <p:cNvPr id="18" name="テキスト ボックス 17"/>
              <p:cNvSpPr txBox="1"/>
              <p:nvPr/>
            </p:nvSpPr>
            <p:spPr>
              <a:xfrm>
                <a:off x="5724128" y="3781489"/>
                <a:ext cx="461665" cy="101566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胃瘻造設</a:t>
                </a:r>
              </a:p>
            </p:txBody>
          </p:sp>
          <p:sp>
            <p:nvSpPr>
              <p:cNvPr id="19" name="テキスト ボックス 18"/>
              <p:cNvSpPr txBox="1"/>
              <p:nvPr/>
            </p:nvSpPr>
            <p:spPr>
              <a:xfrm>
                <a:off x="6372200" y="3308366"/>
                <a:ext cx="461665" cy="124649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下痢・嘔吐</a:t>
                </a:r>
              </a:p>
            </p:txBody>
          </p:sp>
          <p:sp>
            <p:nvSpPr>
              <p:cNvPr id="20" name="テキスト ボックス 19"/>
              <p:cNvSpPr txBox="1"/>
              <p:nvPr/>
            </p:nvSpPr>
            <p:spPr>
              <a:xfrm>
                <a:off x="7206679" y="2396495"/>
                <a:ext cx="461665" cy="240065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点滴・全身浮腫・吸引</a:t>
                </a:r>
              </a:p>
            </p:txBody>
          </p:sp>
          <p:sp>
            <p:nvSpPr>
              <p:cNvPr id="21" name="テキスト ボックス 20"/>
              <p:cNvSpPr txBox="1"/>
              <p:nvPr/>
            </p:nvSpPr>
            <p:spPr>
              <a:xfrm>
                <a:off x="6804248" y="3068960"/>
                <a:ext cx="461665" cy="147732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経管栄養中止</a:t>
                </a:r>
              </a:p>
            </p:txBody>
          </p:sp>
          <p:sp>
            <p:nvSpPr>
              <p:cNvPr id="22" name="テキスト ボックス 21"/>
              <p:cNvSpPr txBox="1"/>
              <p:nvPr/>
            </p:nvSpPr>
            <p:spPr>
              <a:xfrm>
                <a:off x="3419872" y="2420626"/>
                <a:ext cx="461665" cy="216982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転倒・腰椎圧迫骨折</a:t>
                </a:r>
              </a:p>
            </p:txBody>
          </p:sp>
          <p:sp>
            <p:nvSpPr>
              <p:cNvPr id="23" name="テキスト ボックス 22"/>
              <p:cNvSpPr txBox="1"/>
              <p:nvPr/>
            </p:nvSpPr>
            <p:spPr>
              <a:xfrm>
                <a:off x="5186623" y="3645024"/>
                <a:ext cx="461665" cy="216982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肺炎・食事取れない</a:t>
                </a:r>
              </a:p>
            </p:txBody>
          </p:sp>
        </p:grpSp>
      </p:grpSp>
      <p:sp>
        <p:nvSpPr>
          <p:cNvPr id="28" name="フリーフォーム 27"/>
          <p:cNvSpPr/>
          <p:nvPr/>
        </p:nvSpPr>
        <p:spPr>
          <a:xfrm>
            <a:off x="3678621" y="2364641"/>
            <a:ext cx="1082565" cy="2459607"/>
          </a:xfrm>
          <a:custGeom>
            <a:avLst/>
            <a:gdLst>
              <a:gd name="connsiteX0" fmla="*/ 0 w 1082565"/>
              <a:gd name="connsiteY0" fmla="*/ 187 h 2459607"/>
              <a:gd name="connsiteX1" fmla="*/ 178676 w 1082565"/>
              <a:gd name="connsiteY1" fmla="*/ 73759 h 2459607"/>
              <a:gd name="connsiteX2" fmla="*/ 378372 w 1082565"/>
              <a:gd name="connsiteY2" fmla="*/ 452131 h 2459607"/>
              <a:gd name="connsiteX3" fmla="*/ 683172 w 1082565"/>
              <a:gd name="connsiteY3" fmla="*/ 1061731 h 2459607"/>
              <a:gd name="connsiteX4" fmla="*/ 966951 w 1082565"/>
              <a:gd name="connsiteY4" fmla="*/ 1986642 h 2459607"/>
              <a:gd name="connsiteX5" fmla="*/ 1082565 w 1082565"/>
              <a:gd name="connsiteY5" fmla="*/ 2459607 h 2459607"/>
              <a:gd name="connsiteX6" fmla="*/ 1082565 w 1082565"/>
              <a:gd name="connsiteY6" fmla="*/ 2459607 h 24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65" h="2459607">
                <a:moveTo>
                  <a:pt x="0" y="187"/>
                </a:moveTo>
                <a:cubicBezTo>
                  <a:pt x="57807" y="-689"/>
                  <a:pt x="115614" y="-1565"/>
                  <a:pt x="178676" y="73759"/>
                </a:cubicBezTo>
                <a:cubicBezTo>
                  <a:pt x="241738" y="149083"/>
                  <a:pt x="294289" y="287469"/>
                  <a:pt x="378372" y="452131"/>
                </a:cubicBezTo>
                <a:cubicBezTo>
                  <a:pt x="462455" y="616793"/>
                  <a:pt x="585075" y="805979"/>
                  <a:pt x="683172" y="1061731"/>
                </a:cubicBezTo>
                <a:cubicBezTo>
                  <a:pt x="781269" y="1317483"/>
                  <a:pt x="900386" y="1753663"/>
                  <a:pt x="966951" y="1986642"/>
                </a:cubicBezTo>
                <a:cubicBezTo>
                  <a:pt x="1033516" y="2219621"/>
                  <a:pt x="1082565" y="2459607"/>
                  <a:pt x="1082565" y="2459607"/>
                </a:cubicBezTo>
                <a:lnTo>
                  <a:pt x="1082565" y="2459607"/>
                </a:lnTo>
              </a:path>
            </a:pathLst>
          </a:custGeom>
          <a:noFill/>
          <a:ln w="111125">
            <a:solidFill>
              <a:schemeClr val="accent6">
                <a:lumMod val="60000"/>
                <a:lumOff val="40000"/>
              </a:schemeClr>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 name="直線矢印コネクタ 29"/>
          <p:cNvCxnSpPr>
            <a:endCxn id="28" idx="5"/>
          </p:cNvCxnSpPr>
          <p:nvPr/>
        </p:nvCxnSpPr>
        <p:spPr>
          <a:xfrm flipV="1">
            <a:off x="4761186" y="4824248"/>
            <a:ext cx="0" cy="620976"/>
          </a:xfrm>
          <a:prstGeom prst="straightConnector1">
            <a:avLst/>
          </a:prstGeom>
          <a:ln w="2032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sp>
        <p:nvSpPr>
          <p:cNvPr id="31" name="フリーフォーム 30"/>
          <p:cNvSpPr/>
          <p:nvPr/>
        </p:nvSpPr>
        <p:spPr>
          <a:xfrm>
            <a:off x="4792717" y="3573517"/>
            <a:ext cx="409904" cy="1250731"/>
          </a:xfrm>
          <a:custGeom>
            <a:avLst/>
            <a:gdLst>
              <a:gd name="connsiteX0" fmla="*/ 0 w 409904"/>
              <a:gd name="connsiteY0" fmla="*/ 0 h 1250731"/>
              <a:gd name="connsiteX1" fmla="*/ 241738 w 409904"/>
              <a:gd name="connsiteY1" fmla="*/ 630621 h 1250731"/>
              <a:gd name="connsiteX2" fmla="*/ 378373 w 409904"/>
              <a:gd name="connsiteY2" fmla="*/ 1072055 h 1250731"/>
              <a:gd name="connsiteX3" fmla="*/ 409904 w 409904"/>
              <a:gd name="connsiteY3" fmla="*/ 1250731 h 1250731"/>
            </a:gdLst>
            <a:ahLst/>
            <a:cxnLst>
              <a:cxn ang="0">
                <a:pos x="connsiteX0" y="connsiteY0"/>
              </a:cxn>
              <a:cxn ang="0">
                <a:pos x="connsiteX1" y="connsiteY1"/>
              </a:cxn>
              <a:cxn ang="0">
                <a:pos x="connsiteX2" y="connsiteY2"/>
              </a:cxn>
              <a:cxn ang="0">
                <a:pos x="connsiteX3" y="connsiteY3"/>
              </a:cxn>
            </a:cxnLst>
            <a:rect l="l" t="t" r="r" b="b"/>
            <a:pathLst>
              <a:path w="409904" h="1250731">
                <a:moveTo>
                  <a:pt x="0" y="0"/>
                </a:moveTo>
                <a:cubicBezTo>
                  <a:pt x="89338" y="225972"/>
                  <a:pt x="178676" y="451945"/>
                  <a:pt x="241738" y="630621"/>
                </a:cubicBezTo>
                <a:cubicBezTo>
                  <a:pt x="304800" y="809297"/>
                  <a:pt x="350345" y="968703"/>
                  <a:pt x="378373" y="1072055"/>
                </a:cubicBezTo>
                <a:cubicBezTo>
                  <a:pt x="406401" y="1175407"/>
                  <a:pt x="408152" y="1213069"/>
                  <a:pt x="409904" y="1250731"/>
                </a:cubicBezTo>
              </a:path>
            </a:pathLst>
          </a:custGeom>
          <a:noFill/>
          <a:ln w="111125">
            <a:solidFill>
              <a:srgbClr val="B3E4A6"/>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2" name="直線矢印コネクタ 31"/>
          <p:cNvCxnSpPr/>
          <p:nvPr/>
        </p:nvCxnSpPr>
        <p:spPr>
          <a:xfrm flipV="1">
            <a:off x="5202621" y="4824248"/>
            <a:ext cx="0" cy="620976"/>
          </a:xfrm>
          <a:prstGeom prst="straightConnector1">
            <a:avLst/>
          </a:prstGeom>
          <a:ln w="2032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755659" y="4824248"/>
            <a:ext cx="0" cy="620976"/>
          </a:xfrm>
          <a:prstGeom prst="straightConnector1">
            <a:avLst/>
          </a:prstGeom>
          <a:ln w="2032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6948264" y="4824248"/>
            <a:ext cx="0" cy="620976"/>
          </a:xfrm>
          <a:prstGeom prst="straightConnector1">
            <a:avLst/>
          </a:prstGeom>
          <a:ln w="2032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7956376" y="4824248"/>
            <a:ext cx="0" cy="620976"/>
          </a:xfrm>
          <a:prstGeom prst="straightConnector1">
            <a:avLst/>
          </a:prstGeom>
          <a:ln w="2032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79512" y="618307"/>
            <a:ext cx="864852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どこで</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医療を「卒業」</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するか？</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163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テキスト ボックス 18"/>
          <p:cNvSpPr txBox="1"/>
          <p:nvPr/>
        </p:nvSpPr>
        <p:spPr>
          <a:xfrm>
            <a:off x="1043608" y="6114810"/>
            <a:ext cx="5904656" cy="338526"/>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err="1">
                <a:ln>
                  <a:noFill/>
                </a:ln>
                <a:solidFill>
                  <a:prstClr val="white">
                    <a:lumMod val="65000"/>
                  </a:prstClr>
                </a:solidFill>
                <a:effectLst/>
                <a:uLnTx/>
                <a:uFillTx/>
                <a:latin typeface="メイリオ" pitchFamily="50" charset="-128"/>
                <a:ea typeface="メイリオ" pitchFamily="50" charset="-128"/>
                <a:cs typeface="メイリオ" pitchFamily="50" charset="-128"/>
              </a:rPr>
              <a:t>Jonsen</a:t>
            </a:r>
            <a:r>
              <a:rPr kumimoji="1" lang="ja-JP" altLang="en-US" sz="1600" b="0" i="0" u="none" strike="noStrike" kern="1200" cap="none" spc="0" normalizeH="0" baseline="0" noProof="0" dirty="0">
                <a:ln>
                  <a:noFill/>
                </a:ln>
                <a:solidFill>
                  <a:prstClr val="white">
                    <a:lumMod val="65000"/>
                  </a:prstClr>
                </a:solidFill>
                <a:effectLst/>
                <a:uLnTx/>
                <a:uFillTx/>
                <a:latin typeface="メイリオ" pitchFamily="50" charset="-128"/>
                <a:ea typeface="メイリオ" pitchFamily="50" charset="-128"/>
                <a:cs typeface="メイリオ" pitchFamily="50" charset="-128"/>
              </a:rPr>
              <a:t>の臨床倫理検討シート（</a:t>
            </a:r>
            <a:r>
              <a:rPr kumimoji="1" lang="en-US" altLang="ja-JP" sz="1600" b="0" i="0" u="none" strike="noStrike" kern="1200" cap="none" spc="0" normalizeH="0" baseline="0" noProof="0" dirty="0">
                <a:ln>
                  <a:noFill/>
                </a:ln>
                <a:solidFill>
                  <a:prstClr val="white">
                    <a:lumMod val="65000"/>
                  </a:prstClr>
                </a:solidFill>
                <a:effectLst/>
                <a:uLnTx/>
                <a:uFillTx/>
                <a:latin typeface="メイリオ" pitchFamily="50" charset="-128"/>
                <a:ea typeface="メイリオ" pitchFamily="50" charset="-128"/>
                <a:cs typeface="メイリオ" pitchFamily="50" charset="-128"/>
              </a:rPr>
              <a:t>4</a:t>
            </a:r>
            <a:r>
              <a:rPr kumimoji="1" lang="ja-JP" altLang="en-US" sz="1600" b="0" i="0" u="none" strike="noStrike" kern="1200" cap="none" spc="0" normalizeH="0" baseline="0" noProof="0" dirty="0">
                <a:ln>
                  <a:noFill/>
                </a:ln>
                <a:solidFill>
                  <a:prstClr val="white">
                    <a:lumMod val="65000"/>
                  </a:prstClr>
                </a:solidFill>
                <a:effectLst/>
                <a:uLnTx/>
                <a:uFillTx/>
                <a:latin typeface="メイリオ" pitchFamily="50" charset="-128"/>
                <a:ea typeface="メイリオ" pitchFamily="50" charset="-128"/>
                <a:cs typeface="メイリオ" pitchFamily="50" charset="-128"/>
              </a:rPr>
              <a:t>分割表）</a:t>
            </a:r>
          </a:p>
        </p:txBody>
      </p:sp>
      <p:sp>
        <p:nvSpPr>
          <p:cNvPr id="13" name="テキスト ボックス 12"/>
          <p:cNvSpPr txBox="1"/>
          <p:nvPr/>
        </p:nvSpPr>
        <p:spPr>
          <a:xfrm>
            <a:off x="179512" y="618307"/>
            <a:ext cx="58272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医療上の</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倫理的判断</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FF94099C-F265-F991-567C-A940B1DF7C69}"/>
              </a:ext>
            </a:extLst>
          </p:cNvPr>
          <p:cNvPicPr>
            <a:picLocks noChangeAspect="1"/>
          </p:cNvPicPr>
          <p:nvPr/>
        </p:nvPicPr>
        <p:blipFill>
          <a:blip r:embed="rId2"/>
          <a:stretch>
            <a:fillRect/>
          </a:stretch>
        </p:blipFill>
        <p:spPr>
          <a:xfrm>
            <a:off x="323528" y="1628800"/>
            <a:ext cx="8496944" cy="4392488"/>
          </a:xfrm>
          <a:prstGeom prst="rect">
            <a:avLst/>
          </a:prstGeom>
        </p:spPr>
      </p:pic>
    </p:spTree>
    <p:extLst>
      <p:ext uri="{BB962C8B-B14F-4D97-AF65-F5344CB8AC3E}">
        <p14:creationId xmlns:p14="http://schemas.microsoft.com/office/powerpoint/2010/main" val="364983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正方形/長方形 22"/>
          <p:cNvSpPr/>
          <p:nvPr/>
        </p:nvSpPr>
        <p:spPr>
          <a:xfrm>
            <a:off x="412125" y="2233083"/>
            <a:ext cx="2687287" cy="1800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父権主義</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Paternalism</a:t>
            </a:r>
          </a:p>
        </p:txBody>
      </p:sp>
      <p:sp>
        <p:nvSpPr>
          <p:cNvPr id="13" name="テキスト ボックス 12"/>
          <p:cNvSpPr txBox="1"/>
          <p:nvPr/>
        </p:nvSpPr>
        <p:spPr>
          <a:xfrm>
            <a:off x="179512" y="618307"/>
            <a:ext cx="58272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「人生会議」とは？</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CE45D70E-33A5-4233-A6E9-2E6672EF4B9F}"/>
              </a:ext>
            </a:extLst>
          </p:cNvPr>
          <p:cNvSpPr/>
          <p:nvPr/>
        </p:nvSpPr>
        <p:spPr>
          <a:xfrm>
            <a:off x="3299704" y="2233083"/>
            <a:ext cx="2687287" cy="1800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患者の自己決定</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Self-Determination</a:t>
            </a:r>
          </a:p>
        </p:txBody>
      </p:sp>
      <p:sp>
        <p:nvSpPr>
          <p:cNvPr id="12" name="正方形/長方形 11">
            <a:extLst>
              <a:ext uri="{FF2B5EF4-FFF2-40B4-BE49-F238E27FC236}">
                <a16:creationId xmlns:a16="http://schemas.microsoft.com/office/drawing/2014/main" id="{5A5D0514-0556-4F6C-9004-5517FB51466C}"/>
              </a:ext>
            </a:extLst>
          </p:cNvPr>
          <p:cNvSpPr/>
          <p:nvPr/>
        </p:nvSpPr>
        <p:spPr>
          <a:xfrm>
            <a:off x="6187283" y="2233083"/>
            <a:ext cx="2687287" cy="1800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共同意思決定</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Shared-Decision-Making</a:t>
            </a:r>
          </a:p>
        </p:txBody>
      </p:sp>
      <p:sp>
        <p:nvSpPr>
          <p:cNvPr id="14" name="正方形/長方形 13">
            <a:extLst>
              <a:ext uri="{FF2B5EF4-FFF2-40B4-BE49-F238E27FC236}">
                <a16:creationId xmlns:a16="http://schemas.microsoft.com/office/drawing/2014/main" id="{3B1B6817-4E6A-46DC-A47B-39A7B3C8CC6A}"/>
              </a:ext>
            </a:extLst>
          </p:cNvPr>
          <p:cNvSpPr/>
          <p:nvPr/>
        </p:nvSpPr>
        <p:spPr>
          <a:xfrm>
            <a:off x="412125" y="4902010"/>
            <a:ext cx="2687287" cy="1800200"/>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不要</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1FAC2484-6E44-4C72-A888-1A84A1002E78}"/>
              </a:ext>
            </a:extLst>
          </p:cNvPr>
          <p:cNvSpPr/>
          <p:nvPr/>
        </p:nvSpPr>
        <p:spPr>
          <a:xfrm>
            <a:off x="3299704" y="4902010"/>
            <a:ext cx="2687287" cy="1800200"/>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事前指示</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Advance</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Directive</a:t>
            </a:r>
          </a:p>
        </p:txBody>
      </p:sp>
      <p:sp>
        <p:nvSpPr>
          <p:cNvPr id="16" name="正方形/長方形 15">
            <a:extLst>
              <a:ext uri="{FF2B5EF4-FFF2-40B4-BE49-F238E27FC236}">
                <a16:creationId xmlns:a16="http://schemas.microsoft.com/office/drawing/2014/main" id="{D98540D1-F54C-496B-B134-BF5AA05CD5B0}"/>
              </a:ext>
            </a:extLst>
          </p:cNvPr>
          <p:cNvSpPr/>
          <p:nvPr/>
        </p:nvSpPr>
        <p:spPr>
          <a:xfrm>
            <a:off x="6187283" y="4902010"/>
            <a:ext cx="2687287" cy="1800200"/>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「人生会議」</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Advance</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Care</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Planning</a:t>
            </a:r>
          </a:p>
        </p:txBody>
      </p:sp>
      <p:sp>
        <p:nvSpPr>
          <p:cNvPr id="3" name="矢印: 右 2">
            <a:extLst>
              <a:ext uri="{FF2B5EF4-FFF2-40B4-BE49-F238E27FC236}">
                <a16:creationId xmlns:a16="http://schemas.microsoft.com/office/drawing/2014/main" id="{9CD9DE35-8426-4F6F-8759-753213B66F85}"/>
              </a:ext>
            </a:extLst>
          </p:cNvPr>
          <p:cNvSpPr/>
          <p:nvPr/>
        </p:nvSpPr>
        <p:spPr>
          <a:xfrm>
            <a:off x="412126" y="3818496"/>
            <a:ext cx="8462444" cy="1299410"/>
          </a:xfrm>
          <a:prstGeom prst="rightArrow">
            <a:avLst>
              <a:gd name="adj1" fmla="val 50000"/>
              <a:gd name="adj2" fmla="val 10432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医療技術の進化・選択肢の増加</a:t>
            </a:r>
          </a:p>
        </p:txBody>
      </p:sp>
    </p:spTree>
    <p:extLst>
      <p:ext uri="{BB962C8B-B14F-4D97-AF65-F5344CB8AC3E}">
        <p14:creationId xmlns:p14="http://schemas.microsoft.com/office/powerpoint/2010/main" val="3865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2" grpId="0" animBg="1"/>
      <p:bldP spid="14" grpId="0" animBg="1"/>
      <p:bldP spid="15" grpId="0" animBg="1"/>
      <p:bldP spid="1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88710" y="6301048"/>
            <a:ext cx="2417650" cy="21929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平成</a:t>
            </a:r>
            <a:r>
              <a:rPr kumimoji="0" lang="en-US" altLang="zh-TW"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29</a:t>
            </a:r>
            <a:r>
              <a:rPr kumimoji="0" lang="zh-TW"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a:t>
            </a:r>
            <a:r>
              <a:rPr kumimoji="0" lang="en-US" altLang="zh-TW"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a:t>
            </a:r>
            <a:r>
              <a:rPr kumimoji="0" lang="zh-TW"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月</a:t>
            </a:r>
            <a:r>
              <a:rPr kumimoji="0" lang="en-US" altLang="zh-TW"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12</a:t>
            </a:r>
            <a:r>
              <a:rPr kumimoji="0" lang="zh-TW"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日　東京消防庁　報道発表資料</a:t>
            </a:r>
          </a:p>
        </p:txBody>
      </p:sp>
      <p:sp>
        <p:nvSpPr>
          <p:cNvPr id="8" name="正方形/長方形 7"/>
          <p:cNvSpPr/>
          <p:nvPr/>
        </p:nvSpPr>
        <p:spPr>
          <a:xfrm>
            <a:off x="5453479" y="6301048"/>
            <a:ext cx="2557110" cy="21929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参考</a:t>
            </a:r>
            <a:r>
              <a:rPr kumimoji="0" lang="en-US" altLang="ja-JP"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0" lang="ja-JP" altLang="en-US" sz="82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傷病程度別搬送人員の推移に関する追加分析</a:t>
            </a:r>
          </a:p>
        </p:txBody>
      </p:sp>
      <p:pic>
        <p:nvPicPr>
          <p:cNvPr id="17" name="図 16"/>
          <p:cNvPicPr>
            <a:picLocks noChangeAspect="1"/>
          </p:cNvPicPr>
          <p:nvPr/>
        </p:nvPicPr>
        <p:blipFill>
          <a:blip r:embed="rId3"/>
          <a:stretch>
            <a:fillRect/>
          </a:stretch>
        </p:blipFill>
        <p:spPr>
          <a:xfrm>
            <a:off x="68223" y="2219260"/>
            <a:ext cx="4201763" cy="3622740"/>
          </a:xfrm>
          <a:prstGeom prst="rect">
            <a:avLst/>
          </a:prstGeom>
        </p:spPr>
      </p:pic>
      <p:sp>
        <p:nvSpPr>
          <p:cNvPr id="3" name="正方形/長方形 2"/>
          <p:cNvSpPr/>
          <p:nvPr/>
        </p:nvSpPr>
        <p:spPr>
          <a:xfrm>
            <a:off x="29911" y="1958471"/>
            <a:ext cx="3909604" cy="25391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▶搬送人員・軽症者数・軽症割合の推移　</a:t>
            </a:r>
            <a:endPar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9" name="図 18"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438" y="2099732"/>
            <a:ext cx="4626305" cy="3862047"/>
          </a:xfrm>
          <a:prstGeom prst="rect">
            <a:avLst/>
          </a:prstGeom>
        </p:spPr>
      </p:pic>
      <p:sp>
        <p:nvSpPr>
          <p:cNvPr id="4" name="正方形/長方形 3"/>
          <p:cNvSpPr/>
          <p:nvPr/>
        </p:nvSpPr>
        <p:spPr>
          <a:xfrm>
            <a:off x="4478317" y="2144306"/>
            <a:ext cx="4594842" cy="3793916"/>
          </a:xfrm>
          <a:prstGeom prst="rect">
            <a:avLst/>
          </a:prstGeom>
          <a:no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フリーフォーム 5"/>
          <p:cNvSpPr/>
          <p:nvPr/>
        </p:nvSpPr>
        <p:spPr>
          <a:xfrm>
            <a:off x="5209509" y="2703215"/>
            <a:ext cx="2853794" cy="2304004"/>
          </a:xfrm>
          <a:custGeom>
            <a:avLst/>
            <a:gdLst>
              <a:gd name="connsiteX0" fmla="*/ 0 w 3657600"/>
              <a:gd name="connsiteY0" fmla="*/ 2321169 h 2321169"/>
              <a:gd name="connsiteX1" fmla="*/ 715108 w 3657600"/>
              <a:gd name="connsiteY1" fmla="*/ 2168769 h 2321169"/>
              <a:gd name="connsiteX2" fmla="*/ 1395046 w 3657600"/>
              <a:gd name="connsiteY2" fmla="*/ 1746738 h 2321169"/>
              <a:gd name="connsiteX3" fmla="*/ 2051539 w 3657600"/>
              <a:gd name="connsiteY3" fmla="*/ 1125415 h 2321169"/>
              <a:gd name="connsiteX4" fmla="*/ 2743200 w 3657600"/>
              <a:gd name="connsiteY4" fmla="*/ 808892 h 2321169"/>
              <a:gd name="connsiteX5" fmla="*/ 3423139 w 3657600"/>
              <a:gd name="connsiteY5" fmla="*/ 211015 h 2321169"/>
              <a:gd name="connsiteX6" fmla="*/ 3657600 w 3657600"/>
              <a:gd name="connsiteY6" fmla="*/ 0 h 232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321169">
                <a:moveTo>
                  <a:pt x="0" y="2321169"/>
                </a:moveTo>
                <a:cubicBezTo>
                  <a:pt x="241300" y="2292838"/>
                  <a:pt x="482600" y="2264507"/>
                  <a:pt x="715108" y="2168769"/>
                </a:cubicBezTo>
                <a:cubicBezTo>
                  <a:pt x="947616" y="2073031"/>
                  <a:pt x="1172307" y="1920630"/>
                  <a:pt x="1395046" y="1746738"/>
                </a:cubicBezTo>
                <a:cubicBezTo>
                  <a:pt x="1617785" y="1572846"/>
                  <a:pt x="1826847" y="1281723"/>
                  <a:pt x="2051539" y="1125415"/>
                </a:cubicBezTo>
                <a:cubicBezTo>
                  <a:pt x="2276231" y="969107"/>
                  <a:pt x="2514600" y="961292"/>
                  <a:pt x="2743200" y="808892"/>
                </a:cubicBezTo>
                <a:cubicBezTo>
                  <a:pt x="2971800" y="656492"/>
                  <a:pt x="3270739" y="345830"/>
                  <a:pt x="3423139" y="211015"/>
                </a:cubicBezTo>
                <a:cubicBezTo>
                  <a:pt x="3575539" y="76200"/>
                  <a:pt x="3616569" y="38100"/>
                  <a:pt x="3657600" y="0"/>
                </a:cubicBezTo>
              </a:path>
            </a:pathLst>
          </a:custGeom>
          <a:noFill/>
          <a:ln w="76200">
            <a:solidFill>
              <a:schemeClr val="accent6"/>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フリーフォーム 27"/>
          <p:cNvSpPr/>
          <p:nvPr/>
        </p:nvSpPr>
        <p:spPr>
          <a:xfrm>
            <a:off x="5210198" y="3377829"/>
            <a:ext cx="2778369" cy="1911242"/>
          </a:xfrm>
          <a:custGeom>
            <a:avLst/>
            <a:gdLst>
              <a:gd name="connsiteX0" fmla="*/ 0 w 3458307"/>
              <a:gd name="connsiteY0" fmla="*/ 1875692 h 1875692"/>
              <a:gd name="connsiteX1" fmla="*/ 762000 w 3458307"/>
              <a:gd name="connsiteY1" fmla="*/ 1758462 h 1875692"/>
              <a:gd name="connsiteX2" fmla="*/ 1430215 w 3458307"/>
              <a:gd name="connsiteY2" fmla="*/ 1453662 h 1875692"/>
              <a:gd name="connsiteX3" fmla="*/ 2110154 w 3458307"/>
              <a:gd name="connsiteY3" fmla="*/ 973016 h 1875692"/>
              <a:gd name="connsiteX4" fmla="*/ 2801815 w 3458307"/>
              <a:gd name="connsiteY4" fmla="*/ 621323 h 1875692"/>
              <a:gd name="connsiteX5" fmla="*/ 3458307 w 3458307"/>
              <a:gd name="connsiteY5" fmla="*/ 0 h 187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307" h="1875692">
                <a:moveTo>
                  <a:pt x="0" y="1875692"/>
                </a:moveTo>
                <a:cubicBezTo>
                  <a:pt x="261815" y="1852246"/>
                  <a:pt x="523631" y="1828800"/>
                  <a:pt x="762000" y="1758462"/>
                </a:cubicBezTo>
                <a:cubicBezTo>
                  <a:pt x="1000369" y="1688124"/>
                  <a:pt x="1205523" y="1584570"/>
                  <a:pt x="1430215" y="1453662"/>
                </a:cubicBezTo>
                <a:cubicBezTo>
                  <a:pt x="1654907" y="1322754"/>
                  <a:pt x="1881554" y="1111739"/>
                  <a:pt x="2110154" y="973016"/>
                </a:cubicBezTo>
                <a:cubicBezTo>
                  <a:pt x="2338754" y="834293"/>
                  <a:pt x="2577123" y="783492"/>
                  <a:pt x="2801815" y="621323"/>
                </a:cubicBezTo>
                <a:cubicBezTo>
                  <a:pt x="3026507" y="459154"/>
                  <a:pt x="3242407" y="229577"/>
                  <a:pt x="3458307" y="0"/>
                </a:cubicBezTo>
              </a:path>
            </a:pathLst>
          </a:custGeom>
          <a:noFill/>
          <a:ln w="76200">
            <a:solidFill>
              <a:srgbClr val="7030A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フリーフォーム 29"/>
          <p:cNvSpPr/>
          <p:nvPr/>
        </p:nvSpPr>
        <p:spPr>
          <a:xfrm>
            <a:off x="5135464" y="4998793"/>
            <a:ext cx="2927839" cy="254977"/>
          </a:xfrm>
          <a:custGeom>
            <a:avLst/>
            <a:gdLst>
              <a:gd name="connsiteX0" fmla="*/ 0 w 3833447"/>
              <a:gd name="connsiteY0" fmla="*/ 339969 h 339969"/>
              <a:gd name="connsiteX1" fmla="*/ 644770 w 3833447"/>
              <a:gd name="connsiteY1" fmla="*/ 304800 h 339969"/>
              <a:gd name="connsiteX2" fmla="*/ 1371600 w 3833447"/>
              <a:gd name="connsiteY2" fmla="*/ 199292 h 339969"/>
              <a:gd name="connsiteX3" fmla="*/ 2051539 w 3833447"/>
              <a:gd name="connsiteY3" fmla="*/ 82062 h 339969"/>
              <a:gd name="connsiteX4" fmla="*/ 2743200 w 3833447"/>
              <a:gd name="connsiteY4" fmla="*/ 23446 h 339969"/>
              <a:gd name="connsiteX5" fmla="*/ 3833447 w 3833447"/>
              <a:gd name="connsiteY5" fmla="*/ 0 h 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447" h="339969">
                <a:moveTo>
                  <a:pt x="0" y="339969"/>
                </a:moveTo>
                <a:cubicBezTo>
                  <a:pt x="208085" y="334107"/>
                  <a:pt x="416170" y="328246"/>
                  <a:pt x="644770" y="304800"/>
                </a:cubicBezTo>
                <a:cubicBezTo>
                  <a:pt x="873370" y="281354"/>
                  <a:pt x="1137139" y="236415"/>
                  <a:pt x="1371600" y="199292"/>
                </a:cubicBezTo>
                <a:cubicBezTo>
                  <a:pt x="1606061" y="162169"/>
                  <a:pt x="1822939" y="111370"/>
                  <a:pt x="2051539" y="82062"/>
                </a:cubicBezTo>
                <a:cubicBezTo>
                  <a:pt x="2280139" y="52754"/>
                  <a:pt x="2446215" y="37123"/>
                  <a:pt x="2743200" y="23446"/>
                </a:cubicBezTo>
                <a:cubicBezTo>
                  <a:pt x="3040185" y="9769"/>
                  <a:pt x="3436816" y="4884"/>
                  <a:pt x="3833447" y="0"/>
                </a:cubicBezTo>
              </a:path>
            </a:pathLst>
          </a:custGeom>
          <a:noFill/>
          <a:ln w="76200">
            <a:solidFill>
              <a:srgbClr val="FF000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8463322" y="2921000"/>
            <a:ext cx="524470" cy="1655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8077182" y="2636826"/>
            <a:ext cx="93480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ＭＳ Ｐゴシック"/>
              </a:rPr>
              <a:t>軽症</a:t>
            </a:r>
            <a:endParaRPr kumimoji="0"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ＭＳ Ｐゴシック"/>
            </a:endParaRPr>
          </a:p>
        </p:txBody>
      </p:sp>
      <p:sp>
        <p:nvSpPr>
          <p:cNvPr id="33" name="正方形/長方形 32"/>
          <p:cNvSpPr/>
          <p:nvPr/>
        </p:nvSpPr>
        <p:spPr>
          <a:xfrm>
            <a:off x="7990698" y="3267768"/>
            <a:ext cx="11951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ＭＳ Ｐゴシック"/>
              </a:rPr>
              <a:t>中等症</a:t>
            </a:r>
            <a:endParaRPr kumimoji="0" lang="en-US" altLang="ja-JP" sz="2400" b="1" i="0" u="none" strike="noStrike" kern="1200" cap="none" spc="0" normalizeH="0" baseline="0" noProof="0" dirty="0">
              <a:ln>
                <a:noFill/>
              </a:ln>
              <a:solidFill>
                <a:srgbClr val="7030A0"/>
              </a:solidFill>
              <a:effectLst/>
              <a:uLnTx/>
              <a:uFillTx/>
              <a:latin typeface="メイリオ" panose="020B0604030504040204" pitchFamily="50" charset="-128"/>
              <a:ea typeface="メイリオ" panose="020B0604030504040204" pitchFamily="50" charset="-128"/>
              <a:cs typeface="ＭＳ Ｐゴシック"/>
            </a:endParaRPr>
          </a:p>
        </p:txBody>
      </p:sp>
      <p:sp>
        <p:nvSpPr>
          <p:cNvPr id="34" name="正方形/長方形 33"/>
          <p:cNvSpPr/>
          <p:nvPr/>
        </p:nvSpPr>
        <p:spPr>
          <a:xfrm>
            <a:off x="8063301" y="4788165"/>
            <a:ext cx="93480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ＭＳ Ｐゴシック"/>
              </a:rPr>
              <a:t>重症</a:t>
            </a:r>
            <a:endParaRPr kumimoji="0" lang="en-US" altLang="ja-JP" sz="2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ＭＳ Ｐゴシック"/>
            </a:endParaRPr>
          </a:p>
        </p:txBody>
      </p:sp>
      <p:sp>
        <p:nvSpPr>
          <p:cNvPr id="36" name="正方形/長方形 35"/>
          <p:cNvSpPr/>
          <p:nvPr/>
        </p:nvSpPr>
        <p:spPr>
          <a:xfrm>
            <a:off x="68223" y="5626637"/>
            <a:ext cx="4212180" cy="954107"/>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救急要請は</a:t>
            </a:r>
            <a:endParaRPr kumimoji="0"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「軽症」が過半数</a:t>
            </a:r>
            <a:endParaRPr kumimoji="0"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p:txBody>
      </p:sp>
      <p:sp>
        <p:nvSpPr>
          <p:cNvPr id="21" name="テキスト ボックス 20">
            <a:extLst>
              <a:ext uri="{FF2B5EF4-FFF2-40B4-BE49-F238E27FC236}">
                <a16:creationId xmlns:a16="http://schemas.microsoft.com/office/drawing/2014/main" id="{27E0E13C-C329-4007-AEAD-D66DD140B0AA}"/>
              </a:ext>
            </a:extLst>
          </p:cNvPr>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高齢者の搬送は軽症が多い</a:t>
            </a:r>
            <a:endParaRPr kumimoji="1" lang="en-US" altLang="ja-JP" sz="32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565777" y="5626638"/>
            <a:ext cx="4439983" cy="954107"/>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救搬増加分の</a:t>
            </a:r>
            <a:r>
              <a:rPr kumimoji="0" lang="ja-JP" altLang="en-US" sz="2800" b="1" dirty="0">
                <a:solidFill>
                  <a:prstClr val="white"/>
                </a:solidFill>
                <a:latin typeface="メイリオ" panose="020B0604030504040204" pitchFamily="50" charset="-128"/>
                <a:ea typeface="メイリオ" panose="020B0604030504040204" pitchFamily="50" charset="-128"/>
                <a:cs typeface="ＭＳ Ｐゴシック"/>
              </a:rPr>
              <a:t>ほとんど</a:t>
            </a:r>
            <a:endParaRPr kumimoji="0"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「軽症」～「中等症」</a:t>
            </a:r>
            <a:endParaRPr kumimoji="0"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p:txBody>
      </p:sp>
      <p:sp>
        <p:nvSpPr>
          <p:cNvPr id="14" name="正方形/長方形 13"/>
          <p:cNvSpPr/>
          <p:nvPr/>
        </p:nvSpPr>
        <p:spPr>
          <a:xfrm>
            <a:off x="4478317" y="1958471"/>
            <a:ext cx="3771986" cy="25391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▶全国における高齢者の傷病別程度搬送人数の推移　</a:t>
            </a:r>
            <a:endPar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233169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3" grpId="0" animBg="1"/>
      <p:bldP spid="6" grpId="0" animBg="1"/>
      <p:bldP spid="28" grpId="0" animBg="1"/>
      <p:bldP spid="30" grpId="0" animBg="1"/>
      <p:bldP spid="31" grpId="0" animBg="1"/>
      <p:bldP spid="32" grpId="0"/>
      <p:bldP spid="33" grpId="0"/>
      <p:bldP spid="34" grpId="0"/>
      <p:bldP spid="36" grpId="0" animBg="1"/>
      <p:bldP spid="26"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a:off x="122609" y="5415096"/>
            <a:ext cx="8841883" cy="0"/>
          </a:xfrm>
          <a:prstGeom prst="straightConnector1">
            <a:avLst/>
          </a:prstGeom>
          <a:noFill/>
          <a:ln w="28575" cap="flat" cmpd="sng" algn="ctr">
            <a:solidFill>
              <a:srgbClr val="EEECE1">
                <a:lumMod val="50000"/>
              </a:srgbClr>
            </a:solidFill>
            <a:prstDash val="solid"/>
            <a:tailEnd type="arrow"/>
          </a:ln>
          <a:effectLst/>
        </p:spPr>
      </p:cxnSp>
      <p:sp>
        <p:nvSpPr>
          <p:cNvPr id="9" name="フリーフォーム 8"/>
          <p:cNvSpPr/>
          <p:nvPr/>
        </p:nvSpPr>
        <p:spPr>
          <a:xfrm>
            <a:off x="138136" y="2030724"/>
            <a:ext cx="8694454" cy="3253869"/>
          </a:xfrm>
          <a:custGeom>
            <a:avLst/>
            <a:gdLst>
              <a:gd name="connsiteX0" fmla="*/ 0 w 7934178"/>
              <a:gd name="connsiteY0" fmla="*/ 175500 h 3603195"/>
              <a:gd name="connsiteX1" fmla="*/ 239151 w 7934178"/>
              <a:gd name="connsiteY1" fmla="*/ 1146171 h 3603195"/>
              <a:gd name="connsiteX2" fmla="*/ 661181 w 7934178"/>
              <a:gd name="connsiteY2" fmla="*/ 302109 h 3603195"/>
              <a:gd name="connsiteX3" fmla="*/ 1055077 w 7934178"/>
              <a:gd name="connsiteY3" fmla="*/ 1132103 h 3603195"/>
              <a:gd name="connsiteX4" fmla="*/ 1308295 w 7934178"/>
              <a:gd name="connsiteY4" fmla="*/ 569396 h 3603195"/>
              <a:gd name="connsiteX5" fmla="*/ 1519311 w 7934178"/>
              <a:gd name="connsiteY5" fmla="*/ 963291 h 3603195"/>
              <a:gd name="connsiteX6" fmla="*/ 1730326 w 7934178"/>
              <a:gd name="connsiteY6" fmla="*/ 91094 h 3603195"/>
              <a:gd name="connsiteX7" fmla="*/ 1997612 w 7934178"/>
              <a:gd name="connsiteY7" fmla="*/ 3537679 h 3603195"/>
              <a:gd name="connsiteX8" fmla="*/ 2278966 w 7934178"/>
              <a:gd name="connsiteY8" fmla="*/ 2384128 h 3603195"/>
              <a:gd name="connsiteX9" fmla="*/ 2658794 w 7934178"/>
              <a:gd name="connsiteY9" fmla="*/ 2778023 h 3603195"/>
              <a:gd name="connsiteX10" fmla="*/ 3474720 w 7934178"/>
              <a:gd name="connsiteY10" fmla="*/ 2918700 h 3603195"/>
              <a:gd name="connsiteX11" fmla="*/ 5598941 w 7934178"/>
              <a:gd name="connsiteY11" fmla="*/ 3087512 h 3603195"/>
              <a:gd name="connsiteX12" fmla="*/ 7835704 w 7934178"/>
              <a:gd name="connsiteY12" fmla="*/ 3326663 h 3603195"/>
              <a:gd name="connsiteX13" fmla="*/ 7835704 w 7934178"/>
              <a:gd name="connsiteY13" fmla="*/ 3326663 h 3603195"/>
              <a:gd name="connsiteX14" fmla="*/ 7934178 w 7934178"/>
              <a:gd name="connsiteY14" fmla="*/ 3354799 h 3603195"/>
              <a:gd name="connsiteX0" fmla="*/ 0 w 8314006"/>
              <a:gd name="connsiteY0" fmla="*/ 175500 h 3706490"/>
              <a:gd name="connsiteX1" fmla="*/ 239151 w 8314006"/>
              <a:gd name="connsiteY1" fmla="*/ 1146171 h 3706490"/>
              <a:gd name="connsiteX2" fmla="*/ 661181 w 8314006"/>
              <a:gd name="connsiteY2" fmla="*/ 302109 h 3706490"/>
              <a:gd name="connsiteX3" fmla="*/ 1055077 w 8314006"/>
              <a:gd name="connsiteY3" fmla="*/ 1132103 h 3706490"/>
              <a:gd name="connsiteX4" fmla="*/ 1308295 w 8314006"/>
              <a:gd name="connsiteY4" fmla="*/ 569396 h 3706490"/>
              <a:gd name="connsiteX5" fmla="*/ 1519311 w 8314006"/>
              <a:gd name="connsiteY5" fmla="*/ 963291 h 3706490"/>
              <a:gd name="connsiteX6" fmla="*/ 1730326 w 8314006"/>
              <a:gd name="connsiteY6" fmla="*/ 91094 h 3706490"/>
              <a:gd name="connsiteX7" fmla="*/ 1997612 w 8314006"/>
              <a:gd name="connsiteY7" fmla="*/ 3537679 h 3706490"/>
              <a:gd name="connsiteX8" fmla="*/ 2278966 w 8314006"/>
              <a:gd name="connsiteY8" fmla="*/ 2384128 h 3706490"/>
              <a:gd name="connsiteX9" fmla="*/ 2658794 w 8314006"/>
              <a:gd name="connsiteY9" fmla="*/ 2778023 h 3706490"/>
              <a:gd name="connsiteX10" fmla="*/ 3474720 w 8314006"/>
              <a:gd name="connsiteY10" fmla="*/ 2918700 h 3706490"/>
              <a:gd name="connsiteX11" fmla="*/ 5598941 w 8314006"/>
              <a:gd name="connsiteY11" fmla="*/ 3087512 h 3706490"/>
              <a:gd name="connsiteX12" fmla="*/ 7835704 w 8314006"/>
              <a:gd name="connsiteY12" fmla="*/ 3326663 h 3706490"/>
              <a:gd name="connsiteX13" fmla="*/ 8314006 w 8314006"/>
              <a:gd name="connsiteY13" fmla="*/ 3706490 h 3706490"/>
              <a:gd name="connsiteX14" fmla="*/ 7934178 w 8314006"/>
              <a:gd name="connsiteY14" fmla="*/ 3354799 h 3706490"/>
              <a:gd name="connsiteX0" fmla="*/ 0 w 8229600"/>
              <a:gd name="connsiteY0" fmla="*/ 175500 h 3720558"/>
              <a:gd name="connsiteX1" fmla="*/ 239151 w 8229600"/>
              <a:gd name="connsiteY1" fmla="*/ 1146171 h 3720558"/>
              <a:gd name="connsiteX2" fmla="*/ 661181 w 8229600"/>
              <a:gd name="connsiteY2" fmla="*/ 302109 h 3720558"/>
              <a:gd name="connsiteX3" fmla="*/ 1055077 w 8229600"/>
              <a:gd name="connsiteY3" fmla="*/ 1132103 h 3720558"/>
              <a:gd name="connsiteX4" fmla="*/ 1308295 w 8229600"/>
              <a:gd name="connsiteY4" fmla="*/ 569396 h 3720558"/>
              <a:gd name="connsiteX5" fmla="*/ 1519311 w 8229600"/>
              <a:gd name="connsiteY5" fmla="*/ 963291 h 3720558"/>
              <a:gd name="connsiteX6" fmla="*/ 1730326 w 8229600"/>
              <a:gd name="connsiteY6" fmla="*/ 91094 h 3720558"/>
              <a:gd name="connsiteX7" fmla="*/ 1997612 w 8229600"/>
              <a:gd name="connsiteY7" fmla="*/ 3537679 h 3720558"/>
              <a:gd name="connsiteX8" fmla="*/ 2278966 w 8229600"/>
              <a:gd name="connsiteY8" fmla="*/ 2384128 h 3720558"/>
              <a:gd name="connsiteX9" fmla="*/ 2658794 w 8229600"/>
              <a:gd name="connsiteY9" fmla="*/ 2778023 h 3720558"/>
              <a:gd name="connsiteX10" fmla="*/ 3474720 w 8229600"/>
              <a:gd name="connsiteY10" fmla="*/ 2918700 h 3720558"/>
              <a:gd name="connsiteX11" fmla="*/ 5598941 w 8229600"/>
              <a:gd name="connsiteY11" fmla="*/ 3087512 h 3720558"/>
              <a:gd name="connsiteX12" fmla="*/ 7835704 w 8229600"/>
              <a:gd name="connsiteY12" fmla="*/ 3326663 h 3720558"/>
              <a:gd name="connsiteX13" fmla="*/ 8229600 w 8229600"/>
              <a:gd name="connsiteY13" fmla="*/ 3720558 h 3720558"/>
              <a:gd name="connsiteX14" fmla="*/ 7934178 w 8229600"/>
              <a:gd name="connsiteY14" fmla="*/ 3354799 h 3720558"/>
              <a:gd name="connsiteX0" fmla="*/ 0 w 7934178"/>
              <a:gd name="connsiteY0" fmla="*/ 175500 h 4015979"/>
              <a:gd name="connsiteX1" fmla="*/ 239151 w 7934178"/>
              <a:gd name="connsiteY1" fmla="*/ 1146171 h 4015979"/>
              <a:gd name="connsiteX2" fmla="*/ 661181 w 7934178"/>
              <a:gd name="connsiteY2" fmla="*/ 302109 h 4015979"/>
              <a:gd name="connsiteX3" fmla="*/ 1055077 w 7934178"/>
              <a:gd name="connsiteY3" fmla="*/ 1132103 h 4015979"/>
              <a:gd name="connsiteX4" fmla="*/ 1308295 w 7934178"/>
              <a:gd name="connsiteY4" fmla="*/ 569396 h 4015979"/>
              <a:gd name="connsiteX5" fmla="*/ 1519311 w 7934178"/>
              <a:gd name="connsiteY5" fmla="*/ 963291 h 4015979"/>
              <a:gd name="connsiteX6" fmla="*/ 1730326 w 7934178"/>
              <a:gd name="connsiteY6" fmla="*/ 91094 h 4015979"/>
              <a:gd name="connsiteX7" fmla="*/ 1997612 w 7934178"/>
              <a:gd name="connsiteY7" fmla="*/ 3537679 h 4015979"/>
              <a:gd name="connsiteX8" fmla="*/ 2278966 w 7934178"/>
              <a:gd name="connsiteY8" fmla="*/ 2384128 h 4015979"/>
              <a:gd name="connsiteX9" fmla="*/ 2658794 w 7934178"/>
              <a:gd name="connsiteY9" fmla="*/ 2778023 h 4015979"/>
              <a:gd name="connsiteX10" fmla="*/ 3474720 w 7934178"/>
              <a:gd name="connsiteY10" fmla="*/ 2918700 h 4015979"/>
              <a:gd name="connsiteX11" fmla="*/ 5598941 w 7934178"/>
              <a:gd name="connsiteY11" fmla="*/ 3087512 h 4015979"/>
              <a:gd name="connsiteX12" fmla="*/ 7835704 w 7934178"/>
              <a:gd name="connsiteY12" fmla="*/ 3326663 h 4015979"/>
              <a:gd name="connsiteX13" fmla="*/ 6428935 w 7934178"/>
              <a:gd name="connsiteY13" fmla="*/ 4015979 h 4015979"/>
              <a:gd name="connsiteX14" fmla="*/ 7934178 w 7934178"/>
              <a:gd name="connsiteY14" fmla="*/ 3354799 h 4015979"/>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278966 w 7934178"/>
              <a:gd name="connsiteY8" fmla="*/ 2384128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658794 w 7934178"/>
              <a:gd name="connsiteY9" fmla="*/ 2778023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74720 w 7934178"/>
              <a:gd name="connsiteY10" fmla="*/ 2918700 h 4019513"/>
              <a:gd name="connsiteX11" fmla="*/ 5598941 w 7934178"/>
              <a:gd name="connsiteY11" fmla="*/ 3087512 h 4019513"/>
              <a:gd name="connsiteX12" fmla="*/ 6527408 w 7934178"/>
              <a:gd name="connsiteY12" fmla="*/ 3593949 h 4019513"/>
              <a:gd name="connsiteX13" fmla="*/ 6428935 w 7934178"/>
              <a:gd name="connsiteY13" fmla="*/ 4015979 h 4019513"/>
              <a:gd name="connsiteX14" fmla="*/ 7934178 w 7934178"/>
              <a:gd name="connsiteY14"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3474720 w 7934178"/>
              <a:gd name="connsiteY11" fmla="*/ 2918700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513"/>
              <a:gd name="connsiteX1" fmla="*/ 239151 w 7934178"/>
              <a:gd name="connsiteY1" fmla="*/ 1146171 h 4019513"/>
              <a:gd name="connsiteX2" fmla="*/ 661181 w 7934178"/>
              <a:gd name="connsiteY2" fmla="*/ 302109 h 4019513"/>
              <a:gd name="connsiteX3" fmla="*/ 1055077 w 7934178"/>
              <a:gd name="connsiteY3" fmla="*/ 1132103 h 4019513"/>
              <a:gd name="connsiteX4" fmla="*/ 1308295 w 7934178"/>
              <a:gd name="connsiteY4" fmla="*/ 569396 h 4019513"/>
              <a:gd name="connsiteX5" fmla="*/ 1519311 w 7934178"/>
              <a:gd name="connsiteY5" fmla="*/ 963291 h 4019513"/>
              <a:gd name="connsiteX6" fmla="*/ 1730326 w 7934178"/>
              <a:gd name="connsiteY6" fmla="*/ 91094 h 4019513"/>
              <a:gd name="connsiteX7" fmla="*/ 1997612 w 7934178"/>
              <a:gd name="connsiteY7" fmla="*/ 3537679 h 4019513"/>
              <a:gd name="connsiteX8" fmla="*/ 2391507 w 7934178"/>
              <a:gd name="connsiteY8" fmla="*/ 2370060 h 4019513"/>
              <a:gd name="connsiteX9" fmla="*/ 2912012 w 7934178"/>
              <a:gd name="connsiteY9" fmla="*/ 2763955 h 4019513"/>
              <a:gd name="connsiteX10" fmla="*/ 3418449 w 7934178"/>
              <a:gd name="connsiteY10" fmla="*/ 2974970 h 4019513"/>
              <a:gd name="connsiteX11" fmla="*/ 4107766 w 7934178"/>
              <a:gd name="connsiteY11" fmla="*/ 3059377 h 4019513"/>
              <a:gd name="connsiteX12" fmla="*/ 5598941 w 7934178"/>
              <a:gd name="connsiteY12" fmla="*/ 3087512 h 4019513"/>
              <a:gd name="connsiteX13" fmla="*/ 6527408 w 7934178"/>
              <a:gd name="connsiteY13" fmla="*/ 3593949 h 4019513"/>
              <a:gd name="connsiteX14" fmla="*/ 6428935 w 7934178"/>
              <a:gd name="connsiteY14" fmla="*/ 4015979 h 4019513"/>
              <a:gd name="connsiteX15" fmla="*/ 7934178 w 7934178"/>
              <a:gd name="connsiteY15" fmla="*/ 3354799 h 4019513"/>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9208"/>
              <a:gd name="connsiteX1" fmla="*/ 239151 w 7934178"/>
              <a:gd name="connsiteY1" fmla="*/ 1146171 h 4019208"/>
              <a:gd name="connsiteX2" fmla="*/ 661181 w 7934178"/>
              <a:gd name="connsiteY2" fmla="*/ 302109 h 4019208"/>
              <a:gd name="connsiteX3" fmla="*/ 1055077 w 7934178"/>
              <a:gd name="connsiteY3" fmla="*/ 1132103 h 4019208"/>
              <a:gd name="connsiteX4" fmla="*/ 1308295 w 7934178"/>
              <a:gd name="connsiteY4" fmla="*/ 569396 h 4019208"/>
              <a:gd name="connsiteX5" fmla="*/ 1519311 w 7934178"/>
              <a:gd name="connsiteY5" fmla="*/ 963291 h 4019208"/>
              <a:gd name="connsiteX6" fmla="*/ 1730326 w 7934178"/>
              <a:gd name="connsiteY6" fmla="*/ 91094 h 4019208"/>
              <a:gd name="connsiteX7" fmla="*/ 1997612 w 7934178"/>
              <a:gd name="connsiteY7" fmla="*/ 3537679 h 4019208"/>
              <a:gd name="connsiteX8" fmla="*/ 2391507 w 7934178"/>
              <a:gd name="connsiteY8" fmla="*/ 2370060 h 4019208"/>
              <a:gd name="connsiteX9" fmla="*/ 2912012 w 7934178"/>
              <a:gd name="connsiteY9" fmla="*/ 2763955 h 4019208"/>
              <a:gd name="connsiteX10" fmla="*/ 3418449 w 7934178"/>
              <a:gd name="connsiteY10" fmla="*/ 2974970 h 4019208"/>
              <a:gd name="connsiteX11" fmla="*/ 4107766 w 7934178"/>
              <a:gd name="connsiteY11" fmla="*/ 3059377 h 4019208"/>
              <a:gd name="connsiteX12" fmla="*/ 5331654 w 7934178"/>
              <a:gd name="connsiteY12" fmla="*/ 3284460 h 4019208"/>
              <a:gd name="connsiteX13" fmla="*/ 6527408 w 7934178"/>
              <a:gd name="connsiteY13" fmla="*/ 3593949 h 4019208"/>
              <a:gd name="connsiteX14" fmla="*/ 6428935 w 7934178"/>
              <a:gd name="connsiteY14" fmla="*/ 4015979 h 4019208"/>
              <a:gd name="connsiteX15" fmla="*/ 7934178 w 7934178"/>
              <a:gd name="connsiteY15" fmla="*/ 3354799 h 4019208"/>
              <a:gd name="connsiteX0" fmla="*/ 0 w 7934178"/>
              <a:gd name="connsiteY0" fmla="*/ 175500 h 4016536"/>
              <a:gd name="connsiteX1" fmla="*/ 239151 w 7934178"/>
              <a:gd name="connsiteY1" fmla="*/ 1146171 h 4016536"/>
              <a:gd name="connsiteX2" fmla="*/ 661181 w 7934178"/>
              <a:gd name="connsiteY2" fmla="*/ 302109 h 4016536"/>
              <a:gd name="connsiteX3" fmla="*/ 1055077 w 7934178"/>
              <a:gd name="connsiteY3" fmla="*/ 1132103 h 4016536"/>
              <a:gd name="connsiteX4" fmla="*/ 1308295 w 7934178"/>
              <a:gd name="connsiteY4" fmla="*/ 569396 h 4016536"/>
              <a:gd name="connsiteX5" fmla="*/ 1519311 w 7934178"/>
              <a:gd name="connsiteY5" fmla="*/ 963291 h 4016536"/>
              <a:gd name="connsiteX6" fmla="*/ 1730326 w 7934178"/>
              <a:gd name="connsiteY6" fmla="*/ 91094 h 4016536"/>
              <a:gd name="connsiteX7" fmla="*/ 1997612 w 7934178"/>
              <a:gd name="connsiteY7" fmla="*/ 3537679 h 4016536"/>
              <a:gd name="connsiteX8" fmla="*/ 2391507 w 7934178"/>
              <a:gd name="connsiteY8" fmla="*/ 2370060 h 4016536"/>
              <a:gd name="connsiteX9" fmla="*/ 2912012 w 7934178"/>
              <a:gd name="connsiteY9" fmla="*/ 2763955 h 4016536"/>
              <a:gd name="connsiteX10" fmla="*/ 3418449 w 7934178"/>
              <a:gd name="connsiteY10" fmla="*/ 2974970 h 4016536"/>
              <a:gd name="connsiteX11" fmla="*/ 4107766 w 7934178"/>
              <a:gd name="connsiteY11" fmla="*/ 3059377 h 4016536"/>
              <a:gd name="connsiteX12" fmla="*/ 5331654 w 7934178"/>
              <a:gd name="connsiteY12" fmla="*/ 3284460 h 4016536"/>
              <a:gd name="connsiteX13" fmla="*/ 6231986 w 7934178"/>
              <a:gd name="connsiteY13" fmla="*/ 3242257 h 4016536"/>
              <a:gd name="connsiteX14" fmla="*/ 6428935 w 7934178"/>
              <a:gd name="connsiteY14" fmla="*/ 4015979 h 4016536"/>
              <a:gd name="connsiteX15" fmla="*/ 7934178 w 7934178"/>
              <a:gd name="connsiteY15" fmla="*/ 3354799 h 4016536"/>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7934178"/>
              <a:gd name="connsiteY0" fmla="*/ 175500 h 3602093"/>
              <a:gd name="connsiteX1" fmla="*/ 239151 w 7934178"/>
              <a:gd name="connsiteY1" fmla="*/ 1146171 h 3602093"/>
              <a:gd name="connsiteX2" fmla="*/ 661181 w 7934178"/>
              <a:gd name="connsiteY2" fmla="*/ 302109 h 3602093"/>
              <a:gd name="connsiteX3" fmla="*/ 1055077 w 7934178"/>
              <a:gd name="connsiteY3" fmla="*/ 1132103 h 3602093"/>
              <a:gd name="connsiteX4" fmla="*/ 1308295 w 7934178"/>
              <a:gd name="connsiteY4" fmla="*/ 569396 h 3602093"/>
              <a:gd name="connsiteX5" fmla="*/ 1519311 w 7934178"/>
              <a:gd name="connsiteY5" fmla="*/ 963291 h 3602093"/>
              <a:gd name="connsiteX6" fmla="*/ 1730326 w 7934178"/>
              <a:gd name="connsiteY6" fmla="*/ 91094 h 3602093"/>
              <a:gd name="connsiteX7" fmla="*/ 1997612 w 7934178"/>
              <a:gd name="connsiteY7" fmla="*/ 3537679 h 3602093"/>
              <a:gd name="connsiteX8" fmla="*/ 2391507 w 7934178"/>
              <a:gd name="connsiteY8" fmla="*/ 2370060 h 3602093"/>
              <a:gd name="connsiteX9" fmla="*/ 2912012 w 7934178"/>
              <a:gd name="connsiteY9" fmla="*/ 2763955 h 3602093"/>
              <a:gd name="connsiteX10" fmla="*/ 3418449 w 7934178"/>
              <a:gd name="connsiteY10" fmla="*/ 2974970 h 3602093"/>
              <a:gd name="connsiteX11" fmla="*/ 4107766 w 7934178"/>
              <a:gd name="connsiteY11" fmla="*/ 3059377 h 3602093"/>
              <a:gd name="connsiteX12" fmla="*/ 5331654 w 7934178"/>
              <a:gd name="connsiteY12" fmla="*/ 3284460 h 3602093"/>
              <a:gd name="connsiteX13" fmla="*/ 6231986 w 7934178"/>
              <a:gd name="connsiteY13" fmla="*/ 3242257 h 3602093"/>
              <a:gd name="connsiteX14" fmla="*/ 6850966 w 7934178"/>
              <a:gd name="connsiteY14" fmla="*/ 3368865 h 3602093"/>
              <a:gd name="connsiteX15" fmla="*/ 7934178 w 7934178"/>
              <a:gd name="connsiteY15" fmla="*/ 3354799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850966 w 8131126"/>
              <a:gd name="connsiteY14" fmla="*/ 3368865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231986 w 8131126"/>
              <a:gd name="connsiteY13" fmla="*/ 3242257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284460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331654 w 8131126"/>
              <a:gd name="connsiteY12" fmla="*/ 3354799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89783 w 8131126"/>
              <a:gd name="connsiteY13" fmla="*/ 3115648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949440 w 8131126"/>
              <a:gd name="connsiteY14" fmla="*/ 3256323 h 3602093"/>
              <a:gd name="connsiteX15" fmla="*/ 8131126 w 8131126"/>
              <a:gd name="connsiteY15" fmla="*/ 3495476 h 3602093"/>
              <a:gd name="connsiteX0" fmla="*/ 0 w 8131126"/>
              <a:gd name="connsiteY0" fmla="*/ 175500 h 3602093"/>
              <a:gd name="connsiteX1" fmla="*/ 239151 w 8131126"/>
              <a:gd name="connsiteY1" fmla="*/ 1146171 h 3602093"/>
              <a:gd name="connsiteX2" fmla="*/ 661181 w 8131126"/>
              <a:gd name="connsiteY2" fmla="*/ 302109 h 3602093"/>
              <a:gd name="connsiteX3" fmla="*/ 1055077 w 8131126"/>
              <a:gd name="connsiteY3" fmla="*/ 1132103 h 3602093"/>
              <a:gd name="connsiteX4" fmla="*/ 1308295 w 8131126"/>
              <a:gd name="connsiteY4" fmla="*/ 569396 h 3602093"/>
              <a:gd name="connsiteX5" fmla="*/ 1519311 w 8131126"/>
              <a:gd name="connsiteY5" fmla="*/ 963291 h 3602093"/>
              <a:gd name="connsiteX6" fmla="*/ 1730326 w 8131126"/>
              <a:gd name="connsiteY6" fmla="*/ 91094 h 3602093"/>
              <a:gd name="connsiteX7" fmla="*/ 1997612 w 8131126"/>
              <a:gd name="connsiteY7" fmla="*/ 3537679 h 3602093"/>
              <a:gd name="connsiteX8" fmla="*/ 2391507 w 8131126"/>
              <a:gd name="connsiteY8" fmla="*/ 2370060 h 3602093"/>
              <a:gd name="connsiteX9" fmla="*/ 2912012 w 8131126"/>
              <a:gd name="connsiteY9" fmla="*/ 2763955 h 3602093"/>
              <a:gd name="connsiteX10" fmla="*/ 3418449 w 8131126"/>
              <a:gd name="connsiteY10" fmla="*/ 2974970 h 3602093"/>
              <a:gd name="connsiteX11" fmla="*/ 4107766 w 8131126"/>
              <a:gd name="connsiteY11" fmla="*/ 3059377 h 3602093"/>
              <a:gd name="connsiteX12" fmla="*/ 5233180 w 8131126"/>
              <a:gd name="connsiteY12" fmla="*/ 3439205 h 3602093"/>
              <a:gd name="connsiteX13" fmla="*/ 6175716 w 8131126"/>
              <a:gd name="connsiteY13" fmla="*/ 3185986 h 3602093"/>
              <a:gd name="connsiteX14" fmla="*/ 6822831 w 8131126"/>
              <a:gd name="connsiteY14" fmla="*/ 3242255 h 3602093"/>
              <a:gd name="connsiteX15" fmla="*/ 8131126 w 8131126"/>
              <a:gd name="connsiteY15" fmla="*/ 3495476 h 3602093"/>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7920111"/>
              <a:gd name="connsiteY0" fmla="*/ 175500 h 3706491"/>
              <a:gd name="connsiteX1" fmla="*/ 239151 w 7920111"/>
              <a:gd name="connsiteY1" fmla="*/ 1146171 h 3706491"/>
              <a:gd name="connsiteX2" fmla="*/ 661181 w 7920111"/>
              <a:gd name="connsiteY2" fmla="*/ 302109 h 3706491"/>
              <a:gd name="connsiteX3" fmla="*/ 1055077 w 7920111"/>
              <a:gd name="connsiteY3" fmla="*/ 1132103 h 3706491"/>
              <a:gd name="connsiteX4" fmla="*/ 1308295 w 7920111"/>
              <a:gd name="connsiteY4" fmla="*/ 569396 h 3706491"/>
              <a:gd name="connsiteX5" fmla="*/ 1519311 w 7920111"/>
              <a:gd name="connsiteY5" fmla="*/ 963291 h 3706491"/>
              <a:gd name="connsiteX6" fmla="*/ 1730326 w 7920111"/>
              <a:gd name="connsiteY6" fmla="*/ 91094 h 3706491"/>
              <a:gd name="connsiteX7" fmla="*/ 1997612 w 7920111"/>
              <a:gd name="connsiteY7" fmla="*/ 3537679 h 3706491"/>
              <a:gd name="connsiteX8" fmla="*/ 2391507 w 7920111"/>
              <a:gd name="connsiteY8" fmla="*/ 2370060 h 3706491"/>
              <a:gd name="connsiteX9" fmla="*/ 2912012 w 7920111"/>
              <a:gd name="connsiteY9" fmla="*/ 2763955 h 3706491"/>
              <a:gd name="connsiteX10" fmla="*/ 3418449 w 7920111"/>
              <a:gd name="connsiteY10" fmla="*/ 2974970 h 3706491"/>
              <a:gd name="connsiteX11" fmla="*/ 4107766 w 7920111"/>
              <a:gd name="connsiteY11" fmla="*/ 3059377 h 3706491"/>
              <a:gd name="connsiteX12" fmla="*/ 5233180 w 7920111"/>
              <a:gd name="connsiteY12" fmla="*/ 3439205 h 3706491"/>
              <a:gd name="connsiteX13" fmla="*/ 6175716 w 7920111"/>
              <a:gd name="connsiteY13" fmla="*/ 3185986 h 3706491"/>
              <a:gd name="connsiteX14" fmla="*/ 6822831 w 7920111"/>
              <a:gd name="connsiteY14" fmla="*/ 3242255 h 3706491"/>
              <a:gd name="connsiteX15" fmla="*/ 7920111 w 7920111"/>
              <a:gd name="connsiteY15" fmla="*/ 3706491 h 3706491"/>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822831 w 8018585"/>
              <a:gd name="connsiteY14" fmla="*/ 3242255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175716 w 8018585"/>
              <a:gd name="connsiteY13" fmla="*/ 3185986 h 3602093"/>
              <a:gd name="connsiteX14" fmla="*/ 6752493 w 8018585"/>
              <a:gd name="connsiteY14" fmla="*/ 3045307 h 3602093"/>
              <a:gd name="connsiteX15" fmla="*/ 8018585 w 8018585"/>
              <a:gd name="connsiteY15" fmla="*/ 3495476 h 3602093"/>
              <a:gd name="connsiteX0" fmla="*/ 0 w 8018585"/>
              <a:gd name="connsiteY0" fmla="*/ 175500 h 3602093"/>
              <a:gd name="connsiteX1" fmla="*/ 239151 w 8018585"/>
              <a:gd name="connsiteY1" fmla="*/ 1146171 h 3602093"/>
              <a:gd name="connsiteX2" fmla="*/ 661181 w 8018585"/>
              <a:gd name="connsiteY2" fmla="*/ 302109 h 3602093"/>
              <a:gd name="connsiteX3" fmla="*/ 1055077 w 8018585"/>
              <a:gd name="connsiteY3" fmla="*/ 1132103 h 3602093"/>
              <a:gd name="connsiteX4" fmla="*/ 1308295 w 8018585"/>
              <a:gd name="connsiteY4" fmla="*/ 569396 h 3602093"/>
              <a:gd name="connsiteX5" fmla="*/ 1519311 w 8018585"/>
              <a:gd name="connsiteY5" fmla="*/ 963291 h 3602093"/>
              <a:gd name="connsiteX6" fmla="*/ 1730326 w 8018585"/>
              <a:gd name="connsiteY6" fmla="*/ 91094 h 3602093"/>
              <a:gd name="connsiteX7" fmla="*/ 1997612 w 8018585"/>
              <a:gd name="connsiteY7" fmla="*/ 3537679 h 3602093"/>
              <a:gd name="connsiteX8" fmla="*/ 2391507 w 8018585"/>
              <a:gd name="connsiteY8" fmla="*/ 2370060 h 3602093"/>
              <a:gd name="connsiteX9" fmla="*/ 2912012 w 8018585"/>
              <a:gd name="connsiteY9" fmla="*/ 2763955 h 3602093"/>
              <a:gd name="connsiteX10" fmla="*/ 3418449 w 8018585"/>
              <a:gd name="connsiteY10" fmla="*/ 2974970 h 3602093"/>
              <a:gd name="connsiteX11" fmla="*/ 4107766 w 8018585"/>
              <a:gd name="connsiteY11" fmla="*/ 3059377 h 3602093"/>
              <a:gd name="connsiteX12" fmla="*/ 5233180 w 8018585"/>
              <a:gd name="connsiteY12" fmla="*/ 3439205 h 3602093"/>
              <a:gd name="connsiteX13" fmla="*/ 6077242 w 8018585"/>
              <a:gd name="connsiteY13" fmla="*/ 3059377 h 3602093"/>
              <a:gd name="connsiteX14" fmla="*/ 6752493 w 8018585"/>
              <a:gd name="connsiteY14" fmla="*/ 3045307 h 3602093"/>
              <a:gd name="connsiteX15" fmla="*/ 8018585 w 8018585"/>
              <a:gd name="connsiteY15" fmla="*/ 3495476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8088923 w 8088923"/>
              <a:gd name="connsiteY15"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752493 w 8088923"/>
              <a:gd name="connsiteY14" fmla="*/ 3045307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6077242 w 8088923"/>
              <a:gd name="connsiteY13" fmla="*/ 3059377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233180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5036233 w 8088923"/>
              <a:gd name="connsiteY12" fmla="*/ 3439205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825218 w 8088923"/>
              <a:gd name="connsiteY12" fmla="*/ 3467341 h 3602093"/>
              <a:gd name="connsiteX13" fmla="*/ 5964700 w 8088923"/>
              <a:gd name="connsiteY13" fmla="*/ 3073445 h 3602093"/>
              <a:gd name="connsiteX14" fmla="*/ 6668087 w 8088923"/>
              <a:gd name="connsiteY14" fmla="*/ 3073443 h 3602093"/>
              <a:gd name="connsiteX15" fmla="*/ 7293710 w 8088923"/>
              <a:gd name="connsiteY15" fmla="*/ 3242853 h 3602093"/>
              <a:gd name="connsiteX16" fmla="*/ 8088923 w 8088923"/>
              <a:gd name="connsiteY16"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4825218 w 8088923"/>
              <a:gd name="connsiteY13" fmla="*/ 3467341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620849 w 8088923"/>
              <a:gd name="connsiteY12" fmla="*/ 3439801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093"/>
              <a:gd name="connsiteX1" fmla="*/ 239151 w 8088923"/>
              <a:gd name="connsiteY1" fmla="*/ 1146171 h 3602093"/>
              <a:gd name="connsiteX2" fmla="*/ 661181 w 8088923"/>
              <a:gd name="connsiteY2" fmla="*/ 302109 h 3602093"/>
              <a:gd name="connsiteX3" fmla="*/ 1055077 w 8088923"/>
              <a:gd name="connsiteY3" fmla="*/ 1132103 h 3602093"/>
              <a:gd name="connsiteX4" fmla="*/ 1308295 w 8088923"/>
              <a:gd name="connsiteY4" fmla="*/ 569396 h 3602093"/>
              <a:gd name="connsiteX5" fmla="*/ 1519311 w 8088923"/>
              <a:gd name="connsiteY5" fmla="*/ 963291 h 3602093"/>
              <a:gd name="connsiteX6" fmla="*/ 1730326 w 8088923"/>
              <a:gd name="connsiteY6" fmla="*/ 91094 h 3602093"/>
              <a:gd name="connsiteX7" fmla="*/ 1997612 w 8088923"/>
              <a:gd name="connsiteY7" fmla="*/ 3537679 h 3602093"/>
              <a:gd name="connsiteX8" fmla="*/ 2391507 w 8088923"/>
              <a:gd name="connsiteY8" fmla="*/ 2370060 h 3602093"/>
              <a:gd name="connsiteX9" fmla="*/ 2912012 w 8088923"/>
              <a:gd name="connsiteY9" fmla="*/ 2763955 h 3602093"/>
              <a:gd name="connsiteX10" fmla="*/ 3418449 w 8088923"/>
              <a:gd name="connsiteY10" fmla="*/ 2974970 h 3602093"/>
              <a:gd name="connsiteX11" fmla="*/ 4107766 w 8088923"/>
              <a:gd name="connsiteY11" fmla="*/ 3059377 h 3602093"/>
              <a:gd name="connsiteX12" fmla="*/ 4409834 w 8088923"/>
              <a:gd name="connsiteY12" fmla="*/ 3327260 h 3602093"/>
              <a:gd name="connsiteX13" fmla="*/ 5078437 w 8088923"/>
              <a:gd name="connsiteY13" fmla="*/ 3411070 h 3602093"/>
              <a:gd name="connsiteX14" fmla="*/ 5964700 w 8088923"/>
              <a:gd name="connsiteY14" fmla="*/ 3073445 h 3602093"/>
              <a:gd name="connsiteX15" fmla="*/ 6668087 w 8088923"/>
              <a:gd name="connsiteY15" fmla="*/ 3073443 h 3602093"/>
              <a:gd name="connsiteX16" fmla="*/ 7293710 w 8088923"/>
              <a:gd name="connsiteY16" fmla="*/ 3242853 h 3602093"/>
              <a:gd name="connsiteX17" fmla="*/ 8088923 w 8088923"/>
              <a:gd name="connsiteY17" fmla="*/ 3425137 h 3602093"/>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18449 w 8088923"/>
              <a:gd name="connsiteY10" fmla="*/ 2974970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2611"/>
              <a:gd name="connsiteX1" fmla="*/ 239151 w 8088923"/>
              <a:gd name="connsiteY1" fmla="*/ 1146171 h 3602611"/>
              <a:gd name="connsiteX2" fmla="*/ 661181 w 8088923"/>
              <a:gd name="connsiteY2" fmla="*/ 302109 h 3602611"/>
              <a:gd name="connsiteX3" fmla="*/ 1055077 w 8088923"/>
              <a:gd name="connsiteY3" fmla="*/ 1132103 h 3602611"/>
              <a:gd name="connsiteX4" fmla="*/ 1308295 w 8088923"/>
              <a:gd name="connsiteY4" fmla="*/ 569396 h 3602611"/>
              <a:gd name="connsiteX5" fmla="*/ 1519311 w 8088923"/>
              <a:gd name="connsiteY5" fmla="*/ 963291 h 3602611"/>
              <a:gd name="connsiteX6" fmla="*/ 1730326 w 8088923"/>
              <a:gd name="connsiteY6" fmla="*/ 91094 h 3602611"/>
              <a:gd name="connsiteX7" fmla="*/ 1997612 w 8088923"/>
              <a:gd name="connsiteY7" fmla="*/ 3537679 h 3602611"/>
              <a:gd name="connsiteX8" fmla="*/ 2391507 w 8088923"/>
              <a:gd name="connsiteY8" fmla="*/ 2370060 h 3602611"/>
              <a:gd name="connsiteX9" fmla="*/ 2926080 w 8088923"/>
              <a:gd name="connsiteY9" fmla="*/ 2679549 h 3602611"/>
              <a:gd name="connsiteX10" fmla="*/ 3460653 w 8088923"/>
              <a:gd name="connsiteY10" fmla="*/ 2552939 h 3602611"/>
              <a:gd name="connsiteX11" fmla="*/ 4107766 w 8088923"/>
              <a:gd name="connsiteY11" fmla="*/ 3059377 h 3602611"/>
              <a:gd name="connsiteX12" fmla="*/ 4409834 w 8088923"/>
              <a:gd name="connsiteY12" fmla="*/ 3327260 h 3602611"/>
              <a:gd name="connsiteX13" fmla="*/ 5078437 w 8088923"/>
              <a:gd name="connsiteY13" fmla="*/ 3411070 h 3602611"/>
              <a:gd name="connsiteX14" fmla="*/ 5964700 w 8088923"/>
              <a:gd name="connsiteY14" fmla="*/ 3073445 h 3602611"/>
              <a:gd name="connsiteX15" fmla="*/ 6668087 w 8088923"/>
              <a:gd name="connsiteY15" fmla="*/ 3073443 h 3602611"/>
              <a:gd name="connsiteX16" fmla="*/ 7293710 w 8088923"/>
              <a:gd name="connsiteY16" fmla="*/ 3242853 h 3602611"/>
              <a:gd name="connsiteX17" fmla="*/ 8088923 w 8088923"/>
              <a:gd name="connsiteY17" fmla="*/ 3425137 h 3602611"/>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2926080 w 8088923"/>
              <a:gd name="connsiteY10" fmla="*/ 2679549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60653 w 8088923"/>
              <a:gd name="connsiteY11" fmla="*/ 2552939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4107766 w 8088923"/>
              <a:gd name="connsiteY12" fmla="*/ 305937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953021 w 8088923"/>
              <a:gd name="connsiteY12" fmla="*/ 2693617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96108 w 8088923"/>
              <a:gd name="connsiteY13" fmla="*/ 2708281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239151 w 8088923"/>
              <a:gd name="connsiteY1" fmla="*/ 1146171 h 3604299"/>
              <a:gd name="connsiteX2" fmla="*/ 661181 w 8088923"/>
              <a:gd name="connsiteY2" fmla="*/ 302109 h 3604299"/>
              <a:gd name="connsiteX3" fmla="*/ 1055077 w 8088923"/>
              <a:gd name="connsiteY3" fmla="*/ 1132103 h 3604299"/>
              <a:gd name="connsiteX4" fmla="*/ 1308295 w 8088923"/>
              <a:gd name="connsiteY4" fmla="*/ 569396 h 3604299"/>
              <a:gd name="connsiteX5" fmla="*/ 1519311 w 8088923"/>
              <a:gd name="connsiteY5" fmla="*/ 963291 h 3604299"/>
              <a:gd name="connsiteX6" fmla="*/ 1730326 w 8088923"/>
              <a:gd name="connsiteY6" fmla="*/ 91094 h 3604299"/>
              <a:gd name="connsiteX7" fmla="*/ 1997612 w 8088923"/>
              <a:gd name="connsiteY7" fmla="*/ 3537679 h 3604299"/>
              <a:gd name="connsiteX8" fmla="*/ 2391507 w 8088923"/>
              <a:gd name="connsiteY8" fmla="*/ 2370060 h 3604299"/>
              <a:gd name="connsiteX9" fmla="*/ 2773745 w 8088923"/>
              <a:gd name="connsiteY9" fmla="*/ 2412859 h 3604299"/>
              <a:gd name="connsiteX10" fmla="*/ 3094892 w 8088923"/>
              <a:gd name="connsiteY10" fmla="*/ 2510737 h 3604299"/>
              <a:gd name="connsiteX11" fmla="*/ 3446586 w 8088923"/>
              <a:gd name="connsiteY11" fmla="*/ 2355991 h 3604299"/>
              <a:gd name="connsiteX12" fmla="*/ 3756073 w 8088923"/>
              <a:gd name="connsiteY12" fmla="*/ 2749888 h 3604299"/>
              <a:gd name="connsiteX13" fmla="*/ 4053905 w 8088923"/>
              <a:gd name="connsiteY13" fmla="*/ 2623875 h 3604299"/>
              <a:gd name="connsiteX14" fmla="*/ 4409834 w 8088923"/>
              <a:gd name="connsiteY14" fmla="*/ 3327260 h 3604299"/>
              <a:gd name="connsiteX15" fmla="*/ 5078437 w 8088923"/>
              <a:gd name="connsiteY15" fmla="*/ 3411070 h 3604299"/>
              <a:gd name="connsiteX16" fmla="*/ 5964700 w 8088923"/>
              <a:gd name="connsiteY16" fmla="*/ 3073445 h 3604299"/>
              <a:gd name="connsiteX17" fmla="*/ 6668087 w 8088923"/>
              <a:gd name="connsiteY17" fmla="*/ 3073443 h 3604299"/>
              <a:gd name="connsiteX18" fmla="*/ 7293710 w 8088923"/>
              <a:gd name="connsiteY18" fmla="*/ 3242853 h 3604299"/>
              <a:gd name="connsiteX19" fmla="*/ 8088923 w 8088923"/>
              <a:gd name="connsiteY19"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055077 w 8088923"/>
              <a:gd name="connsiteY2" fmla="*/ 1132103 h 3604299"/>
              <a:gd name="connsiteX3" fmla="*/ 1308295 w 8088923"/>
              <a:gd name="connsiteY3" fmla="*/ 569396 h 3604299"/>
              <a:gd name="connsiteX4" fmla="*/ 1519311 w 8088923"/>
              <a:gd name="connsiteY4" fmla="*/ 963291 h 3604299"/>
              <a:gd name="connsiteX5" fmla="*/ 1730326 w 8088923"/>
              <a:gd name="connsiteY5" fmla="*/ 91094 h 3604299"/>
              <a:gd name="connsiteX6" fmla="*/ 1997612 w 8088923"/>
              <a:gd name="connsiteY6" fmla="*/ 3537679 h 3604299"/>
              <a:gd name="connsiteX7" fmla="*/ 2391507 w 8088923"/>
              <a:gd name="connsiteY7" fmla="*/ 2370060 h 3604299"/>
              <a:gd name="connsiteX8" fmla="*/ 2773745 w 8088923"/>
              <a:gd name="connsiteY8" fmla="*/ 2412859 h 3604299"/>
              <a:gd name="connsiteX9" fmla="*/ 3094892 w 8088923"/>
              <a:gd name="connsiteY9" fmla="*/ 2510737 h 3604299"/>
              <a:gd name="connsiteX10" fmla="*/ 3446586 w 8088923"/>
              <a:gd name="connsiteY10" fmla="*/ 2355991 h 3604299"/>
              <a:gd name="connsiteX11" fmla="*/ 3756073 w 8088923"/>
              <a:gd name="connsiteY11" fmla="*/ 2749888 h 3604299"/>
              <a:gd name="connsiteX12" fmla="*/ 4053905 w 8088923"/>
              <a:gd name="connsiteY12" fmla="*/ 2623875 h 3604299"/>
              <a:gd name="connsiteX13" fmla="*/ 4409834 w 8088923"/>
              <a:gd name="connsiteY13" fmla="*/ 3327260 h 3604299"/>
              <a:gd name="connsiteX14" fmla="*/ 5078437 w 8088923"/>
              <a:gd name="connsiteY14" fmla="*/ 3411070 h 3604299"/>
              <a:gd name="connsiteX15" fmla="*/ 5964700 w 8088923"/>
              <a:gd name="connsiteY15" fmla="*/ 3073445 h 3604299"/>
              <a:gd name="connsiteX16" fmla="*/ 6668087 w 8088923"/>
              <a:gd name="connsiteY16" fmla="*/ 3073443 h 3604299"/>
              <a:gd name="connsiteX17" fmla="*/ 7293710 w 8088923"/>
              <a:gd name="connsiteY17" fmla="*/ 3242853 h 3604299"/>
              <a:gd name="connsiteX18" fmla="*/ 8088923 w 8088923"/>
              <a:gd name="connsiteY18" fmla="*/ 3425137 h 3604299"/>
              <a:gd name="connsiteX0" fmla="*/ 0 w 8088923"/>
              <a:gd name="connsiteY0" fmla="*/ 175500 h 3604299"/>
              <a:gd name="connsiteX1" fmla="*/ 661181 w 8088923"/>
              <a:gd name="connsiteY1" fmla="*/ 302109 h 3604299"/>
              <a:gd name="connsiteX2" fmla="*/ 1308295 w 8088923"/>
              <a:gd name="connsiteY2" fmla="*/ 569396 h 3604299"/>
              <a:gd name="connsiteX3" fmla="*/ 1519311 w 8088923"/>
              <a:gd name="connsiteY3" fmla="*/ 963291 h 3604299"/>
              <a:gd name="connsiteX4" fmla="*/ 1730326 w 8088923"/>
              <a:gd name="connsiteY4" fmla="*/ 91094 h 3604299"/>
              <a:gd name="connsiteX5" fmla="*/ 1997612 w 8088923"/>
              <a:gd name="connsiteY5" fmla="*/ 3537679 h 3604299"/>
              <a:gd name="connsiteX6" fmla="*/ 2391507 w 8088923"/>
              <a:gd name="connsiteY6" fmla="*/ 2370060 h 3604299"/>
              <a:gd name="connsiteX7" fmla="*/ 2773745 w 8088923"/>
              <a:gd name="connsiteY7" fmla="*/ 2412859 h 3604299"/>
              <a:gd name="connsiteX8" fmla="*/ 3094892 w 8088923"/>
              <a:gd name="connsiteY8" fmla="*/ 2510737 h 3604299"/>
              <a:gd name="connsiteX9" fmla="*/ 3446586 w 8088923"/>
              <a:gd name="connsiteY9" fmla="*/ 2355991 h 3604299"/>
              <a:gd name="connsiteX10" fmla="*/ 3756073 w 8088923"/>
              <a:gd name="connsiteY10" fmla="*/ 2749888 h 3604299"/>
              <a:gd name="connsiteX11" fmla="*/ 4053905 w 8088923"/>
              <a:gd name="connsiteY11" fmla="*/ 2623875 h 3604299"/>
              <a:gd name="connsiteX12" fmla="*/ 4409834 w 8088923"/>
              <a:gd name="connsiteY12" fmla="*/ 3327260 h 3604299"/>
              <a:gd name="connsiteX13" fmla="*/ 5078437 w 8088923"/>
              <a:gd name="connsiteY13" fmla="*/ 3411070 h 3604299"/>
              <a:gd name="connsiteX14" fmla="*/ 5964700 w 8088923"/>
              <a:gd name="connsiteY14" fmla="*/ 3073445 h 3604299"/>
              <a:gd name="connsiteX15" fmla="*/ 6668087 w 8088923"/>
              <a:gd name="connsiteY15" fmla="*/ 3073443 h 3604299"/>
              <a:gd name="connsiteX16" fmla="*/ 7293710 w 8088923"/>
              <a:gd name="connsiteY16" fmla="*/ 3242853 h 3604299"/>
              <a:gd name="connsiteX17" fmla="*/ 8088923 w 8088923"/>
              <a:gd name="connsiteY17" fmla="*/ 3425137 h 3604299"/>
              <a:gd name="connsiteX0" fmla="*/ 0 w 8088923"/>
              <a:gd name="connsiteY0" fmla="*/ 176709 h 3605508"/>
              <a:gd name="connsiteX1" fmla="*/ 661181 w 8088923"/>
              <a:gd name="connsiteY1" fmla="*/ 303318 h 3605508"/>
              <a:gd name="connsiteX2" fmla="*/ 978095 w 8088923"/>
              <a:gd name="connsiteY2" fmla="*/ 697605 h 3605508"/>
              <a:gd name="connsiteX3" fmla="*/ 1519311 w 8088923"/>
              <a:gd name="connsiteY3" fmla="*/ 964500 h 3605508"/>
              <a:gd name="connsiteX4" fmla="*/ 1730326 w 8088923"/>
              <a:gd name="connsiteY4" fmla="*/ 92303 h 3605508"/>
              <a:gd name="connsiteX5" fmla="*/ 1997612 w 8088923"/>
              <a:gd name="connsiteY5" fmla="*/ 3538888 h 3605508"/>
              <a:gd name="connsiteX6" fmla="*/ 2391507 w 8088923"/>
              <a:gd name="connsiteY6" fmla="*/ 2371269 h 3605508"/>
              <a:gd name="connsiteX7" fmla="*/ 2773745 w 8088923"/>
              <a:gd name="connsiteY7" fmla="*/ 2414068 h 3605508"/>
              <a:gd name="connsiteX8" fmla="*/ 3094892 w 8088923"/>
              <a:gd name="connsiteY8" fmla="*/ 2511946 h 3605508"/>
              <a:gd name="connsiteX9" fmla="*/ 3446586 w 8088923"/>
              <a:gd name="connsiteY9" fmla="*/ 2357200 h 3605508"/>
              <a:gd name="connsiteX10" fmla="*/ 3756073 w 8088923"/>
              <a:gd name="connsiteY10" fmla="*/ 2751097 h 3605508"/>
              <a:gd name="connsiteX11" fmla="*/ 4053905 w 8088923"/>
              <a:gd name="connsiteY11" fmla="*/ 2625084 h 3605508"/>
              <a:gd name="connsiteX12" fmla="*/ 4409834 w 8088923"/>
              <a:gd name="connsiteY12" fmla="*/ 3328469 h 3605508"/>
              <a:gd name="connsiteX13" fmla="*/ 5078437 w 8088923"/>
              <a:gd name="connsiteY13" fmla="*/ 3412279 h 3605508"/>
              <a:gd name="connsiteX14" fmla="*/ 5964700 w 8088923"/>
              <a:gd name="connsiteY14" fmla="*/ 3074654 h 3605508"/>
              <a:gd name="connsiteX15" fmla="*/ 6668087 w 8088923"/>
              <a:gd name="connsiteY15" fmla="*/ 3074652 h 3605508"/>
              <a:gd name="connsiteX16" fmla="*/ 7293710 w 8088923"/>
              <a:gd name="connsiteY16" fmla="*/ 3244062 h 3605508"/>
              <a:gd name="connsiteX17" fmla="*/ 8088923 w 8088923"/>
              <a:gd name="connsiteY17" fmla="*/ 3426346 h 3605508"/>
              <a:gd name="connsiteX0" fmla="*/ 0 w 8165123"/>
              <a:gd name="connsiteY0" fmla="*/ 849809 h 3605508"/>
              <a:gd name="connsiteX1" fmla="*/ 737381 w 8165123"/>
              <a:gd name="connsiteY1" fmla="*/ 3033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849809 h 3605508"/>
              <a:gd name="connsiteX1" fmla="*/ 597681 w 8165123"/>
              <a:gd name="connsiteY1" fmla="*/ 354118 h 3605508"/>
              <a:gd name="connsiteX2" fmla="*/ 1054295 w 8165123"/>
              <a:gd name="connsiteY2" fmla="*/ 697605 h 3605508"/>
              <a:gd name="connsiteX3" fmla="*/ 1595511 w 8165123"/>
              <a:gd name="connsiteY3" fmla="*/ 964500 h 3605508"/>
              <a:gd name="connsiteX4" fmla="*/ 1806526 w 8165123"/>
              <a:gd name="connsiteY4" fmla="*/ 92303 h 3605508"/>
              <a:gd name="connsiteX5" fmla="*/ 2073812 w 8165123"/>
              <a:gd name="connsiteY5" fmla="*/ 3538888 h 3605508"/>
              <a:gd name="connsiteX6" fmla="*/ 2467707 w 8165123"/>
              <a:gd name="connsiteY6" fmla="*/ 2371269 h 3605508"/>
              <a:gd name="connsiteX7" fmla="*/ 2849945 w 8165123"/>
              <a:gd name="connsiteY7" fmla="*/ 2414068 h 3605508"/>
              <a:gd name="connsiteX8" fmla="*/ 3171092 w 8165123"/>
              <a:gd name="connsiteY8" fmla="*/ 2511946 h 3605508"/>
              <a:gd name="connsiteX9" fmla="*/ 3522786 w 8165123"/>
              <a:gd name="connsiteY9" fmla="*/ 2357200 h 3605508"/>
              <a:gd name="connsiteX10" fmla="*/ 3832273 w 8165123"/>
              <a:gd name="connsiteY10" fmla="*/ 2751097 h 3605508"/>
              <a:gd name="connsiteX11" fmla="*/ 4130105 w 8165123"/>
              <a:gd name="connsiteY11" fmla="*/ 2625084 h 3605508"/>
              <a:gd name="connsiteX12" fmla="*/ 4486034 w 8165123"/>
              <a:gd name="connsiteY12" fmla="*/ 3328469 h 3605508"/>
              <a:gd name="connsiteX13" fmla="*/ 5154637 w 8165123"/>
              <a:gd name="connsiteY13" fmla="*/ 3412279 h 3605508"/>
              <a:gd name="connsiteX14" fmla="*/ 6040900 w 8165123"/>
              <a:gd name="connsiteY14" fmla="*/ 3074654 h 3605508"/>
              <a:gd name="connsiteX15" fmla="*/ 6744287 w 8165123"/>
              <a:gd name="connsiteY15" fmla="*/ 3074652 h 3605508"/>
              <a:gd name="connsiteX16" fmla="*/ 7369910 w 8165123"/>
              <a:gd name="connsiteY16" fmla="*/ 3244062 h 3605508"/>
              <a:gd name="connsiteX17" fmla="*/ 8165123 w 8165123"/>
              <a:gd name="connsiteY17" fmla="*/ 3426346 h 3605508"/>
              <a:gd name="connsiteX0" fmla="*/ 0 w 8165123"/>
              <a:gd name="connsiteY0" fmla="*/ 497381 h 3224923"/>
              <a:gd name="connsiteX1" fmla="*/ 597681 w 8165123"/>
              <a:gd name="connsiteY1" fmla="*/ 1690 h 3224923"/>
              <a:gd name="connsiteX2" fmla="*/ 1054295 w 8165123"/>
              <a:gd name="connsiteY2" fmla="*/ 345177 h 3224923"/>
              <a:gd name="connsiteX3" fmla="*/ 1595511 w 8165123"/>
              <a:gd name="connsiteY3" fmla="*/ 612072 h 3224923"/>
              <a:gd name="connsiteX4" fmla="*/ 1920826 w 8165123"/>
              <a:gd name="connsiteY4" fmla="*/ 387575 h 3224923"/>
              <a:gd name="connsiteX5" fmla="*/ 2073812 w 8165123"/>
              <a:gd name="connsiteY5" fmla="*/ 3186460 h 3224923"/>
              <a:gd name="connsiteX6" fmla="*/ 2467707 w 8165123"/>
              <a:gd name="connsiteY6" fmla="*/ 2018841 h 3224923"/>
              <a:gd name="connsiteX7" fmla="*/ 2849945 w 8165123"/>
              <a:gd name="connsiteY7" fmla="*/ 2061640 h 3224923"/>
              <a:gd name="connsiteX8" fmla="*/ 3171092 w 8165123"/>
              <a:gd name="connsiteY8" fmla="*/ 2159518 h 3224923"/>
              <a:gd name="connsiteX9" fmla="*/ 3522786 w 8165123"/>
              <a:gd name="connsiteY9" fmla="*/ 2004772 h 3224923"/>
              <a:gd name="connsiteX10" fmla="*/ 3832273 w 8165123"/>
              <a:gd name="connsiteY10" fmla="*/ 2398669 h 3224923"/>
              <a:gd name="connsiteX11" fmla="*/ 4130105 w 8165123"/>
              <a:gd name="connsiteY11" fmla="*/ 2272656 h 3224923"/>
              <a:gd name="connsiteX12" fmla="*/ 4486034 w 8165123"/>
              <a:gd name="connsiteY12" fmla="*/ 2976041 h 3224923"/>
              <a:gd name="connsiteX13" fmla="*/ 5154637 w 8165123"/>
              <a:gd name="connsiteY13" fmla="*/ 3059851 h 3224923"/>
              <a:gd name="connsiteX14" fmla="*/ 6040900 w 8165123"/>
              <a:gd name="connsiteY14" fmla="*/ 2722226 h 3224923"/>
              <a:gd name="connsiteX15" fmla="*/ 6744287 w 8165123"/>
              <a:gd name="connsiteY15" fmla="*/ 2722224 h 3224923"/>
              <a:gd name="connsiteX16" fmla="*/ 7369910 w 8165123"/>
              <a:gd name="connsiteY16" fmla="*/ 2891634 h 3224923"/>
              <a:gd name="connsiteX17" fmla="*/ 8165123 w 8165123"/>
              <a:gd name="connsiteY17" fmla="*/ 3073918 h 3224923"/>
              <a:gd name="connsiteX0" fmla="*/ 0 w 8165123"/>
              <a:gd name="connsiteY0" fmla="*/ 497267 h 3224809"/>
              <a:gd name="connsiteX1" fmla="*/ 597681 w 8165123"/>
              <a:gd name="connsiteY1" fmla="*/ 1576 h 3224809"/>
              <a:gd name="connsiteX2" fmla="*/ 1054295 w 8165123"/>
              <a:gd name="connsiteY2" fmla="*/ 345063 h 3224809"/>
              <a:gd name="connsiteX3" fmla="*/ 1341511 w 8165123"/>
              <a:gd name="connsiteY3" fmla="*/ 484958 h 3224809"/>
              <a:gd name="connsiteX4" fmla="*/ 1920826 w 8165123"/>
              <a:gd name="connsiteY4" fmla="*/ 387461 h 3224809"/>
              <a:gd name="connsiteX5" fmla="*/ 2073812 w 8165123"/>
              <a:gd name="connsiteY5" fmla="*/ 3186346 h 3224809"/>
              <a:gd name="connsiteX6" fmla="*/ 2467707 w 8165123"/>
              <a:gd name="connsiteY6" fmla="*/ 2018727 h 3224809"/>
              <a:gd name="connsiteX7" fmla="*/ 2849945 w 8165123"/>
              <a:gd name="connsiteY7" fmla="*/ 2061526 h 3224809"/>
              <a:gd name="connsiteX8" fmla="*/ 3171092 w 8165123"/>
              <a:gd name="connsiteY8" fmla="*/ 2159404 h 3224809"/>
              <a:gd name="connsiteX9" fmla="*/ 3522786 w 8165123"/>
              <a:gd name="connsiteY9" fmla="*/ 2004658 h 3224809"/>
              <a:gd name="connsiteX10" fmla="*/ 3832273 w 8165123"/>
              <a:gd name="connsiteY10" fmla="*/ 2398555 h 3224809"/>
              <a:gd name="connsiteX11" fmla="*/ 4130105 w 8165123"/>
              <a:gd name="connsiteY11" fmla="*/ 2272542 h 3224809"/>
              <a:gd name="connsiteX12" fmla="*/ 4486034 w 8165123"/>
              <a:gd name="connsiteY12" fmla="*/ 2975927 h 3224809"/>
              <a:gd name="connsiteX13" fmla="*/ 5154637 w 8165123"/>
              <a:gd name="connsiteY13" fmla="*/ 3059737 h 3224809"/>
              <a:gd name="connsiteX14" fmla="*/ 6040900 w 8165123"/>
              <a:gd name="connsiteY14" fmla="*/ 2722112 h 3224809"/>
              <a:gd name="connsiteX15" fmla="*/ 6744287 w 8165123"/>
              <a:gd name="connsiteY15" fmla="*/ 2722110 h 3224809"/>
              <a:gd name="connsiteX16" fmla="*/ 7369910 w 8165123"/>
              <a:gd name="connsiteY16" fmla="*/ 2891520 h 3224809"/>
              <a:gd name="connsiteX17" fmla="*/ 8165123 w 8165123"/>
              <a:gd name="connsiteY17" fmla="*/ 3073804 h 3224809"/>
              <a:gd name="connsiteX0" fmla="*/ 0 w 8165123"/>
              <a:gd name="connsiteY0" fmla="*/ 497267 h 3220370"/>
              <a:gd name="connsiteX1" fmla="*/ 597681 w 8165123"/>
              <a:gd name="connsiteY1" fmla="*/ 1576 h 3220370"/>
              <a:gd name="connsiteX2" fmla="*/ 1054295 w 8165123"/>
              <a:gd name="connsiteY2" fmla="*/ 345063 h 3220370"/>
              <a:gd name="connsiteX3" fmla="*/ 1341511 w 8165123"/>
              <a:gd name="connsiteY3" fmla="*/ 484958 h 3220370"/>
              <a:gd name="connsiteX4" fmla="*/ 1895426 w 8165123"/>
              <a:gd name="connsiteY4" fmla="*/ 501761 h 3220370"/>
              <a:gd name="connsiteX5" fmla="*/ 2073812 w 8165123"/>
              <a:gd name="connsiteY5" fmla="*/ 3186346 h 3220370"/>
              <a:gd name="connsiteX6" fmla="*/ 2467707 w 8165123"/>
              <a:gd name="connsiteY6" fmla="*/ 2018727 h 3220370"/>
              <a:gd name="connsiteX7" fmla="*/ 2849945 w 8165123"/>
              <a:gd name="connsiteY7" fmla="*/ 2061526 h 3220370"/>
              <a:gd name="connsiteX8" fmla="*/ 3171092 w 8165123"/>
              <a:gd name="connsiteY8" fmla="*/ 2159404 h 3220370"/>
              <a:gd name="connsiteX9" fmla="*/ 3522786 w 8165123"/>
              <a:gd name="connsiteY9" fmla="*/ 2004658 h 3220370"/>
              <a:gd name="connsiteX10" fmla="*/ 3832273 w 8165123"/>
              <a:gd name="connsiteY10" fmla="*/ 2398555 h 3220370"/>
              <a:gd name="connsiteX11" fmla="*/ 4130105 w 8165123"/>
              <a:gd name="connsiteY11" fmla="*/ 2272542 h 3220370"/>
              <a:gd name="connsiteX12" fmla="*/ 4486034 w 8165123"/>
              <a:gd name="connsiteY12" fmla="*/ 2975927 h 3220370"/>
              <a:gd name="connsiteX13" fmla="*/ 5154637 w 8165123"/>
              <a:gd name="connsiteY13" fmla="*/ 3059737 h 3220370"/>
              <a:gd name="connsiteX14" fmla="*/ 6040900 w 8165123"/>
              <a:gd name="connsiteY14" fmla="*/ 2722112 h 3220370"/>
              <a:gd name="connsiteX15" fmla="*/ 6744287 w 8165123"/>
              <a:gd name="connsiteY15" fmla="*/ 2722110 h 3220370"/>
              <a:gd name="connsiteX16" fmla="*/ 7369910 w 8165123"/>
              <a:gd name="connsiteY16" fmla="*/ 2891520 h 3220370"/>
              <a:gd name="connsiteX17" fmla="*/ 8165123 w 8165123"/>
              <a:gd name="connsiteY17" fmla="*/ 3073804 h 3220370"/>
              <a:gd name="connsiteX0" fmla="*/ 0 w 8165123"/>
              <a:gd name="connsiteY0" fmla="*/ 511644 h 3234747"/>
              <a:gd name="connsiteX1" fmla="*/ 597681 w 8165123"/>
              <a:gd name="connsiteY1" fmla="*/ 15953 h 3234747"/>
              <a:gd name="connsiteX2" fmla="*/ 927295 w 8165123"/>
              <a:gd name="connsiteY2" fmla="*/ 156240 h 3234747"/>
              <a:gd name="connsiteX3" fmla="*/ 1341511 w 8165123"/>
              <a:gd name="connsiteY3" fmla="*/ 499335 h 3234747"/>
              <a:gd name="connsiteX4" fmla="*/ 1895426 w 8165123"/>
              <a:gd name="connsiteY4" fmla="*/ 516138 h 3234747"/>
              <a:gd name="connsiteX5" fmla="*/ 2073812 w 8165123"/>
              <a:gd name="connsiteY5" fmla="*/ 3200723 h 3234747"/>
              <a:gd name="connsiteX6" fmla="*/ 2467707 w 8165123"/>
              <a:gd name="connsiteY6" fmla="*/ 2033104 h 3234747"/>
              <a:gd name="connsiteX7" fmla="*/ 2849945 w 8165123"/>
              <a:gd name="connsiteY7" fmla="*/ 2075903 h 3234747"/>
              <a:gd name="connsiteX8" fmla="*/ 3171092 w 8165123"/>
              <a:gd name="connsiteY8" fmla="*/ 2173781 h 3234747"/>
              <a:gd name="connsiteX9" fmla="*/ 3522786 w 8165123"/>
              <a:gd name="connsiteY9" fmla="*/ 2019035 h 3234747"/>
              <a:gd name="connsiteX10" fmla="*/ 3832273 w 8165123"/>
              <a:gd name="connsiteY10" fmla="*/ 2412932 h 3234747"/>
              <a:gd name="connsiteX11" fmla="*/ 4130105 w 8165123"/>
              <a:gd name="connsiteY11" fmla="*/ 2286919 h 3234747"/>
              <a:gd name="connsiteX12" fmla="*/ 4486034 w 8165123"/>
              <a:gd name="connsiteY12" fmla="*/ 2990304 h 3234747"/>
              <a:gd name="connsiteX13" fmla="*/ 5154637 w 8165123"/>
              <a:gd name="connsiteY13" fmla="*/ 3074114 h 3234747"/>
              <a:gd name="connsiteX14" fmla="*/ 6040900 w 8165123"/>
              <a:gd name="connsiteY14" fmla="*/ 2736489 h 3234747"/>
              <a:gd name="connsiteX15" fmla="*/ 6744287 w 8165123"/>
              <a:gd name="connsiteY15" fmla="*/ 2736487 h 3234747"/>
              <a:gd name="connsiteX16" fmla="*/ 7369910 w 8165123"/>
              <a:gd name="connsiteY16" fmla="*/ 2905897 h 3234747"/>
              <a:gd name="connsiteX17" fmla="*/ 8165123 w 8165123"/>
              <a:gd name="connsiteY17" fmla="*/ 3088181 h 3234747"/>
              <a:gd name="connsiteX0" fmla="*/ 0 w 8165123"/>
              <a:gd name="connsiteY0" fmla="*/ 511116 h 3234219"/>
              <a:gd name="connsiteX1" fmla="*/ 597681 w 8165123"/>
              <a:gd name="connsiteY1" fmla="*/ 15425 h 3234219"/>
              <a:gd name="connsiteX2" fmla="*/ 927295 w 8165123"/>
              <a:gd name="connsiteY2" fmla="*/ 155712 h 3234219"/>
              <a:gd name="connsiteX3" fmla="*/ 1328811 w 8165123"/>
              <a:gd name="connsiteY3" fmla="*/ 460707 h 3234219"/>
              <a:gd name="connsiteX4" fmla="*/ 1895426 w 8165123"/>
              <a:gd name="connsiteY4" fmla="*/ 515610 h 3234219"/>
              <a:gd name="connsiteX5" fmla="*/ 2073812 w 8165123"/>
              <a:gd name="connsiteY5" fmla="*/ 3200195 h 3234219"/>
              <a:gd name="connsiteX6" fmla="*/ 2467707 w 8165123"/>
              <a:gd name="connsiteY6" fmla="*/ 2032576 h 3234219"/>
              <a:gd name="connsiteX7" fmla="*/ 2849945 w 8165123"/>
              <a:gd name="connsiteY7" fmla="*/ 2075375 h 3234219"/>
              <a:gd name="connsiteX8" fmla="*/ 3171092 w 8165123"/>
              <a:gd name="connsiteY8" fmla="*/ 2173253 h 3234219"/>
              <a:gd name="connsiteX9" fmla="*/ 3522786 w 8165123"/>
              <a:gd name="connsiteY9" fmla="*/ 2018507 h 3234219"/>
              <a:gd name="connsiteX10" fmla="*/ 3832273 w 8165123"/>
              <a:gd name="connsiteY10" fmla="*/ 2412404 h 3234219"/>
              <a:gd name="connsiteX11" fmla="*/ 4130105 w 8165123"/>
              <a:gd name="connsiteY11" fmla="*/ 2286391 h 3234219"/>
              <a:gd name="connsiteX12" fmla="*/ 4486034 w 8165123"/>
              <a:gd name="connsiteY12" fmla="*/ 2989776 h 3234219"/>
              <a:gd name="connsiteX13" fmla="*/ 5154637 w 8165123"/>
              <a:gd name="connsiteY13" fmla="*/ 3073586 h 3234219"/>
              <a:gd name="connsiteX14" fmla="*/ 6040900 w 8165123"/>
              <a:gd name="connsiteY14" fmla="*/ 2735961 h 3234219"/>
              <a:gd name="connsiteX15" fmla="*/ 6744287 w 8165123"/>
              <a:gd name="connsiteY15" fmla="*/ 2735959 h 3234219"/>
              <a:gd name="connsiteX16" fmla="*/ 7369910 w 8165123"/>
              <a:gd name="connsiteY16" fmla="*/ 2905369 h 3234219"/>
              <a:gd name="connsiteX17" fmla="*/ 8165123 w 8165123"/>
              <a:gd name="connsiteY17" fmla="*/ 3087653 h 3234219"/>
              <a:gd name="connsiteX0" fmla="*/ 0 w 8127023"/>
              <a:gd name="connsiteY0" fmla="*/ 89710 h 3219213"/>
              <a:gd name="connsiteX1" fmla="*/ 559581 w 8127023"/>
              <a:gd name="connsiteY1" fmla="*/ 419 h 3219213"/>
              <a:gd name="connsiteX2" fmla="*/ 889195 w 8127023"/>
              <a:gd name="connsiteY2" fmla="*/ 140706 h 3219213"/>
              <a:gd name="connsiteX3" fmla="*/ 1290711 w 8127023"/>
              <a:gd name="connsiteY3" fmla="*/ 445701 h 3219213"/>
              <a:gd name="connsiteX4" fmla="*/ 1857326 w 8127023"/>
              <a:gd name="connsiteY4" fmla="*/ 500604 h 3219213"/>
              <a:gd name="connsiteX5" fmla="*/ 2035712 w 8127023"/>
              <a:gd name="connsiteY5" fmla="*/ 3185189 h 3219213"/>
              <a:gd name="connsiteX6" fmla="*/ 2429607 w 8127023"/>
              <a:gd name="connsiteY6" fmla="*/ 2017570 h 3219213"/>
              <a:gd name="connsiteX7" fmla="*/ 2811845 w 8127023"/>
              <a:gd name="connsiteY7" fmla="*/ 2060369 h 3219213"/>
              <a:gd name="connsiteX8" fmla="*/ 3132992 w 8127023"/>
              <a:gd name="connsiteY8" fmla="*/ 2158247 h 3219213"/>
              <a:gd name="connsiteX9" fmla="*/ 3484686 w 8127023"/>
              <a:gd name="connsiteY9" fmla="*/ 2003501 h 3219213"/>
              <a:gd name="connsiteX10" fmla="*/ 3794173 w 8127023"/>
              <a:gd name="connsiteY10" fmla="*/ 2397398 h 3219213"/>
              <a:gd name="connsiteX11" fmla="*/ 4092005 w 8127023"/>
              <a:gd name="connsiteY11" fmla="*/ 2271385 h 3219213"/>
              <a:gd name="connsiteX12" fmla="*/ 4447934 w 8127023"/>
              <a:gd name="connsiteY12" fmla="*/ 2974770 h 3219213"/>
              <a:gd name="connsiteX13" fmla="*/ 5116537 w 8127023"/>
              <a:gd name="connsiteY13" fmla="*/ 3058580 h 3219213"/>
              <a:gd name="connsiteX14" fmla="*/ 6002800 w 8127023"/>
              <a:gd name="connsiteY14" fmla="*/ 2720955 h 3219213"/>
              <a:gd name="connsiteX15" fmla="*/ 6706187 w 8127023"/>
              <a:gd name="connsiteY15" fmla="*/ 2720953 h 3219213"/>
              <a:gd name="connsiteX16" fmla="*/ 7331810 w 8127023"/>
              <a:gd name="connsiteY16" fmla="*/ 2890363 h 3219213"/>
              <a:gd name="connsiteX17" fmla="*/ 8127023 w 8127023"/>
              <a:gd name="connsiteY17" fmla="*/ 3072647 h 3219213"/>
              <a:gd name="connsiteX0" fmla="*/ 0 w 8127023"/>
              <a:gd name="connsiteY0" fmla="*/ 127714 h 3257217"/>
              <a:gd name="connsiteX1" fmla="*/ 432581 w 8127023"/>
              <a:gd name="connsiteY1" fmla="*/ 323 h 3257217"/>
              <a:gd name="connsiteX2" fmla="*/ 889195 w 8127023"/>
              <a:gd name="connsiteY2" fmla="*/ 178710 h 3257217"/>
              <a:gd name="connsiteX3" fmla="*/ 1290711 w 8127023"/>
              <a:gd name="connsiteY3" fmla="*/ 483705 h 3257217"/>
              <a:gd name="connsiteX4" fmla="*/ 1857326 w 8127023"/>
              <a:gd name="connsiteY4" fmla="*/ 538608 h 3257217"/>
              <a:gd name="connsiteX5" fmla="*/ 2035712 w 8127023"/>
              <a:gd name="connsiteY5" fmla="*/ 3223193 h 3257217"/>
              <a:gd name="connsiteX6" fmla="*/ 2429607 w 8127023"/>
              <a:gd name="connsiteY6" fmla="*/ 2055574 h 3257217"/>
              <a:gd name="connsiteX7" fmla="*/ 2811845 w 8127023"/>
              <a:gd name="connsiteY7" fmla="*/ 2098373 h 3257217"/>
              <a:gd name="connsiteX8" fmla="*/ 3132992 w 8127023"/>
              <a:gd name="connsiteY8" fmla="*/ 2196251 h 3257217"/>
              <a:gd name="connsiteX9" fmla="*/ 3484686 w 8127023"/>
              <a:gd name="connsiteY9" fmla="*/ 2041505 h 3257217"/>
              <a:gd name="connsiteX10" fmla="*/ 3794173 w 8127023"/>
              <a:gd name="connsiteY10" fmla="*/ 2435402 h 3257217"/>
              <a:gd name="connsiteX11" fmla="*/ 4092005 w 8127023"/>
              <a:gd name="connsiteY11" fmla="*/ 2309389 h 3257217"/>
              <a:gd name="connsiteX12" fmla="*/ 4447934 w 8127023"/>
              <a:gd name="connsiteY12" fmla="*/ 3012774 h 3257217"/>
              <a:gd name="connsiteX13" fmla="*/ 5116537 w 8127023"/>
              <a:gd name="connsiteY13" fmla="*/ 3096584 h 3257217"/>
              <a:gd name="connsiteX14" fmla="*/ 6002800 w 8127023"/>
              <a:gd name="connsiteY14" fmla="*/ 2758959 h 3257217"/>
              <a:gd name="connsiteX15" fmla="*/ 6706187 w 8127023"/>
              <a:gd name="connsiteY15" fmla="*/ 2758957 h 3257217"/>
              <a:gd name="connsiteX16" fmla="*/ 7331810 w 8127023"/>
              <a:gd name="connsiteY16" fmla="*/ 2928367 h 3257217"/>
              <a:gd name="connsiteX17" fmla="*/ 8127023 w 8127023"/>
              <a:gd name="connsiteY17" fmla="*/ 3110651 h 3257217"/>
              <a:gd name="connsiteX0" fmla="*/ 0 w 8127023"/>
              <a:gd name="connsiteY0" fmla="*/ 130648 h 3260151"/>
              <a:gd name="connsiteX1" fmla="*/ 432581 w 8127023"/>
              <a:gd name="connsiteY1" fmla="*/ 3257 h 3260151"/>
              <a:gd name="connsiteX2" fmla="*/ 812995 w 8127023"/>
              <a:gd name="connsiteY2" fmla="*/ 308644 h 3260151"/>
              <a:gd name="connsiteX3" fmla="*/ 1290711 w 8127023"/>
              <a:gd name="connsiteY3" fmla="*/ 486639 h 3260151"/>
              <a:gd name="connsiteX4" fmla="*/ 1857326 w 8127023"/>
              <a:gd name="connsiteY4" fmla="*/ 541542 h 3260151"/>
              <a:gd name="connsiteX5" fmla="*/ 2035712 w 8127023"/>
              <a:gd name="connsiteY5" fmla="*/ 3226127 h 3260151"/>
              <a:gd name="connsiteX6" fmla="*/ 2429607 w 8127023"/>
              <a:gd name="connsiteY6" fmla="*/ 2058508 h 3260151"/>
              <a:gd name="connsiteX7" fmla="*/ 2811845 w 8127023"/>
              <a:gd name="connsiteY7" fmla="*/ 2101307 h 3260151"/>
              <a:gd name="connsiteX8" fmla="*/ 3132992 w 8127023"/>
              <a:gd name="connsiteY8" fmla="*/ 2199185 h 3260151"/>
              <a:gd name="connsiteX9" fmla="*/ 3484686 w 8127023"/>
              <a:gd name="connsiteY9" fmla="*/ 2044439 h 3260151"/>
              <a:gd name="connsiteX10" fmla="*/ 3794173 w 8127023"/>
              <a:gd name="connsiteY10" fmla="*/ 2438336 h 3260151"/>
              <a:gd name="connsiteX11" fmla="*/ 4092005 w 8127023"/>
              <a:gd name="connsiteY11" fmla="*/ 2312323 h 3260151"/>
              <a:gd name="connsiteX12" fmla="*/ 4447934 w 8127023"/>
              <a:gd name="connsiteY12" fmla="*/ 3015708 h 3260151"/>
              <a:gd name="connsiteX13" fmla="*/ 5116537 w 8127023"/>
              <a:gd name="connsiteY13" fmla="*/ 3099518 h 3260151"/>
              <a:gd name="connsiteX14" fmla="*/ 6002800 w 8127023"/>
              <a:gd name="connsiteY14" fmla="*/ 2761893 h 3260151"/>
              <a:gd name="connsiteX15" fmla="*/ 6706187 w 8127023"/>
              <a:gd name="connsiteY15" fmla="*/ 2761891 h 3260151"/>
              <a:gd name="connsiteX16" fmla="*/ 7331810 w 8127023"/>
              <a:gd name="connsiteY16" fmla="*/ 2931301 h 3260151"/>
              <a:gd name="connsiteX17" fmla="*/ 8127023 w 8127023"/>
              <a:gd name="connsiteY17" fmla="*/ 3113585 h 3260151"/>
              <a:gd name="connsiteX0" fmla="*/ 0 w 8127023"/>
              <a:gd name="connsiteY0" fmla="*/ 130648 h 3253175"/>
              <a:gd name="connsiteX1" fmla="*/ 432581 w 8127023"/>
              <a:gd name="connsiteY1" fmla="*/ 3257 h 3253175"/>
              <a:gd name="connsiteX2" fmla="*/ 812995 w 8127023"/>
              <a:gd name="connsiteY2" fmla="*/ 308644 h 3253175"/>
              <a:gd name="connsiteX3" fmla="*/ 1290711 w 8127023"/>
              <a:gd name="connsiteY3" fmla="*/ 486639 h 3253175"/>
              <a:gd name="connsiteX4" fmla="*/ 1819226 w 8127023"/>
              <a:gd name="connsiteY4" fmla="*/ 732042 h 3253175"/>
              <a:gd name="connsiteX5" fmla="*/ 2035712 w 8127023"/>
              <a:gd name="connsiteY5" fmla="*/ 3226127 h 3253175"/>
              <a:gd name="connsiteX6" fmla="*/ 2429607 w 8127023"/>
              <a:gd name="connsiteY6" fmla="*/ 2058508 h 3253175"/>
              <a:gd name="connsiteX7" fmla="*/ 2811845 w 8127023"/>
              <a:gd name="connsiteY7" fmla="*/ 2101307 h 3253175"/>
              <a:gd name="connsiteX8" fmla="*/ 3132992 w 8127023"/>
              <a:gd name="connsiteY8" fmla="*/ 2199185 h 3253175"/>
              <a:gd name="connsiteX9" fmla="*/ 3484686 w 8127023"/>
              <a:gd name="connsiteY9" fmla="*/ 2044439 h 3253175"/>
              <a:gd name="connsiteX10" fmla="*/ 3794173 w 8127023"/>
              <a:gd name="connsiteY10" fmla="*/ 2438336 h 3253175"/>
              <a:gd name="connsiteX11" fmla="*/ 4092005 w 8127023"/>
              <a:gd name="connsiteY11" fmla="*/ 2312323 h 3253175"/>
              <a:gd name="connsiteX12" fmla="*/ 4447934 w 8127023"/>
              <a:gd name="connsiteY12" fmla="*/ 3015708 h 3253175"/>
              <a:gd name="connsiteX13" fmla="*/ 5116537 w 8127023"/>
              <a:gd name="connsiteY13" fmla="*/ 3099518 h 3253175"/>
              <a:gd name="connsiteX14" fmla="*/ 6002800 w 8127023"/>
              <a:gd name="connsiteY14" fmla="*/ 2761893 h 3253175"/>
              <a:gd name="connsiteX15" fmla="*/ 6706187 w 8127023"/>
              <a:gd name="connsiteY15" fmla="*/ 2761891 h 3253175"/>
              <a:gd name="connsiteX16" fmla="*/ 7331810 w 8127023"/>
              <a:gd name="connsiteY16" fmla="*/ 2931301 h 3253175"/>
              <a:gd name="connsiteX17" fmla="*/ 8127023 w 8127023"/>
              <a:gd name="connsiteY17" fmla="*/ 3113585 h 3253175"/>
              <a:gd name="connsiteX0" fmla="*/ 0 w 8127023"/>
              <a:gd name="connsiteY0" fmla="*/ 0 h 3122527"/>
              <a:gd name="connsiteX1" fmla="*/ 812995 w 8127023"/>
              <a:gd name="connsiteY1" fmla="*/ 177996 h 3122527"/>
              <a:gd name="connsiteX2" fmla="*/ 1290711 w 8127023"/>
              <a:gd name="connsiteY2" fmla="*/ 355991 h 3122527"/>
              <a:gd name="connsiteX3" fmla="*/ 1819226 w 8127023"/>
              <a:gd name="connsiteY3" fmla="*/ 601394 h 3122527"/>
              <a:gd name="connsiteX4" fmla="*/ 2035712 w 8127023"/>
              <a:gd name="connsiteY4" fmla="*/ 3095479 h 3122527"/>
              <a:gd name="connsiteX5" fmla="*/ 2429607 w 8127023"/>
              <a:gd name="connsiteY5" fmla="*/ 1927860 h 3122527"/>
              <a:gd name="connsiteX6" fmla="*/ 2811845 w 8127023"/>
              <a:gd name="connsiteY6" fmla="*/ 1970659 h 3122527"/>
              <a:gd name="connsiteX7" fmla="*/ 3132992 w 8127023"/>
              <a:gd name="connsiteY7" fmla="*/ 2068537 h 3122527"/>
              <a:gd name="connsiteX8" fmla="*/ 3484686 w 8127023"/>
              <a:gd name="connsiteY8" fmla="*/ 1913791 h 3122527"/>
              <a:gd name="connsiteX9" fmla="*/ 3794173 w 8127023"/>
              <a:gd name="connsiteY9" fmla="*/ 2307688 h 3122527"/>
              <a:gd name="connsiteX10" fmla="*/ 4092005 w 8127023"/>
              <a:gd name="connsiteY10" fmla="*/ 2181675 h 3122527"/>
              <a:gd name="connsiteX11" fmla="*/ 4447934 w 8127023"/>
              <a:gd name="connsiteY11" fmla="*/ 2885060 h 3122527"/>
              <a:gd name="connsiteX12" fmla="*/ 5116537 w 8127023"/>
              <a:gd name="connsiteY12" fmla="*/ 2968870 h 3122527"/>
              <a:gd name="connsiteX13" fmla="*/ 6002800 w 8127023"/>
              <a:gd name="connsiteY13" fmla="*/ 2631245 h 3122527"/>
              <a:gd name="connsiteX14" fmla="*/ 6706187 w 8127023"/>
              <a:gd name="connsiteY14" fmla="*/ 2631243 h 3122527"/>
              <a:gd name="connsiteX15" fmla="*/ 7331810 w 8127023"/>
              <a:gd name="connsiteY15" fmla="*/ 2800653 h 3122527"/>
              <a:gd name="connsiteX16" fmla="*/ 8127023 w 8127023"/>
              <a:gd name="connsiteY16" fmla="*/ 2982937 h 3122527"/>
              <a:gd name="connsiteX0" fmla="*/ 0 w 8127023"/>
              <a:gd name="connsiteY0" fmla="*/ 0 h 3122527"/>
              <a:gd name="connsiteX1" fmla="*/ 812995 w 8127023"/>
              <a:gd name="connsiteY1" fmla="*/ 177996 h 3122527"/>
              <a:gd name="connsiteX2" fmla="*/ 1819226 w 8127023"/>
              <a:gd name="connsiteY2" fmla="*/ 601394 h 3122527"/>
              <a:gd name="connsiteX3" fmla="*/ 2035712 w 8127023"/>
              <a:gd name="connsiteY3" fmla="*/ 3095479 h 3122527"/>
              <a:gd name="connsiteX4" fmla="*/ 2429607 w 8127023"/>
              <a:gd name="connsiteY4" fmla="*/ 1927860 h 3122527"/>
              <a:gd name="connsiteX5" fmla="*/ 2811845 w 8127023"/>
              <a:gd name="connsiteY5" fmla="*/ 1970659 h 3122527"/>
              <a:gd name="connsiteX6" fmla="*/ 3132992 w 8127023"/>
              <a:gd name="connsiteY6" fmla="*/ 2068537 h 3122527"/>
              <a:gd name="connsiteX7" fmla="*/ 3484686 w 8127023"/>
              <a:gd name="connsiteY7" fmla="*/ 1913791 h 3122527"/>
              <a:gd name="connsiteX8" fmla="*/ 3794173 w 8127023"/>
              <a:gd name="connsiteY8" fmla="*/ 2307688 h 3122527"/>
              <a:gd name="connsiteX9" fmla="*/ 4092005 w 8127023"/>
              <a:gd name="connsiteY9" fmla="*/ 2181675 h 3122527"/>
              <a:gd name="connsiteX10" fmla="*/ 4447934 w 8127023"/>
              <a:gd name="connsiteY10" fmla="*/ 2885060 h 3122527"/>
              <a:gd name="connsiteX11" fmla="*/ 5116537 w 8127023"/>
              <a:gd name="connsiteY11" fmla="*/ 2968870 h 3122527"/>
              <a:gd name="connsiteX12" fmla="*/ 6002800 w 8127023"/>
              <a:gd name="connsiteY12" fmla="*/ 2631245 h 3122527"/>
              <a:gd name="connsiteX13" fmla="*/ 6706187 w 8127023"/>
              <a:gd name="connsiteY13" fmla="*/ 2631243 h 3122527"/>
              <a:gd name="connsiteX14" fmla="*/ 7331810 w 8127023"/>
              <a:gd name="connsiteY14" fmla="*/ 2800653 h 3122527"/>
              <a:gd name="connsiteX15" fmla="*/ 8127023 w 8127023"/>
              <a:gd name="connsiteY15"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132992 w 8127023"/>
              <a:gd name="connsiteY5" fmla="*/ 2068537 h 3122527"/>
              <a:gd name="connsiteX6" fmla="*/ 3484686 w 8127023"/>
              <a:gd name="connsiteY6" fmla="*/ 1913791 h 3122527"/>
              <a:gd name="connsiteX7" fmla="*/ 3794173 w 8127023"/>
              <a:gd name="connsiteY7" fmla="*/ 2307688 h 3122527"/>
              <a:gd name="connsiteX8" fmla="*/ 4092005 w 8127023"/>
              <a:gd name="connsiteY8" fmla="*/ 2181675 h 3122527"/>
              <a:gd name="connsiteX9" fmla="*/ 4447934 w 8127023"/>
              <a:gd name="connsiteY9" fmla="*/ 2885060 h 3122527"/>
              <a:gd name="connsiteX10" fmla="*/ 5116537 w 8127023"/>
              <a:gd name="connsiteY10" fmla="*/ 2968870 h 3122527"/>
              <a:gd name="connsiteX11" fmla="*/ 6002800 w 8127023"/>
              <a:gd name="connsiteY11" fmla="*/ 2631245 h 3122527"/>
              <a:gd name="connsiteX12" fmla="*/ 6706187 w 8127023"/>
              <a:gd name="connsiteY12" fmla="*/ 2631243 h 3122527"/>
              <a:gd name="connsiteX13" fmla="*/ 7331810 w 8127023"/>
              <a:gd name="connsiteY13" fmla="*/ 2800653 h 3122527"/>
              <a:gd name="connsiteX14" fmla="*/ 8127023 w 8127023"/>
              <a:gd name="connsiteY14" fmla="*/ 2982937 h 3122527"/>
              <a:gd name="connsiteX0" fmla="*/ 0 w 8127023"/>
              <a:gd name="connsiteY0" fmla="*/ 0 h 3122527"/>
              <a:gd name="connsiteX1" fmla="*/ 1819226 w 8127023"/>
              <a:gd name="connsiteY1" fmla="*/ 601394 h 3122527"/>
              <a:gd name="connsiteX2" fmla="*/ 2035712 w 8127023"/>
              <a:gd name="connsiteY2" fmla="*/ 3095479 h 3122527"/>
              <a:gd name="connsiteX3" fmla="*/ 2429607 w 8127023"/>
              <a:gd name="connsiteY3" fmla="*/ 1927860 h 3122527"/>
              <a:gd name="connsiteX4" fmla="*/ 2811845 w 8127023"/>
              <a:gd name="connsiteY4" fmla="*/ 1970659 h 3122527"/>
              <a:gd name="connsiteX5" fmla="*/ 3484686 w 8127023"/>
              <a:gd name="connsiteY5" fmla="*/ 1913791 h 3122527"/>
              <a:gd name="connsiteX6" fmla="*/ 3794173 w 8127023"/>
              <a:gd name="connsiteY6" fmla="*/ 2307688 h 3122527"/>
              <a:gd name="connsiteX7" fmla="*/ 4092005 w 8127023"/>
              <a:gd name="connsiteY7" fmla="*/ 2181675 h 3122527"/>
              <a:gd name="connsiteX8" fmla="*/ 4447934 w 8127023"/>
              <a:gd name="connsiteY8" fmla="*/ 2885060 h 3122527"/>
              <a:gd name="connsiteX9" fmla="*/ 5116537 w 8127023"/>
              <a:gd name="connsiteY9" fmla="*/ 2968870 h 3122527"/>
              <a:gd name="connsiteX10" fmla="*/ 6002800 w 8127023"/>
              <a:gd name="connsiteY10" fmla="*/ 2631245 h 3122527"/>
              <a:gd name="connsiteX11" fmla="*/ 6706187 w 8127023"/>
              <a:gd name="connsiteY11" fmla="*/ 2631243 h 3122527"/>
              <a:gd name="connsiteX12" fmla="*/ 7331810 w 8127023"/>
              <a:gd name="connsiteY12" fmla="*/ 2800653 h 3122527"/>
              <a:gd name="connsiteX13" fmla="*/ 8127023 w 8127023"/>
              <a:gd name="connsiteY13" fmla="*/ 2982937 h 3122527"/>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3794173 w 8127023"/>
              <a:gd name="connsiteY5" fmla="*/ 2307688 h 3122711"/>
              <a:gd name="connsiteX6" fmla="*/ 4092005 w 8127023"/>
              <a:gd name="connsiteY6" fmla="*/ 2181675 h 3122711"/>
              <a:gd name="connsiteX7" fmla="*/ 4447934 w 8127023"/>
              <a:gd name="connsiteY7" fmla="*/ 2885060 h 3122711"/>
              <a:gd name="connsiteX8" fmla="*/ 5116537 w 8127023"/>
              <a:gd name="connsiteY8" fmla="*/ 2968870 h 3122711"/>
              <a:gd name="connsiteX9" fmla="*/ 6002800 w 8127023"/>
              <a:gd name="connsiteY9" fmla="*/ 2631245 h 3122711"/>
              <a:gd name="connsiteX10" fmla="*/ 6706187 w 8127023"/>
              <a:gd name="connsiteY10" fmla="*/ 2631243 h 3122711"/>
              <a:gd name="connsiteX11" fmla="*/ 7331810 w 8127023"/>
              <a:gd name="connsiteY11" fmla="*/ 2800653 h 3122711"/>
              <a:gd name="connsiteX12" fmla="*/ 8127023 w 8127023"/>
              <a:gd name="connsiteY12"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4447934 w 8127023"/>
              <a:gd name="connsiteY6" fmla="*/ 2885060 h 3122711"/>
              <a:gd name="connsiteX7" fmla="*/ 5116537 w 8127023"/>
              <a:gd name="connsiteY7" fmla="*/ 2968870 h 3122711"/>
              <a:gd name="connsiteX8" fmla="*/ 6002800 w 8127023"/>
              <a:gd name="connsiteY8" fmla="*/ 2631245 h 3122711"/>
              <a:gd name="connsiteX9" fmla="*/ 6706187 w 8127023"/>
              <a:gd name="connsiteY9" fmla="*/ 2631243 h 3122711"/>
              <a:gd name="connsiteX10" fmla="*/ 7331810 w 8127023"/>
              <a:gd name="connsiteY10" fmla="*/ 2800653 h 3122711"/>
              <a:gd name="connsiteX11" fmla="*/ 8127023 w 8127023"/>
              <a:gd name="connsiteY11"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6706187 w 8127023"/>
              <a:gd name="connsiteY8" fmla="*/ 2631243 h 3122711"/>
              <a:gd name="connsiteX9" fmla="*/ 7331810 w 8127023"/>
              <a:gd name="connsiteY9" fmla="*/ 2800653 h 3122711"/>
              <a:gd name="connsiteX10" fmla="*/ 8127023 w 8127023"/>
              <a:gd name="connsiteY10"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331810 w 8127023"/>
              <a:gd name="connsiteY8" fmla="*/ 2800653 h 3122711"/>
              <a:gd name="connsiteX9" fmla="*/ 8127023 w 8127023"/>
              <a:gd name="connsiteY9" fmla="*/ 2982937 h 3122711"/>
              <a:gd name="connsiteX0" fmla="*/ 0 w 8127023"/>
              <a:gd name="connsiteY0" fmla="*/ 0 h 3122711"/>
              <a:gd name="connsiteX1" fmla="*/ 1819226 w 8127023"/>
              <a:gd name="connsiteY1" fmla="*/ 601394 h 3122711"/>
              <a:gd name="connsiteX2" fmla="*/ 2035712 w 8127023"/>
              <a:gd name="connsiteY2" fmla="*/ 3095479 h 3122711"/>
              <a:gd name="connsiteX3" fmla="*/ 2429607 w 8127023"/>
              <a:gd name="connsiteY3" fmla="*/ 1927860 h 3122711"/>
              <a:gd name="connsiteX4" fmla="*/ 3484686 w 8127023"/>
              <a:gd name="connsiteY4" fmla="*/ 1913791 h 3122711"/>
              <a:gd name="connsiteX5" fmla="*/ 4092005 w 8127023"/>
              <a:gd name="connsiteY5" fmla="*/ 2181675 h 3122711"/>
              <a:gd name="connsiteX6" fmla="*/ 5116537 w 8127023"/>
              <a:gd name="connsiteY6" fmla="*/ 2968870 h 3122711"/>
              <a:gd name="connsiteX7" fmla="*/ 6002800 w 8127023"/>
              <a:gd name="connsiteY7" fmla="*/ 2631245 h 3122711"/>
              <a:gd name="connsiteX8" fmla="*/ 7268310 w 8127023"/>
              <a:gd name="connsiteY8" fmla="*/ 2902253 h 3122711"/>
              <a:gd name="connsiteX9" fmla="*/ 8127023 w 8127023"/>
              <a:gd name="connsiteY9" fmla="*/ 2982937 h 3122711"/>
              <a:gd name="connsiteX0" fmla="*/ 0 w 8127023"/>
              <a:gd name="connsiteY0" fmla="*/ 0 h 3095758"/>
              <a:gd name="connsiteX1" fmla="*/ 1819226 w 8127023"/>
              <a:gd name="connsiteY1" fmla="*/ 601394 h 3095758"/>
              <a:gd name="connsiteX2" fmla="*/ 2035712 w 8127023"/>
              <a:gd name="connsiteY2" fmla="*/ 3095479 h 3095758"/>
              <a:gd name="connsiteX3" fmla="*/ 2416907 w 8127023"/>
              <a:gd name="connsiteY3" fmla="*/ 772160 h 3095758"/>
              <a:gd name="connsiteX4" fmla="*/ 3484686 w 8127023"/>
              <a:gd name="connsiteY4" fmla="*/ 1913791 h 3095758"/>
              <a:gd name="connsiteX5" fmla="*/ 4092005 w 8127023"/>
              <a:gd name="connsiteY5" fmla="*/ 2181675 h 3095758"/>
              <a:gd name="connsiteX6" fmla="*/ 5116537 w 8127023"/>
              <a:gd name="connsiteY6" fmla="*/ 2968870 h 3095758"/>
              <a:gd name="connsiteX7" fmla="*/ 6002800 w 8127023"/>
              <a:gd name="connsiteY7" fmla="*/ 2631245 h 3095758"/>
              <a:gd name="connsiteX8" fmla="*/ 7268310 w 8127023"/>
              <a:gd name="connsiteY8" fmla="*/ 2902253 h 3095758"/>
              <a:gd name="connsiteX9" fmla="*/ 8127023 w 8127023"/>
              <a:gd name="connsiteY9" fmla="*/ 2982937 h 3095758"/>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092005 w 8127023"/>
              <a:gd name="connsiteY5" fmla="*/ 21816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104705 w 8127023"/>
              <a:gd name="connsiteY5" fmla="*/ 20800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358705 w 8127023"/>
              <a:gd name="connsiteY5" fmla="*/ 1991175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4358705 w 8127023"/>
              <a:gd name="connsiteY6" fmla="*/ 1991175 h 3095786"/>
              <a:gd name="connsiteX7" fmla="*/ 5116537 w 8127023"/>
              <a:gd name="connsiteY7" fmla="*/ 2968870 h 3095786"/>
              <a:gd name="connsiteX8" fmla="*/ 6002800 w 8127023"/>
              <a:gd name="connsiteY8" fmla="*/ 2631245 h 3095786"/>
              <a:gd name="connsiteX9" fmla="*/ 7268310 w 8127023"/>
              <a:gd name="connsiteY9" fmla="*/ 2902253 h 3095786"/>
              <a:gd name="connsiteX10" fmla="*/ 8127023 w 8127023"/>
              <a:gd name="connsiteY10"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4297527 w 8127023"/>
              <a:gd name="connsiteY5" fmla="*/ 1978086 h 3095786"/>
              <a:gd name="connsiteX6" fmla="*/ 5116537 w 8127023"/>
              <a:gd name="connsiteY6" fmla="*/ 2968870 h 3095786"/>
              <a:gd name="connsiteX7" fmla="*/ 6002800 w 8127023"/>
              <a:gd name="connsiteY7" fmla="*/ 2631245 h 3095786"/>
              <a:gd name="connsiteX8" fmla="*/ 7268310 w 8127023"/>
              <a:gd name="connsiteY8" fmla="*/ 2902253 h 3095786"/>
              <a:gd name="connsiteX9" fmla="*/ 8127023 w 8127023"/>
              <a:gd name="connsiteY9" fmla="*/ 2982937 h 3095786"/>
              <a:gd name="connsiteX0" fmla="*/ 0 w 8127023"/>
              <a:gd name="connsiteY0" fmla="*/ 0 h 3095786"/>
              <a:gd name="connsiteX1" fmla="*/ 1819226 w 8127023"/>
              <a:gd name="connsiteY1" fmla="*/ 601394 h 3095786"/>
              <a:gd name="connsiteX2" fmla="*/ 2035712 w 8127023"/>
              <a:gd name="connsiteY2" fmla="*/ 3095479 h 3095786"/>
              <a:gd name="connsiteX3" fmla="*/ 2416907 w 8127023"/>
              <a:gd name="connsiteY3" fmla="*/ 772160 h 3095786"/>
              <a:gd name="connsiteX4" fmla="*/ 3560886 w 8127023"/>
              <a:gd name="connsiteY4" fmla="*/ 732691 h 3095786"/>
              <a:gd name="connsiteX5" fmla="*/ 5116537 w 8127023"/>
              <a:gd name="connsiteY5" fmla="*/ 2968870 h 3095786"/>
              <a:gd name="connsiteX6" fmla="*/ 6002800 w 8127023"/>
              <a:gd name="connsiteY6" fmla="*/ 2631245 h 3095786"/>
              <a:gd name="connsiteX7" fmla="*/ 7268310 w 8127023"/>
              <a:gd name="connsiteY7" fmla="*/ 2902253 h 3095786"/>
              <a:gd name="connsiteX8" fmla="*/ 8127023 w 8127023"/>
              <a:gd name="connsiteY8" fmla="*/ 2982937 h 3095786"/>
              <a:gd name="connsiteX0" fmla="*/ 0 w 8127023"/>
              <a:gd name="connsiteY0" fmla="*/ 0 h 3146579"/>
              <a:gd name="connsiteX1" fmla="*/ 1819226 w 8127023"/>
              <a:gd name="connsiteY1" fmla="*/ 601394 h 3146579"/>
              <a:gd name="connsiteX2" fmla="*/ 2124612 w 8127023"/>
              <a:gd name="connsiteY2" fmla="*/ 3146279 h 3146579"/>
              <a:gd name="connsiteX3" fmla="*/ 2416907 w 8127023"/>
              <a:gd name="connsiteY3" fmla="*/ 772160 h 3146579"/>
              <a:gd name="connsiteX4" fmla="*/ 3560886 w 8127023"/>
              <a:gd name="connsiteY4" fmla="*/ 732691 h 3146579"/>
              <a:gd name="connsiteX5" fmla="*/ 5116537 w 8127023"/>
              <a:gd name="connsiteY5" fmla="*/ 2968870 h 3146579"/>
              <a:gd name="connsiteX6" fmla="*/ 6002800 w 8127023"/>
              <a:gd name="connsiteY6" fmla="*/ 2631245 h 3146579"/>
              <a:gd name="connsiteX7" fmla="*/ 7268310 w 8127023"/>
              <a:gd name="connsiteY7" fmla="*/ 2902253 h 3146579"/>
              <a:gd name="connsiteX8" fmla="*/ 8127023 w 8127023"/>
              <a:gd name="connsiteY8" fmla="*/ 2982937 h 3146579"/>
              <a:gd name="connsiteX0" fmla="*/ 0 w 8063523"/>
              <a:gd name="connsiteY0" fmla="*/ 0 h 3552979"/>
              <a:gd name="connsiteX1" fmla="*/ 1755726 w 8063523"/>
              <a:gd name="connsiteY1" fmla="*/ 1007794 h 3552979"/>
              <a:gd name="connsiteX2" fmla="*/ 2061112 w 8063523"/>
              <a:gd name="connsiteY2" fmla="*/ 3552679 h 3552979"/>
              <a:gd name="connsiteX3" fmla="*/ 2353407 w 8063523"/>
              <a:gd name="connsiteY3" fmla="*/ 1178560 h 3552979"/>
              <a:gd name="connsiteX4" fmla="*/ 3497386 w 8063523"/>
              <a:gd name="connsiteY4" fmla="*/ 1139091 h 3552979"/>
              <a:gd name="connsiteX5" fmla="*/ 5053037 w 8063523"/>
              <a:gd name="connsiteY5" fmla="*/ 3375270 h 3552979"/>
              <a:gd name="connsiteX6" fmla="*/ 5939300 w 8063523"/>
              <a:gd name="connsiteY6" fmla="*/ 3037645 h 3552979"/>
              <a:gd name="connsiteX7" fmla="*/ 7204810 w 8063523"/>
              <a:gd name="connsiteY7" fmla="*/ 3308653 h 3552979"/>
              <a:gd name="connsiteX8" fmla="*/ 8063523 w 8063523"/>
              <a:gd name="connsiteY8" fmla="*/ 3389337 h 3552979"/>
              <a:gd name="connsiteX0" fmla="*/ 0 w 7936523"/>
              <a:gd name="connsiteY0" fmla="*/ 0 h 3552979"/>
              <a:gd name="connsiteX1" fmla="*/ 1755726 w 7936523"/>
              <a:gd name="connsiteY1" fmla="*/ 1007794 h 3552979"/>
              <a:gd name="connsiteX2" fmla="*/ 2061112 w 7936523"/>
              <a:gd name="connsiteY2" fmla="*/ 3552679 h 3552979"/>
              <a:gd name="connsiteX3" fmla="*/ 2353407 w 7936523"/>
              <a:gd name="connsiteY3" fmla="*/ 1178560 h 3552979"/>
              <a:gd name="connsiteX4" fmla="*/ 3497386 w 7936523"/>
              <a:gd name="connsiteY4" fmla="*/ 1139091 h 3552979"/>
              <a:gd name="connsiteX5" fmla="*/ 5053037 w 7936523"/>
              <a:gd name="connsiteY5" fmla="*/ 3375270 h 3552979"/>
              <a:gd name="connsiteX6" fmla="*/ 5939300 w 7936523"/>
              <a:gd name="connsiteY6" fmla="*/ 3037645 h 3552979"/>
              <a:gd name="connsiteX7" fmla="*/ 7204810 w 7936523"/>
              <a:gd name="connsiteY7" fmla="*/ 3308653 h 3552979"/>
              <a:gd name="connsiteX8" fmla="*/ 7936523 w 7936523"/>
              <a:gd name="connsiteY8" fmla="*/ 3452837 h 3552979"/>
              <a:gd name="connsiteX0" fmla="*/ 0 w 7898423"/>
              <a:gd name="connsiteY0" fmla="*/ 0 h 3552979"/>
              <a:gd name="connsiteX1" fmla="*/ 1755726 w 7898423"/>
              <a:gd name="connsiteY1" fmla="*/ 1007794 h 3552979"/>
              <a:gd name="connsiteX2" fmla="*/ 2061112 w 7898423"/>
              <a:gd name="connsiteY2" fmla="*/ 3552679 h 3552979"/>
              <a:gd name="connsiteX3" fmla="*/ 2353407 w 7898423"/>
              <a:gd name="connsiteY3" fmla="*/ 1178560 h 3552979"/>
              <a:gd name="connsiteX4" fmla="*/ 3497386 w 7898423"/>
              <a:gd name="connsiteY4" fmla="*/ 1139091 h 3552979"/>
              <a:gd name="connsiteX5" fmla="*/ 5053037 w 7898423"/>
              <a:gd name="connsiteY5" fmla="*/ 3375270 h 3552979"/>
              <a:gd name="connsiteX6" fmla="*/ 5939300 w 7898423"/>
              <a:gd name="connsiteY6" fmla="*/ 3037645 h 3552979"/>
              <a:gd name="connsiteX7" fmla="*/ 7204810 w 7898423"/>
              <a:gd name="connsiteY7" fmla="*/ 3308653 h 3552979"/>
              <a:gd name="connsiteX8" fmla="*/ 7898423 w 7898423"/>
              <a:gd name="connsiteY8" fmla="*/ 3490937 h 3552979"/>
              <a:gd name="connsiteX0" fmla="*/ 0 w 7961923"/>
              <a:gd name="connsiteY0" fmla="*/ 0 h 4353079"/>
              <a:gd name="connsiteX1" fmla="*/ 1819226 w 7961923"/>
              <a:gd name="connsiteY1" fmla="*/ 1807894 h 4353079"/>
              <a:gd name="connsiteX2" fmla="*/ 2124612 w 7961923"/>
              <a:gd name="connsiteY2" fmla="*/ 4352779 h 4353079"/>
              <a:gd name="connsiteX3" fmla="*/ 2416907 w 7961923"/>
              <a:gd name="connsiteY3" fmla="*/ 1978660 h 4353079"/>
              <a:gd name="connsiteX4" fmla="*/ 3560886 w 7961923"/>
              <a:gd name="connsiteY4" fmla="*/ 1939191 h 4353079"/>
              <a:gd name="connsiteX5" fmla="*/ 5116537 w 7961923"/>
              <a:gd name="connsiteY5" fmla="*/ 4175370 h 4353079"/>
              <a:gd name="connsiteX6" fmla="*/ 6002800 w 7961923"/>
              <a:gd name="connsiteY6" fmla="*/ 3837745 h 4353079"/>
              <a:gd name="connsiteX7" fmla="*/ 7268310 w 7961923"/>
              <a:gd name="connsiteY7" fmla="*/ 4108753 h 4353079"/>
              <a:gd name="connsiteX8" fmla="*/ 7961923 w 7961923"/>
              <a:gd name="connsiteY8" fmla="*/ 4291037 h 4353079"/>
              <a:gd name="connsiteX0" fmla="*/ 0 w 7873023"/>
              <a:gd name="connsiteY0" fmla="*/ 0 h 4111779"/>
              <a:gd name="connsiteX1" fmla="*/ 1730326 w 7873023"/>
              <a:gd name="connsiteY1" fmla="*/ 1566594 h 4111779"/>
              <a:gd name="connsiteX2" fmla="*/ 2035712 w 7873023"/>
              <a:gd name="connsiteY2" fmla="*/ 4111479 h 4111779"/>
              <a:gd name="connsiteX3" fmla="*/ 2328007 w 7873023"/>
              <a:gd name="connsiteY3" fmla="*/ 1737360 h 4111779"/>
              <a:gd name="connsiteX4" fmla="*/ 3471986 w 7873023"/>
              <a:gd name="connsiteY4" fmla="*/ 1697891 h 4111779"/>
              <a:gd name="connsiteX5" fmla="*/ 5027637 w 7873023"/>
              <a:gd name="connsiteY5" fmla="*/ 3934070 h 4111779"/>
              <a:gd name="connsiteX6" fmla="*/ 5913900 w 7873023"/>
              <a:gd name="connsiteY6" fmla="*/ 3596445 h 4111779"/>
              <a:gd name="connsiteX7" fmla="*/ 7179410 w 7873023"/>
              <a:gd name="connsiteY7" fmla="*/ 3867453 h 4111779"/>
              <a:gd name="connsiteX8" fmla="*/ 7873023 w 7873023"/>
              <a:gd name="connsiteY8" fmla="*/ 4049737 h 4111779"/>
              <a:gd name="connsiteX0" fmla="*/ 0 w 7873023"/>
              <a:gd name="connsiteY0" fmla="*/ 0 h 4082755"/>
              <a:gd name="connsiteX1" fmla="*/ 1730326 w 7873023"/>
              <a:gd name="connsiteY1" fmla="*/ 1566594 h 4082755"/>
              <a:gd name="connsiteX2" fmla="*/ 1498684 w 7873023"/>
              <a:gd name="connsiteY2" fmla="*/ 4082451 h 4082755"/>
              <a:gd name="connsiteX3" fmla="*/ 2328007 w 7873023"/>
              <a:gd name="connsiteY3" fmla="*/ 1737360 h 4082755"/>
              <a:gd name="connsiteX4" fmla="*/ 3471986 w 7873023"/>
              <a:gd name="connsiteY4" fmla="*/ 1697891 h 4082755"/>
              <a:gd name="connsiteX5" fmla="*/ 5027637 w 7873023"/>
              <a:gd name="connsiteY5" fmla="*/ 3934070 h 4082755"/>
              <a:gd name="connsiteX6" fmla="*/ 5913900 w 7873023"/>
              <a:gd name="connsiteY6" fmla="*/ 3596445 h 4082755"/>
              <a:gd name="connsiteX7" fmla="*/ 7179410 w 7873023"/>
              <a:gd name="connsiteY7" fmla="*/ 3867453 h 4082755"/>
              <a:gd name="connsiteX8" fmla="*/ 7873023 w 7873023"/>
              <a:gd name="connsiteY8" fmla="*/ 4049737 h 4082755"/>
              <a:gd name="connsiteX0" fmla="*/ 0 w 7873023"/>
              <a:gd name="connsiteY0" fmla="*/ 0 h 4086230"/>
              <a:gd name="connsiteX1" fmla="*/ 1048154 w 7873023"/>
              <a:gd name="connsiteY1" fmla="*/ 1116651 h 4086230"/>
              <a:gd name="connsiteX2" fmla="*/ 1498684 w 7873023"/>
              <a:gd name="connsiteY2" fmla="*/ 4082451 h 4086230"/>
              <a:gd name="connsiteX3" fmla="*/ 2328007 w 7873023"/>
              <a:gd name="connsiteY3" fmla="*/ 1737360 h 4086230"/>
              <a:gd name="connsiteX4" fmla="*/ 3471986 w 7873023"/>
              <a:gd name="connsiteY4" fmla="*/ 1697891 h 4086230"/>
              <a:gd name="connsiteX5" fmla="*/ 5027637 w 7873023"/>
              <a:gd name="connsiteY5" fmla="*/ 3934070 h 4086230"/>
              <a:gd name="connsiteX6" fmla="*/ 5913900 w 7873023"/>
              <a:gd name="connsiteY6" fmla="*/ 3596445 h 4086230"/>
              <a:gd name="connsiteX7" fmla="*/ 7179410 w 7873023"/>
              <a:gd name="connsiteY7" fmla="*/ 3867453 h 4086230"/>
              <a:gd name="connsiteX8" fmla="*/ 7873023 w 7873023"/>
              <a:gd name="connsiteY8" fmla="*/ 4049737 h 4086230"/>
              <a:gd name="connsiteX0" fmla="*/ 0 w 7873023"/>
              <a:gd name="connsiteY0" fmla="*/ 0 h 4086038"/>
              <a:gd name="connsiteX1" fmla="*/ 1048154 w 7873023"/>
              <a:gd name="connsiteY1" fmla="*/ 1116651 h 4086038"/>
              <a:gd name="connsiteX2" fmla="*/ 1498684 w 7873023"/>
              <a:gd name="connsiteY2" fmla="*/ 4082451 h 4086038"/>
              <a:gd name="connsiteX3" fmla="*/ 2226407 w 7873023"/>
              <a:gd name="connsiteY3" fmla="*/ 1722845 h 4086038"/>
              <a:gd name="connsiteX4" fmla="*/ 3471986 w 7873023"/>
              <a:gd name="connsiteY4" fmla="*/ 1697891 h 4086038"/>
              <a:gd name="connsiteX5" fmla="*/ 5027637 w 7873023"/>
              <a:gd name="connsiteY5" fmla="*/ 3934070 h 4086038"/>
              <a:gd name="connsiteX6" fmla="*/ 5913900 w 7873023"/>
              <a:gd name="connsiteY6" fmla="*/ 3596445 h 4086038"/>
              <a:gd name="connsiteX7" fmla="*/ 7179410 w 7873023"/>
              <a:gd name="connsiteY7" fmla="*/ 3867453 h 4086038"/>
              <a:gd name="connsiteX8" fmla="*/ 7873023 w 7873023"/>
              <a:gd name="connsiteY8" fmla="*/ 4049737 h 4086038"/>
              <a:gd name="connsiteX0" fmla="*/ 0 w 7873023"/>
              <a:gd name="connsiteY0" fmla="*/ 0 h 4086050"/>
              <a:gd name="connsiteX1" fmla="*/ 1048154 w 7873023"/>
              <a:gd name="connsiteY1" fmla="*/ 1116651 h 4086050"/>
              <a:gd name="connsiteX2" fmla="*/ 1498684 w 7873023"/>
              <a:gd name="connsiteY2" fmla="*/ 4082451 h 4086050"/>
              <a:gd name="connsiteX3" fmla="*/ 2226407 w 7873023"/>
              <a:gd name="connsiteY3" fmla="*/ 1722845 h 4086050"/>
              <a:gd name="connsiteX4" fmla="*/ 3065586 w 7873023"/>
              <a:gd name="connsiteY4" fmla="*/ 1654348 h 4086050"/>
              <a:gd name="connsiteX5" fmla="*/ 5027637 w 7873023"/>
              <a:gd name="connsiteY5" fmla="*/ 3934070 h 4086050"/>
              <a:gd name="connsiteX6" fmla="*/ 5913900 w 7873023"/>
              <a:gd name="connsiteY6" fmla="*/ 3596445 h 4086050"/>
              <a:gd name="connsiteX7" fmla="*/ 7179410 w 7873023"/>
              <a:gd name="connsiteY7" fmla="*/ 3867453 h 4086050"/>
              <a:gd name="connsiteX8" fmla="*/ 7873023 w 7873023"/>
              <a:gd name="connsiteY8" fmla="*/ 4049737 h 4086050"/>
              <a:gd name="connsiteX0" fmla="*/ 0 w 7873023"/>
              <a:gd name="connsiteY0" fmla="*/ 0 h 4086030"/>
              <a:gd name="connsiteX1" fmla="*/ 1048154 w 7873023"/>
              <a:gd name="connsiteY1" fmla="*/ 1116651 h 4086030"/>
              <a:gd name="connsiteX2" fmla="*/ 1498684 w 7873023"/>
              <a:gd name="connsiteY2" fmla="*/ 4082451 h 4086030"/>
              <a:gd name="connsiteX3" fmla="*/ 2226407 w 7873023"/>
              <a:gd name="connsiteY3" fmla="*/ 1722845 h 4086030"/>
              <a:gd name="connsiteX4" fmla="*/ 3138158 w 7873023"/>
              <a:gd name="connsiteY4" fmla="*/ 1726919 h 4086030"/>
              <a:gd name="connsiteX5" fmla="*/ 5027637 w 7873023"/>
              <a:gd name="connsiteY5" fmla="*/ 3934070 h 4086030"/>
              <a:gd name="connsiteX6" fmla="*/ 5913900 w 7873023"/>
              <a:gd name="connsiteY6" fmla="*/ 3596445 h 4086030"/>
              <a:gd name="connsiteX7" fmla="*/ 7179410 w 7873023"/>
              <a:gd name="connsiteY7" fmla="*/ 3867453 h 4086030"/>
              <a:gd name="connsiteX8" fmla="*/ 7873023 w 7873023"/>
              <a:gd name="connsiteY8" fmla="*/ 4049737 h 4086030"/>
              <a:gd name="connsiteX0" fmla="*/ 0 w 7873023"/>
              <a:gd name="connsiteY0" fmla="*/ 0 h 4087738"/>
              <a:gd name="connsiteX1" fmla="*/ 1048154 w 7873023"/>
              <a:gd name="connsiteY1" fmla="*/ 1116651 h 4087738"/>
              <a:gd name="connsiteX2" fmla="*/ 1498684 w 7873023"/>
              <a:gd name="connsiteY2" fmla="*/ 4082451 h 4087738"/>
              <a:gd name="connsiteX3" fmla="*/ 2211892 w 7873023"/>
              <a:gd name="connsiteY3" fmla="*/ 1838959 h 4087738"/>
              <a:gd name="connsiteX4" fmla="*/ 3138158 w 7873023"/>
              <a:gd name="connsiteY4" fmla="*/ 1726919 h 4087738"/>
              <a:gd name="connsiteX5" fmla="*/ 5027637 w 7873023"/>
              <a:gd name="connsiteY5" fmla="*/ 3934070 h 4087738"/>
              <a:gd name="connsiteX6" fmla="*/ 5913900 w 7873023"/>
              <a:gd name="connsiteY6" fmla="*/ 3596445 h 4087738"/>
              <a:gd name="connsiteX7" fmla="*/ 7179410 w 7873023"/>
              <a:gd name="connsiteY7" fmla="*/ 3867453 h 4087738"/>
              <a:gd name="connsiteX8" fmla="*/ 7873023 w 7873023"/>
              <a:gd name="connsiteY8" fmla="*/ 4049737 h 4087738"/>
              <a:gd name="connsiteX0" fmla="*/ 0 w 7858509"/>
              <a:gd name="connsiteY0" fmla="*/ 0 h 3768423"/>
              <a:gd name="connsiteX1" fmla="*/ 1033640 w 7858509"/>
              <a:gd name="connsiteY1" fmla="*/ 797336 h 3768423"/>
              <a:gd name="connsiteX2" fmla="*/ 1484170 w 7858509"/>
              <a:gd name="connsiteY2" fmla="*/ 3763136 h 3768423"/>
              <a:gd name="connsiteX3" fmla="*/ 2197378 w 7858509"/>
              <a:gd name="connsiteY3" fmla="*/ 1519644 h 3768423"/>
              <a:gd name="connsiteX4" fmla="*/ 3123644 w 7858509"/>
              <a:gd name="connsiteY4" fmla="*/ 1407604 h 3768423"/>
              <a:gd name="connsiteX5" fmla="*/ 5013123 w 7858509"/>
              <a:gd name="connsiteY5" fmla="*/ 3614755 h 3768423"/>
              <a:gd name="connsiteX6" fmla="*/ 5899386 w 7858509"/>
              <a:gd name="connsiteY6" fmla="*/ 3277130 h 3768423"/>
              <a:gd name="connsiteX7" fmla="*/ 7164896 w 7858509"/>
              <a:gd name="connsiteY7" fmla="*/ 3548138 h 3768423"/>
              <a:gd name="connsiteX8" fmla="*/ 7858509 w 7858509"/>
              <a:gd name="connsiteY8" fmla="*/ 3730422 h 3768423"/>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3280"/>
              <a:gd name="connsiteX1" fmla="*/ 1469068 w 8293937"/>
              <a:gd name="connsiteY1" fmla="*/ 652193 h 3623280"/>
              <a:gd name="connsiteX2" fmla="*/ 1919598 w 8293937"/>
              <a:gd name="connsiteY2" fmla="*/ 3617993 h 3623280"/>
              <a:gd name="connsiteX3" fmla="*/ 2632806 w 8293937"/>
              <a:gd name="connsiteY3" fmla="*/ 1374501 h 3623280"/>
              <a:gd name="connsiteX4" fmla="*/ 3559072 w 8293937"/>
              <a:gd name="connsiteY4" fmla="*/ 1262461 h 3623280"/>
              <a:gd name="connsiteX5" fmla="*/ 5448551 w 8293937"/>
              <a:gd name="connsiteY5" fmla="*/ 3469612 h 3623280"/>
              <a:gd name="connsiteX6" fmla="*/ 6334814 w 8293937"/>
              <a:gd name="connsiteY6" fmla="*/ 3131987 h 3623280"/>
              <a:gd name="connsiteX7" fmla="*/ 7600324 w 8293937"/>
              <a:gd name="connsiteY7" fmla="*/ 3402995 h 3623280"/>
              <a:gd name="connsiteX8" fmla="*/ 8293937 w 8293937"/>
              <a:gd name="connsiteY8" fmla="*/ 3585279 h 3623280"/>
              <a:gd name="connsiteX0" fmla="*/ 0 w 8293937"/>
              <a:gd name="connsiteY0" fmla="*/ 0 h 3622314"/>
              <a:gd name="connsiteX1" fmla="*/ 1556153 w 8293937"/>
              <a:gd name="connsiteY1" fmla="*/ 724765 h 3622314"/>
              <a:gd name="connsiteX2" fmla="*/ 1919598 w 8293937"/>
              <a:gd name="connsiteY2" fmla="*/ 3617993 h 3622314"/>
              <a:gd name="connsiteX3" fmla="*/ 2632806 w 8293937"/>
              <a:gd name="connsiteY3" fmla="*/ 1374501 h 3622314"/>
              <a:gd name="connsiteX4" fmla="*/ 3559072 w 8293937"/>
              <a:gd name="connsiteY4" fmla="*/ 1262461 h 3622314"/>
              <a:gd name="connsiteX5" fmla="*/ 5448551 w 8293937"/>
              <a:gd name="connsiteY5" fmla="*/ 3469612 h 3622314"/>
              <a:gd name="connsiteX6" fmla="*/ 6334814 w 8293937"/>
              <a:gd name="connsiteY6" fmla="*/ 3131987 h 3622314"/>
              <a:gd name="connsiteX7" fmla="*/ 7600324 w 8293937"/>
              <a:gd name="connsiteY7" fmla="*/ 3402995 h 3622314"/>
              <a:gd name="connsiteX8" fmla="*/ 8293937 w 8293937"/>
              <a:gd name="connsiteY8" fmla="*/ 3585279 h 3622314"/>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6828"/>
              <a:gd name="connsiteX1" fmla="*/ 2041413 w 8779197"/>
              <a:gd name="connsiteY1" fmla="*/ 739279 h 3636828"/>
              <a:gd name="connsiteX2" fmla="*/ 2404858 w 8779197"/>
              <a:gd name="connsiteY2" fmla="*/ 3632507 h 3636828"/>
              <a:gd name="connsiteX3" fmla="*/ 3118066 w 8779197"/>
              <a:gd name="connsiteY3" fmla="*/ 1389015 h 3636828"/>
              <a:gd name="connsiteX4" fmla="*/ 4044332 w 8779197"/>
              <a:gd name="connsiteY4" fmla="*/ 1276975 h 3636828"/>
              <a:gd name="connsiteX5" fmla="*/ 5933811 w 8779197"/>
              <a:gd name="connsiteY5" fmla="*/ 3484126 h 3636828"/>
              <a:gd name="connsiteX6" fmla="*/ 6820074 w 8779197"/>
              <a:gd name="connsiteY6" fmla="*/ 3146501 h 3636828"/>
              <a:gd name="connsiteX7" fmla="*/ 8085584 w 8779197"/>
              <a:gd name="connsiteY7" fmla="*/ 3417509 h 3636828"/>
              <a:gd name="connsiteX8" fmla="*/ 8779197 w 8779197"/>
              <a:gd name="connsiteY8" fmla="*/ 3599793 h 3636828"/>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8205"/>
              <a:gd name="connsiteX1" fmla="*/ 1982594 w 8779197"/>
              <a:gd name="connsiteY1" fmla="*/ 637679 h 3638205"/>
              <a:gd name="connsiteX2" fmla="*/ 2404858 w 8779197"/>
              <a:gd name="connsiteY2" fmla="*/ 3632507 h 3638205"/>
              <a:gd name="connsiteX3" fmla="*/ 3118066 w 8779197"/>
              <a:gd name="connsiteY3" fmla="*/ 1389015 h 3638205"/>
              <a:gd name="connsiteX4" fmla="*/ 4044332 w 8779197"/>
              <a:gd name="connsiteY4" fmla="*/ 1276975 h 3638205"/>
              <a:gd name="connsiteX5" fmla="*/ 5933811 w 8779197"/>
              <a:gd name="connsiteY5" fmla="*/ 3484126 h 3638205"/>
              <a:gd name="connsiteX6" fmla="*/ 6820074 w 8779197"/>
              <a:gd name="connsiteY6" fmla="*/ 3146501 h 3638205"/>
              <a:gd name="connsiteX7" fmla="*/ 8085584 w 8779197"/>
              <a:gd name="connsiteY7" fmla="*/ 3417509 h 3638205"/>
              <a:gd name="connsiteX8" fmla="*/ 8779197 w 8779197"/>
              <a:gd name="connsiteY8" fmla="*/ 3599793 h 3638205"/>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779197"/>
              <a:gd name="connsiteY0" fmla="*/ 0 h 3639518"/>
              <a:gd name="connsiteX1" fmla="*/ 1997298 w 8779197"/>
              <a:gd name="connsiteY1" fmla="*/ 550593 h 3639518"/>
              <a:gd name="connsiteX2" fmla="*/ 2404858 w 8779197"/>
              <a:gd name="connsiteY2" fmla="*/ 3632507 h 3639518"/>
              <a:gd name="connsiteX3" fmla="*/ 3118066 w 8779197"/>
              <a:gd name="connsiteY3" fmla="*/ 1389015 h 3639518"/>
              <a:gd name="connsiteX4" fmla="*/ 4044332 w 8779197"/>
              <a:gd name="connsiteY4" fmla="*/ 1276975 h 3639518"/>
              <a:gd name="connsiteX5" fmla="*/ 5933811 w 8779197"/>
              <a:gd name="connsiteY5" fmla="*/ 3484126 h 3639518"/>
              <a:gd name="connsiteX6" fmla="*/ 6820074 w 8779197"/>
              <a:gd name="connsiteY6" fmla="*/ 3146501 h 3639518"/>
              <a:gd name="connsiteX7" fmla="*/ 8085584 w 8779197"/>
              <a:gd name="connsiteY7" fmla="*/ 3417509 h 3639518"/>
              <a:gd name="connsiteX8" fmla="*/ 8779197 w 8779197"/>
              <a:gd name="connsiteY8" fmla="*/ 3599793 h 3639518"/>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085584 w 8808606"/>
              <a:gd name="connsiteY7" fmla="*/ 3417509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5933811 w 8808606"/>
              <a:gd name="connsiteY5" fmla="*/ 3484126 h 3875565"/>
              <a:gd name="connsiteX6" fmla="*/ 6820074 w 8808606"/>
              <a:gd name="connsiteY6" fmla="*/ 3146501 h 3875565"/>
              <a:gd name="connsiteX7" fmla="*/ 8808606 w 8808606"/>
              <a:gd name="connsiteY7"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933811 w 8808606"/>
              <a:gd name="connsiteY6" fmla="*/ 3484126 h 3875565"/>
              <a:gd name="connsiteX7" fmla="*/ 6820074 w 8808606"/>
              <a:gd name="connsiteY7" fmla="*/ 3146501 h 3875565"/>
              <a:gd name="connsiteX8" fmla="*/ 8808606 w 8808606"/>
              <a:gd name="connsiteY8"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4044332 w 8808606"/>
              <a:gd name="connsiteY4" fmla="*/ 12769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79645 w 8808606"/>
              <a:gd name="connsiteY4" fmla="*/ 1175375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60022 w 8808606"/>
              <a:gd name="connsiteY5" fmla="*/ 1973756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601203 w 8808606"/>
              <a:gd name="connsiteY5" fmla="*/ 1901184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 name="connsiteX0" fmla="*/ 0 w 8808606"/>
              <a:gd name="connsiteY0" fmla="*/ 0 h 3875565"/>
              <a:gd name="connsiteX1" fmla="*/ 1997298 w 8808606"/>
              <a:gd name="connsiteY1" fmla="*/ 550593 h 3875565"/>
              <a:gd name="connsiteX2" fmla="*/ 2404858 w 8808606"/>
              <a:gd name="connsiteY2" fmla="*/ 3632507 h 3875565"/>
              <a:gd name="connsiteX3" fmla="*/ 3118066 w 8808606"/>
              <a:gd name="connsiteY3" fmla="*/ 1389015 h 3875565"/>
              <a:gd name="connsiteX4" fmla="*/ 3764940 w 8808606"/>
              <a:gd name="connsiteY4" fmla="*/ 943146 h 3875565"/>
              <a:gd name="connsiteX5" fmla="*/ 4498270 w 8808606"/>
              <a:gd name="connsiteY5" fmla="*/ 1727013 h 3875565"/>
              <a:gd name="connsiteX6" fmla="*/ 5130577 w 8808606"/>
              <a:gd name="connsiteY6" fmla="*/ 2568841 h 3875565"/>
              <a:gd name="connsiteX7" fmla="*/ 5933811 w 8808606"/>
              <a:gd name="connsiteY7" fmla="*/ 3484126 h 3875565"/>
              <a:gd name="connsiteX8" fmla="*/ 6820074 w 8808606"/>
              <a:gd name="connsiteY8" fmla="*/ 3146501 h 3875565"/>
              <a:gd name="connsiteX9" fmla="*/ 8808606 w 8808606"/>
              <a:gd name="connsiteY9" fmla="*/ 3875565 h 38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8606" h="3875565">
                <a:moveTo>
                  <a:pt x="0" y="0"/>
                </a:moveTo>
                <a:cubicBezTo>
                  <a:pt x="318087" y="67232"/>
                  <a:pt x="1949404" y="322546"/>
                  <a:pt x="1997298" y="550593"/>
                </a:cubicBezTo>
                <a:cubicBezTo>
                  <a:pt x="2045192" y="778640"/>
                  <a:pt x="2570979" y="3623398"/>
                  <a:pt x="2404858" y="3632507"/>
                </a:cubicBezTo>
                <a:cubicBezTo>
                  <a:pt x="2238737" y="3641616"/>
                  <a:pt x="2891386" y="1837242"/>
                  <a:pt x="3118066" y="1389015"/>
                </a:cubicBezTo>
                <a:cubicBezTo>
                  <a:pt x="3344746" y="940788"/>
                  <a:pt x="3534906" y="886813"/>
                  <a:pt x="3764940" y="943146"/>
                </a:cubicBezTo>
                <a:cubicBezTo>
                  <a:pt x="3994974" y="999479"/>
                  <a:pt x="4199587" y="1932616"/>
                  <a:pt x="4498270" y="1727013"/>
                </a:cubicBezTo>
                <a:cubicBezTo>
                  <a:pt x="4796953" y="1521410"/>
                  <a:pt x="4876615" y="2827532"/>
                  <a:pt x="5130577" y="2568841"/>
                </a:cubicBezTo>
                <a:cubicBezTo>
                  <a:pt x="5384539" y="2310150"/>
                  <a:pt x="5652228" y="3387849"/>
                  <a:pt x="5933811" y="3484126"/>
                </a:cubicBezTo>
                <a:cubicBezTo>
                  <a:pt x="6215394" y="3580403"/>
                  <a:pt x="6340941" y="3081261"/>
                  <a:pt x="6820074" y="3146501"/>
                </a:cubicBezTo>
                <a:cubicBezTo>
                  <a:pt x="7299207" y="3211741"/>
                  <a:pt x="7467924" y="3564020"/>
                  <a:pt x="8808606" y="3875565"/>
                </a:cubicBezTo>
              </a:path>
            </a:pathLst>
          </a:custGeom>
          <a:noFill/>
          <a:ln w="130175" cap="sq" cmpd="sng" algn="ctr">
            <a:gradFill>
              <a:gsLst>
                <a:gs pos="98333">
                  <a:sysClr val="window" lastClr="FFFFFF"/>
                </a:gs>
                <a:gs pos="0">
                  <a:sysClr val="window" lastClr="FFFFFF"/>
                </a:gs>
                <a:gs pos="12000">
                  <a:srgbClr val="FF9966">
                    <a:lumMod val="81000"/>
                    <a:lumOff val="19000"/>
                  </a:srgbClr>
                </a:gs>
                <a:gs pos="47000">
                  <a:srgbClr val="92D050">
                    <a:lumMod val="50000"/>
                    <a:lumOff val="50000"/>
                  </a:srgbClr>
                </a:gs>
                <a:gs pos="75000">
                  <a:srgbClr val="92D050">
                    <a:lumMod val="90000"/>
                    <a:lumOff val="10000"/>
                  </a:srgbClr>
                </a:gs>
                <a:gs pos="93000">
                  <a:srgbClr val="8064A2">
                    <a:lumMod val="33000"/>
                    <a:lumOff val="67000"/>
                  </a:srgbClr>
                </a:gs>
              </a:gsLst>
              <a:lin ang="5400000" scaled="0"/>
            </a:gradFill>
            <a:prstDash val="solid"/>
          </a:ln>
          <a:effectLst>
            <a:softEdge rad="0"/>
          </a:effectLst>
        </p:spPr>
        <p:txBody>
          <a:bodyPr lIns="91412" tIns="45706" rIns="91412" bIns="45706"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51" name="テキスト ボックス 50"/>
          <p:cNvSpPr txBox="1"/>
          <p:nvPr/>
        </p:nvSpPr>
        <p:spPr>
          <a:xfrm>
            <a:off x="179512" y="618307"/>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看取りは医療ではない。</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635896" y="2708921"/>
            <a:ext cx="5508104" cy="2706176"/>
            <a:chOff x="3635896" y="2708921"/>
            <a:chExt cx="5508104" cy="2706176"/>
          </a:xfrm>
        </p:grpSpPr>
        <p:sp>
          <p:nvSpPr>
            <p:cNvPr id="2" name="直角三角形 1"/>
            <p:cNvSpPr/>
            <p:nvPr/>
          </p:nvSpPr>
          <p:spPr>
            <a:xfrm>
              <a:off x="3635896" y="2708921"/>
              <a:ext cx="5508104" cy="2706176"/>
            </a:xfrm>
            <a:prstGeom prst="r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3667646" y="4830321"/>
              <a:ext cx="22365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医療依存度</a:t>
              </a:r>
            </a:p>
          </p:txBody>
        </p:sp>
      </p:grpSp>
      <p:grpSp>
        <p:nvGrpSpPr>
          <p:cNvPr id="4" name="グループ化 3"/>
          <p:cNvGrpSpPr/>
          <p:nvPr/>
        </p:nvGrpSpPr>
        <p:grpSpPr>
          <a:xfrm>
            <a:off x="3635896" y="2708921"/>
            <a:ext cx="5508104" cy="2706176"/>
            <a:chOff x="3635896" y="2708921"/>
            <a:chExt cx="5508104" cy="2706176"/>
          </a:xfrm>
        </p:grpSpPr>
        <p:sp>
          <p:nvSpPr>
            <p:cNvPr id="14" name="直角三角形 13"/>
            <p:cNvSpPr/>
            <p:nvPr/>
          </p:nvSpPr>
          <p:spPr>
            <a:xfrm rot="10800000">
              <a:off x="3635896" y="2708921"/>
              <a:ext cx="5508104" cy="2706176"/>
            </a:xfrm>
            <a:prstGeom prst="rtTriangl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6083310" y="2773410"/>
              <a:ext cx="30572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ケアへの依存度</a:t>
              </a:r>
            </a:p>
          </p:txBody>
        </p:sp>
      </p:grpSp>
      <p:sp>
        <p:nvSpPr>
          <p:cNvPr id="5" name="円/楕円 4"/>
          <p:cNvSpPr/>
          <p:nvPr/>
        </p:nvSpPr>
        <p:spPr>
          <a:xfrm>
            <a:off x="8676456" y="5085184"/>
            <a:ext cx="467544" cy="4675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7317859" y="5659262"/>
            <a:ext cx="18261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死亡診断</a:t>
            </a:r>
          </a:p>
        </p:txBody>
      </p:sp>
      <p:sp>
        <p:nvSpPr>
          <p:cNvPr id="16" name="テキスト ボックス 15">
            <a:extLst>
              <a:ext uri="{FF2B5EF4-FFF2-40B4-BE49-F238E27FC236}">
                <a16:creationId xmlns:a16="http://schemas.microsoft.com/office/drawing/2014/main" id="{9AB0ACBC-F792-42F9-8852-66E6ABEE2F67}"/>
              </a:ext>
            </a:extLst>
          </p:cNvPr>
          <p:cNvSpPr txBox="1"/>
          <p:nvPr/>
        </p:nvSpPr>
        <p:spPr>
          <a:xfrm>
            <a:off x="5095078" y="5659262"/>
            <a:ext cx="22365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苦痛の緩和</a:t>
            </a:r>
          </a:p>
        </p:txBody>
      </p:sp>
      <p:sp>
        <p:nvSpPr>
          <p:cNvPr id="17" name="テキスト ボックス 16">
            <a:extLst>
              <a:ext uri="{FF2B5EF4-FFF2-40B4-BE49-F238E27FC236}">
                <a16:creationId xmlns:a16="http://schemas.microsoft.com/office/drawing/2014/main" id="{6718798F-F0E3-457E-9DDA-966D5D4B89E0}"/>
              </a:ext>
            </a:extLst>
          </p:cNvPr>
          <p:cNvSpPr txBox="1"/>
          <p:nvPr/>
        </p:nvSpPr>
        <p:spPr>
          <a:xfrm>
            <a:off x="1983065" y="2038852"/>
            <a:ext cx="71609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その人の「生きる」をどう支えるのか</a:t>
            </a:r>
          </a:p>
        </p:txBody>
      </p:sp>
    </p:spTree>
    <p:extLst>
      <p:ext uri="{BB962C8B-B14F-4D97-AF65-F5344CB8AC3E}">
        <p14:creationId xmlns:p14="http://schemas.microsoft.com/office/powerpoint/2010/main" val="40955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nvGraphicFramePr>
        <p:xfrm>
          <a:off x="411163" y="1550988"/>
          <a:ext cx="2455862" cy="3617912"/>
        </p:xfrm>
        <a:graphic>
          <a:graphicData uri="http://schemas.openxmlformats.org/presentationml/2006/ole">
            <mc:AlternateContent xmlns:mc="http://schemas.openxmlformats.org/markup-compatibility/2006">
              <mc:Choice xmlns:v="urn:schemas-microsoft-com:vml" Requires="v">
                <p:oleObj name="Acrobat Document" r:id="rId2" imgW="2733472" imgH="4029075" progId="AcroExch.Document.11">
                  <p:embed/>
                </p:oleObj>
              </mc:Choice>
              <mc:Fallback>
                <p:oleObj name="Acrobat Document" r:id="rId2" imgW="2733472" imgH="4029075" progId="AcroExch.Document.11">
                  <p:embed/>
                  <p:pic>
                    <p:nvPicPr>
                      <p:cNvPr id="5" name="オブジェクト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550988"/>
                        <a:ext cx="2455862" cy="3617912"/>
                      </a:xfrm>
                      <a:prstGeom prst="rect">
                        <a:avLst/>
                      </a:prstGeom>
                      <a:noFill/>
                      <a:ln>
                        <a:noFill/>
                      </a:ln>
                    </p:spPr>
                  </p:pic>
                </p:oleObj>
              </mc:Fallback>
            </mc:AlternateContent>
          </a:graphicData>
        </a:graphic>
      </p:graphicFrame>
      <p:sp>
        <p:nvSpPr>
          <p:cNvPr id="18" name="テキスト ボックス 17"/>
          <p:cNvSpPr txBox="1"/>
          <p:nvPr/>
        </p:nvSpPr>
        <p:spPr>
          <a:xfrm>
            <a:off x="2983550" y="1480510"/>
            <a:ext cx="5750292" cy="52937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暑い日が続きます。みなさまお変わりありませんか。</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先般、●●永眠の際は、お忙しい中、</a:t>
            </a:r>
            <a:br>
              <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b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厚いご配慮をいただき本当にありがとうございました。</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心から御礼申し上げます。</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たくさんの友人、知人に囲まれて、</a:t>
            </a:r>
            <a:r>
              <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57</a:t>
            </a: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年間生きた地上から、</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いつも以上の笑顔で旅立ったに違いありません。</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死を想うときにこそ、人は「生」の重みと喜びを実感するのですね。</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癌により肝臓がほぼ機能しなくなった亡くなる</a:t>
            </a:r>
            <a:r>
              <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10</a:t>
            </a: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日ほど前、</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「本当に楽しかったよ。モノを創っている人はおもしろい。</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そういう人の手助けをするのが一番楽しいよ。」</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と静かに語ってくれました。</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多くのクリエイティブな友人たちの心にこの言葉が届きますように。</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最後の仕事は居住マンションの緊急時用電源確保のための</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ソーラーシステムでした。</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見事にやり遂げました。</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近隣のみなさまにも気持ちが届きますように。</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愛用のＭＡＣは今もスリープ状態です。</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穏やかな点滅が呼吸し続けています。</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rPr>
              <a:t>わたしたち家族とともにいつまでも。</a:t>
            </a:r>
            <a:endParaRPr kumimoji="1" lang="en-US" altLang="ja-JP" sz="1400" b="0" i="0" u="none" strike="noStrike" kern="1200" cap="none" spc="0" normalizeH="0" baseline="0" noProof="0" dirty="0">
              <a:ln>
                <a:noFill/>
              </a:ln>
              <a:solidFill>
                <a:prstClr val="white">
                  <a:lumMod val="85000"/>
                </a:prstClr>
              </a:solidFill>
              <a:effectLst/>
              <a:uLnTx/>
              <a:uFillTx/>
              <a:latin typeface="HGSｺﾞｼｯｸM" panose="020B0600000000000000" pitchFamily="50" charset="-128"/>
              <a:ea typeface="HGSｺﾞｼｯｸM" panose="020B06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79512" y="618307"/>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自宅で旅立つということ</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9025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20140522_091059.jpg を表示していま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755576" y="1649422"/>
            <a:ext cx="5827236"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人生（生活）の継続性</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7" name="テキスト ボックス 6"/>
          <p:cNvSpPr txBox="1"/>
          <p:nvPr/>
        </p:nvSpPr>
        <p:spPr>
          <a:xfrm>
            <a:off x="755576" y="2276872"/>
            <a:ext cx="4288353"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自己決定の尊重</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8" name="テキスト ボックス 7"/>
          <p:cNvSpPr txBox="1"/>
          <p:nvPr/>
        </p:nvSpPr>
        <p:spPr>
          <a:xfrm>
            <a:off x="755576" y="2924944"/>
            <a:ext cx="7879080"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残存機能（できること）の活用</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0" name="テキスト ボックス 9"/>
          <p:cNvSpPr txBox="1"/>
          <p:nvPr/>
        </p:nvSpPr>
        <p:spPr>
          <a:xfrm>
            <a:off x="179512" y="618307"/>
            <a:ext cx="58272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高齢者福祉の三原則</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55576" y="4205182"/>
            <a:ext cx="8392041"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残存機能（できないこと）の確認</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2" name="テキスト ボックス 11"/>
          <p:cNvSpPr txBox="1"/>
          <p:nvPr/>
        </p:nvSpPr>
        <p:spPr>
          <a:xfrm>
            <a:off x="755576" y="4832632"/>
            <a:ext cx="6340197"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ケアプランを作成・提供</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3" name="テキスト ボックス 12"/>
          <p:cNvSpPr txBox="1"/>
          <p:nvPr/>
        </p:nvSpPr>
        <p:spPr>
          <a:xfrm>
            <a:off x="755576" y="5480704"/>
            <a:ext cx="7366119" cy="707886"/>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4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rPr>
              <a:t>ケアプランに基づく生活援助</a:t>
            </a:r>
            <a:endParaRPr kumimoji="1" lang="en-US" altLang="ja-JP" sz="1000" b="0" i="0" u="none" strike="noStrike" kern="1200" cap="none" spc="0" normalizeH="0" baseline="0" noProof="0" dirty="0">
              <a:ln>
                <a:noFill/>
              </a:ln>
              <a:solidFill>
                <a:srgbClr val="F79646">
                  <a:lumMod val="20000"/>
                  <a:lumOff val="80000"/>
                </a:srgb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063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正方形/長方形 24"/>
          <p:cNvSpPr/>
          <p:nvPr/>
        </p:nvSpPr>
        <p:spPr>
          <a:xfrm>
            <a:off x="0" y="4941168"/>
            <a:ext cx="9144000" cy="1944216"/>
          </a:xfrm>
          <a:prstGeom prst="rect">
            <a:avLst/>
          </a:prstGeom>
          <a:solidFill>
            <a:srgbClr val="9BBB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AutoShape 2" descr="「木 　イラス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AutoShape 4" descr="「木 　イラスト」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AutoShape 6" descr="「木 　イラスト」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32" name="Picture 8" descr="「木 　イラスト」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983"/>
            <a:ext cx="5688632" cy="5688632"/>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2947100" y="4926330"/>
            <a:ext cx="1716340" cy="1474565"/>
          </a:xfrm>
          <a:custGeom>
            <a:avLst/>
            <a:gdLst>
              <a:gd name="connsiteX0" fmla="*/ 1453450 w 1716340"/>
              <a:gd name="connsiteY0" fmla="*/ 0 h 1474565"/>
              <a:gd name="connsiteX1" fmla="*/ 1201990 w 1716340"/>
              <a:gd name="connsiteY1" fmla="*/ 342900 h 1474565"/>
              <a:gd name="connsiteX2" fmla="*/ 950530 w 1716340"/>
              <a:gd name="connsiteY2" fmla="*/ 434340 h 1474565"/>
              <a:gd name="connsiteX3" fmla="*/ 584770 w 1716340"/>
              <a:gd name="connsiteY3" fmla="*/ 525780 h 1474565"/>
              <a:gd name="connsiteX4" fmla="*/ 493330 w 1716340"/>
              <a:gd name="connsiteY4" fmla="*/ 640080 h 1474565"/>
              <a:gd name="connsiteX5" fmla="*/ 116140 w 1716340"/>
              <a:gd name="connsiteY5" fmla="*/ 902970 h 1474565"/>
              <a:gd name="connsiteX6" fmla="*/ 70420 w 1716340"/>
              <a:gd name="connsiteY6" fmla="*/ 1131570 h 1474565"/>
              <a:gd name="connsiteX7" fmla="*/ 1840 w 1716340"/>
              <a:gd name="connsiteY7" fmla="*/ 1474470 h 1474565"/>
              <a:gd name="connsiteX8" fmla="*/ 150430 w 1716340"/>
              <a:gd name="connsiteY8" fmla="*/ 1097280 h 1474565"/>
              <a:gd name="connsiteX9" fmla="*/ 219010 w 1716340"/>
              <a:gd name="connsiteY9" fmla="*/ 925830 h 1474565"/>
              <a:gd name="connsiteX10" fmla="*/ 413320 w 1716340"/>
              <a:gd name="connsiteY10" fmla="*/ 845820 h 1474565"/>
              <a:gd name="connsiteX11" fmla="*/ 413320 w 1716340"/>
              <a:gd name="connsiteY11" fmla="*/ 1211580 h 1474565"/>
              <a:gd name="connsiteX12" fmla="*/ 481900 w 1716340"/>
              <a:gd name="connsiteY12" fmla="*/ 857250 h 1474565"/>
              <a:gd name="connsiteX13" fmla="*/ 561910 w 1716340"/>
              <a:gd name="connsiteY13" fmla="*/ 697230 h 1474565"/>
              <a:gd name="connsiteX14" fmla="*/ 653350 w 1716340"/>
              <a:gd name="connsiteY14" fmla="*/ 617220 h 1474565"/>
              <a:gd name="connsiteX15" fmla="*/ 893380 w 1716340"/>
              <a:gd name="connsiteY15" fmla="*/ 571500 h 1474565"/>
              <a:gd name="connsiteX16" fmla="*/ 1087690 w 1716340"/>
              <a:gd name="connsiteY16" fmla="*/ 582930 h 1474565"/>
              <a:gd name="connsiteX17" fmla="*/ 1041970 w 1716340"/>
              <a:gd name="connsiteY17" fmla="*/ 1108710 h 1474565"/>
              <a:gd name="connsiteX18" fmla="*/ 1121980 w 1716340"/>
              <a:gd name="connsiteY18" fmla="*/ 800100 h 1474565"/>
              <a:gd name="connsiteX19" fmla="*/ 1282000 w 1716340"/>
              <a:gd name="connsiteY19" fmla="*/ 491490 h 1474565"/>
              <a:gd name="connsiteX20" fmla="*/ 1499170 w 1716340"/>
              <a:gd name="connsiteY20" fmla="*/ 285750 h 1474565"/>
              <a:gd name="connsiteX21" fmla="*/ 1716340 w 1716340"/>
              <a:gd name="connsiteY21" fmla="*/ 57150 h 14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6340" h="1474565">
                <a:moveTo>
                  <a:pt x="1453450" y="0"/>
                </a:moveTo>
                <a:cubicBezTo>
                  <a:pt x="1369630" y="135255"/>
                  <a:pt x="1285810" y="270510"/>
                  <a:pt x="1201990" y="342900"/>
                </a:cubicBezTo>
                <a:cubicBezTo>
                  <a:pt x="1118170" y="415290"/>
                  <a:pt x="1053400" y="403860"/>
                  <a:pt x="950530" y="434340"/>
                </a:cubicBezTo>
                <a:cubicBezTo>
                  <a:pt x="847660" y="464820"/>
                  <a:pt x="660970" y="491490"/>
                  <a:pt x="584770" y="525780"/>
                </a:cubicBezTo>
                <a:cubicBezTo>
                  <a:pt x="508570" y="560070"/>
                  <a:pt x="571435" y="577215"/>
                  <a:pt x="493330" y="640080"/>
                </a:cubicBezTo>
                <a:cubicBezTo>
                  <a:pt x="415225" y="702945"/>
                  <a:pt x="186625" y="821055"/>
                  <a:pt x="116140" y="902970"/>
                </a:cubicBezTo>
                <a:cubicBezTo>
                  <a:pt x="45655" y="984885"/>
                  <a:pt x="70420" y="1131570"/>
                  <a:pt x="70420" y="1131570"/>
                </a:cubicBezTo>
                <a:cubicBezTo>
                  <a:pt x="51370" y="1226820"/>
                  <a:pt x="-11495" y="1480185"/>
                  <a:pt x="1840" y="1474470"/>
                </a:cubicBezTo>
                <a:cubicBezTo>
                  <a:pt x="15175" y="1468755"/>
                  <a:pt x="114235" y="1188720"/>
                  <a:pt x="150430" y="1097280"/>
                </a:cubicBezTo>
                <a:cubicBezTo>
                  <a:pt x="186625" y="1005840"/>
                  <a:pt x="175195" y="967740"/>
                  <a:pt x="219010" y="925830"/>
                </a:cubicBezTo>
                <a:cubicBezTo>
                  <a:pt x="262825" y="883920"/>
                  <a:pt x="380935" y="798195"/>
                  <a:pt x="413320" y="845820"/>
                </a:cubicBezTo>
                <a:cubicBezTo>
                  <a:pt x="445705" y="893445"/>
                  <a:pt x="401890" y="1209675"/>
                  <a:pt x="413320" y="1211580"/>
                </a:cubicBezTo>
                <a:cubicBezTo>
                  <a:pt x="424750" y="1213485"/>
                  <a:pt x="457135" y="942975"/>
                  <a:pt x="481900" y="857250"/>
                </a:cubicBezTo>
                <a:cubicBezTo>
                  <a:pt x="506665" y="771525"/>
                  <a:pt x="533335" y="737235"/>
                  <a:pt x="561910" y="697230"/>
                </a:cubicBezTo>
                <a:cubicBezTo>
                  <a:pt x="590485" y="657225"/>
                  <a:pt x="598105" y="638175"/>
                  <a:pt x="653350" y="617220"/>
                </a:cubicBezTo>
                <a:cubicBezTo>
                  <a:pt x="708595" y="596265"/>
                  <a:pt x="820990" y="577215"/>
                  <a:pt x="893380" y="571500"/>
                </a:cubicBezTo>
                <a:cubicBezTo>
                  <a:pt x="965770" y="565785"/>
                  <a:pt x="1062925" y="493395"/>
                  <a:pt x="1087690" y="582930"/>
                </a:cubicBezTo>
                <a:cubicBezTo>
                  <a:pt x="1112455" y="672465"/>
                  <a:pt x="1036255" y="1072515"/>
                  <a:pt x="1041970" y="1108710"/>
                </a:cubicBezTo>
                <a:cubicBezTo>
                  <a:pt x="1047685" y="1144905"/>
                  <a:pt x="1081975" y="902970"/>
                  <a:pt x="1121980" y="800100"/>
                </a:cubicBezTo>
                <a:cubicBezTo>
                  <a:pt x="1161985" y="697230"/>
                  <a:pt x="1219135" y="577215"/>
                  <a:pt x="1282000" y="491490"/>
                </a:cubicBezTo>
                <a:cubicBezTo>
                  <a:pt x="1344865" y="405765"/>
                  <a:pt x="1426780" y="358140"/>
                  <a:pt x="1499170" y="285750"/>
                </a:cubicBezTo>
                <a:cubicBezTo>
                  <a:pt x="1571560" y="213360"/>
                  <a:pt x="1643950" y="135255"/>
                  <a:pt x="1716340" y="5715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フリーフォーム 10"/>
          <p:cNvSpPr/>
          <p:nvPr/>
        </p:nvSpPr>
        <p:spPr>
          <a:xfrm>
            <a:off x="5040630" y="4960620"/>
            <a:ext cx="1852491" cy="1487376"/>
          </a:xfrm>
          <a:custGeom>
            <a:avLst/>
            <a:gdLst>
              <a:gd name="connsiteX0" fmla="*/ 182880 w 1852491"/>
              <a:gd name="connsiteY0" fmla="*/ 34290 h 1487376"/>
              <a:gd name="connsiteX1" fmla="*/ 445770 w 1852491"/>
              <a:gd name="connsiteY1" fmla="*/ 365760 h 1487376"/>
              <a:gd name="connsiteX2" fmla="*/ 1268730 w 1852491"/>
              <a:gd name="connsiteY2" fmla="*/ 640080 h 1487376"/>
              <a:gd name="connsiteX3" fmla="*/ 1657350 w 1852491"/>
              <a:gd name="connsiteY3" fmla="*/ 1017270 h 1487376"/>
              <a:gd name="connsiteX4" fmla="*/ 1851660 w 1852491"/>
              <a:gd name="connsiteY4" fmla="*/ 1360170 h 1487376"/>
              <a:gd name="connsiteX5" fmla="*/ 1588770 w 1852491"/>
              <a:gd name="connsiteY5" fmla="*/ 1017270 h 1487376"/>
              <a:gd name="connsiteX6" fmla="*/ 1451610 w 1852491"/>
              <a:gd name="connsiteY6" fmla="*/ 902970 h 1487376"/>
              <a:gd name="connsiteX7" fmla="*/ 1531620 w 1852491"/>
              <a:gd name="connsiteY7" fmla="*/ 1257300 h 1487376"/>
              <a:gd name="connsiteX8" fmla="*/ 1394460 w 1852491"/>
              <a:gd name="connsiteY8" fmla="*/ 982980 h 1487376"/>
              <a:gd name="connsiteX9" fmla="*/ 1200150 w 1852491"/>
              <a:gd name="connsiteY9" fmla="*/ 754380 h 1487376"/>
              <a:gd name="connsiteX10" fmla="*/ 1005840 w 1852491"/>
              <a:gd name="connsiteY10" fmla="*/ 674370 h 1487376"/>
              <a:gd name="connsiteX11" fmla="*/ 742950 w 1852491"/>
              <a:gd name="connsiteY11" fmla="*/ 594360 h 1487376"/>
              <a:gd name="connsiteX12" fmla="*/ 800100 w 1852491"/>
              <a:gd name="connsiteY12" fmla="*/ 880110 h 1487376"/>
              <a:gd name="connsiteX13" fmla="*/ 1085850 w 1852491"/>
              <a:gd name="connsiteY13" fmla="*/ 1485900 h 1487376"/>
              <a:gd name="connsiteX14" fmla="*/ 834390 w 1852491"/>
              <a:gd name="connsiteY14" fmla="*/ 1062990 h 1487376"/>
              <a:gd name="connsiteX15" fmla="*/ 754380 w 1852491"/>
              <a:gd name="connsiteY15" fmla="*/ 1474470 h 1487376"/>
              <a:gd name="connsiteX16" fmla="*/ 754380 w 1852491"/>
              <a:gd name="connsiteY16" fmla="*/ 948690 h 1487376"/>
              <a:gd name="connsiteX17" fmla="*/ 674370 w 1852491"/>
              <a:gd name="connsiteY17" fmla="*/ 720090 h 1487376"/>
              <a:gd name="connsiteX18" fmla="*/ 525780 w 1852491"/>
              <a:gd name="connsiteY18" fmla="*/ 525780 h 1487376"/>
              <a:gd name="connsiteX19" fmla="*/ 228600 w 1852491"/>
              <a:gd name="connsiteY19" fmla="*/ 422910 h 1487376"/>
              <a:gd name="connsiteX20" fmla="*/ 240030 w 1852491"/>
              <a:gd name="connsiteY20" fmla="*/ 1040130 h 1487376"/>
              <a:gd name="connsiteX21" fmla="*/ 160020 w 1852491"/>
              <a:gd name="connsiteY21" fmla="*/ 480060 h 1487376"/>
              <a:gd name="connsiteX22" fmla="*/ 57150 w 1852491"/>
              <a:gd name="connsiteY22" fmla="*/ 217170 h 1487376"/>
              <a:gd name="connsiteX23" fmla="*/ 0 w 1852491"/>
              <a:gd name="connsiteY23" fmla="*/ 0 h 1487376"/>
              <a:gd name="connsiteX24" fmla="*/ 0 w 1852491"/>
              <a:gd name="connsiteY24" fmla="*/ 0 h 14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2491" h="1487376">
                <a:moveTo>
                  <a:pt x="182880" y="34290"/>
                </a:moveTo>
                <a:cubicBezTo>
                  <a:pt x="223837" y="149542"/>
                  <a:pt x="264795" y="264795"/>
                  <a:pt x="445770" y="365760"/>
                </a:cubicBezTo>
                <a:cubicBezTo>
                  <a:pt x="626745" y="466725"/>
                  <a:pt x="1066800" y="531495"/>
                  <a:pt x="1268730" y="640080"/>
                </a:cubicBezTo>
                <a:cubicBezTo>
                  <a:pt x="1470660" y="748665"/>
                  <a:pt x="1560195" y="897255"/>
                  <a:pt x="1657350" y="1017270"/>
                </a:cubicBezTo>
                <a:cubicBezTo>
                  <a:pt x="1754505" y="1137285"/>
                  <a:pt x="1863090" y="1360170"/>
                  <a:pt x="1851660" y="1360170"/>
                </a:cubicBezTo>
                <a:cubicBezTo>
                  <a:pt x="1840230" y="1360170"/>
                  <a:pt x="1655445" y="1093470"/>
                  <a:pt x="1588770" y="1017270"/>
                </a:cubicBezTo>
                <a:cubicBezTo>
                  <a:pt x="1522095" y="941070"/>
                  <a:pt x="1461135" y="862965"/>
                  <a:pt x="1451610" y="902970"/>
                </a:cubicBezTo>
                <a:cubicBezTo>
                  <a:pt x="1442085" y="942975"/>
                  <a:pt x="1541145" y="1243965"/>
                  <a:pt x="1531620" y="1257300"/>
                </a:cubicBezTo>
                <a:cubicBezTo>
                  <a:pt x="1522095" y="1270635"/>
                  <a:pt x="1449705" y="1066800"/>
                  <a:pt x="1394460" y="982980"/>
                </a:cubicBezTo>
                <a:cubicBezTo>
                  <a:pt x="1339215" y="899160"/>
                  <a:pt x="1264920" y="805815"/>
                  <a:pt x="1200150" y="754380"/>
                </a:cubicBezTo>
                <a:cubicBezTo>
                  <a:pt x="1135380" y="702945"/>
                  <a:pt x="1082040" y="701040"/>
                  <a:pt x="1005840" y="674370"/>
                </a:cubicBezTo>
                <a:cubicBezTo>
                  <a:pt x="929640" y="647700"/>
                  <a:pt x="777240" y="560070"/>
                  <a:pt x="742950" y="594360"/>
                </a:cubicBezTo>
                <a:cubicBezTo>
                  <a:pt x="708660" y="628650"/>
                  <a:pt x="742950" y="731520"/>
                  <a:pt x="800100" y="880110"/>
                </a:cubicBezTo>
                <a:cubicBezTo>
                  <a:pt x="857250" y="1028700"/>
                  <a:pt x="1080135" y="1455420"/>
                  <a:pt x="1085850" y="1485900"/>
                </a:cubicBezTo>
                <a:cubicBezTo>
                  <a:pt x="1091565" y="1516380"/>
                  <a:pt x="889635" y="1064895"/>
                  <a:pt x="834390" y="1062990"/>
                </a:cubicBezTo>
                <a:cubicBezTo>
                  <a:pt x="779145" y="1061085"/>
                  <a:pt x="767715" y="1493520"/>
                  <a:pt x="754380" y="1474470"/>
                </a:cubicBezTo>
                <a:cubicBezTo>
                  <a:pt x="741045" y="1455420"/>
                  <a:pt x="767715" y="1074420"/>
                  <a:pt x="754380" y="948690"/>
                </a:cubicBezTo>
                <a:cubicBezTo>
                  <a:pt x="741045" y="822960"/>
                  <a:pt x="712470" y="790575"/>
                  <a:pt x="674370" y="720090"/>
                </a:cubicBezTo>
                <a:cubicBezTo>
                  <a:pt x="636270" y="649605"/>
                  <a:pt x="600075" y="575310"/>
                  <a:pt x="525780" y="525780"/>
                </a:cubicBezTo>
                <a:cubicBezTo>
                  <a:pt x="451485" y="476250"/>
                  <a:pt x="276225" y="337185"/>
                  <a:pt x="228600" y="422910"/>
                </a:cubicBezTo>
                <a:cubicBezTo>
                  <a:pt x="180975" y="508635"/>
                  <a:pt x="251460" y="1030605"/>
                  <a:pt x="240030" y="1040130"/>
                </a:cubicBezTo>
                <a:cubicBezTo>
                  <a:pt x="228600" y="1049655"/>
                  <a:pt x="190500" y="617220"/>
                  <a:pt x="160020" y="480060"/>
                </a:cubicBezTo>
                <a:cubicBezTo>
                  <a:pt x="129540" y="342900"/>
                  <a:pt x="83820" y="297180"/>
                  <a:pt x="57150" y="217170"/>
                </a:cubicBezTo>
                <a:cubicBezTo>
                  <a:pt x="30480" y="137160"/>
                  <a:pt x="0" y="0"/>
                  <a:pt x="0" y="0"/>
                </a:cubicBezTo>
                <a:lnTo>
                  <a:pt x="0" y="0"/>
                </a:ln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フリーフォーム 11"/>
          <p:cNvSpPr/>
          <p:nvPr/>
        </p:nvSpPr>
        <p:spPr>
          <a:xfrm>
            <a:off x="4572000" y="4941168"/>
            <a:ext cx="1043976" cy="1794659"/>
          </a:xfrm>
          <a:custGeom>
            <a:avLst/>
            <a:gdLst>
              <a:gd name="connsiteX0" fmla="*/ 103688 w 1043976"/>
              <a:gd name="connsiteY0" fmla="*/ 34290 h 1794659"/>
              <a:gd name="connsiteX1" fmla="*/ 149408 w 1043976"/>
              <a:gd name="connsiteY1" fmla="*/ 445770 h 1794659"/>
              <a:gd name="connsiteX2" fmla="*/ 92258 w 1043976"/>
              <a:gd name="connsiteY2" fmla="*/ 914400 h 1794659"/>
              <a:gd name="connsiteX3" fmla="*/ 818 w 1043976"/>
              <a:gd name="connsiteY3" fmla="*/ 1200150 h 1794659"/>
              <a:gd name="connsiteX4" fmla="*/ 149408 w 1043976"/>
              <a:gd name="connsiteY4" fmla="*/ 834390 h 1794659"/>
              <a:gd name="connsiteX5" fmla="*/ 137978 w 1043976"/>
              <a:gd name="connsiteY5" fmla="*/ 1348740 h 1794659"/>
              <a:gd name="connsiteX6" fmla="*/ 46538 w 1043976"/>
              <a:gd name="connsiteY6" fmla="*/ 1748790 h 1794659"/>
              <a:gd name="connsiteX7" fmla="*/ 195128 w 1043976"/>
              <a:gd name="connsiteY7" fmla="*/ 1383030 h 1794659"/>
              <a:gd name="connsiteX8" fmla="*/ 217988 w 1043976"/>
              <a:gd name="connsiteY8" fmla="*/ 1211580 h 1794659"/>
              <a:gd name="connsiteX9" fmla="*/ 389438 w 1043976"/>
              <a:gd name="connsiteY9" fmla="*/ 1474470 h 1794659"/>
              <a:gd name="connsiteX10" fmla="*/ 572318 w 1043976"/>
              <a:gd name="connsiteY10" fmla="*/ 1623060 h 1794659"/>
              <a:gd name="connsiteX11" fmla="*/ 709478 w 1043976"/>
              <a:gd name="connsiteY11" fmla="*/ 1783080 h 1794659"/>
              <a:gd name="connsiteX12" fmla="*/ 595178 w 1043976"/>
              <a:gd name="connsiteY12" fmla="*/ 1543050 h 1794659"/>
              <a:gd name="connsiteX13" fmla="*/ 1040948 w 1043976"/>
              <a:gd name="connsiteY13" fmla="*/ 1794510 h 1794659"/>
              <a:gd name="connsiteX14" fmla="*/ 778058 w 1043976"/>
              <a:gd name="connsiteY14" fmla="*/ 1577340 h 1794659"/>
              <a:gd name="connsiteX15" fmla="*/ 526598 w 1043976"/>
              <a:gd name="connsiteY15" fmla="*/ 1417320 h 1794659"/>
              <a:gd name="connsiteX16" fmla="*/ 366578 w 1043976"/>
              <a:gd name="connsiteY16" fmla="*/ 1120140 h 1794659"/>
              <a:gd name="connsiteX17" fmla="*/ 320858 w 1043976"/>
              <a:gd name="connsiteY17" fmla="*/ 777240 h 1794659"/>
              <a:gd name="connsiteX18" fmla="*/ 343718 w 1043976"/>
              <a:gd name="connsiteY18" fmla="*/ 674370 h 1794659"/>
              <a:gd name="connsiteX19" fmla="*/ 618038 w 1043976"/>
              <a:gd name="connsiteY19" fmla="*/ 1257300 h 1794659"/>
              <a:gd name="connsiteX20" fmla="*/ 503738 w 1043976"/>
              <a:gd name="connsiteY20" fmla="*/ 868680 h 1794659"/>
              <a:gd name="connsiteX21" fmla="*/ 389438 w 1043976"/>
              <a:gd name="connsiteY21" fmla="*/ 548640 h 1794659"/>
              <a:gd name="connsiteX22" fmla="*/ 332288 w 1043976"/>
              <a:gd name="connsiteY22" fmla="*/ 262890 h 1794659"/>
              <a:gd name="connsiteX23" fmla="*/ 378008 w 1043976"/>
              <a:gd name="connsiteY23" fmla="*/ 68580 h 1794659"/>
              <a:gd name="connsiteX24" fmla="*/ 423728 w 1043976"/>
              <a:gd name="connsiteY24" fmla="*/ 0 h 17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3976" h="1794659">
                <a:moveTo>
                  <a:pt x="103688" y="34290"/>
                </a:moveTo>
                <a:cubicBezTo>
                  <a:pt x="127500" y="166687"/>
                  <a:pt x="151313" y="299085"/>
                  <a:pt x="149408" y="445770"/>
                </a:cubicBezTo>
                <a:cubicBezTo>
                  <a:pt x="147503" y="592455"/>
                  <a:pt x="117023" y="788670"/>
                  <a:pt x="92258" y="914400"/>
                </a:cubicBezTo>
                <a:cubicBezTo>
                  <a:pt x="67493" y="1040130"/>
                  <a:pt x="-8707" y="1213485"/>
                  <a:pt x="818" y="1200150"/>
                </a:cubicBezTo>
                <a:cubicBezTo>
                  <a:pt x="10343" y="1186815"/>
                  <a:pt x="126548" y="809625"/>
                  <a:pt x="149408" y="834390"/>
                </a:cubicBezTo>
                <a:cubicBezTo>
                  <a:pt x="172268" y="859155"/>
                  <a:pt x="155123" y="1196340"/>
                  <a:pt x="137978" y="1348740"/>
                </a:cubicBezTo>
                <a:cubicBezTo>
                  <a:pt x="120833" y="1501140"/>
                  <a:pt x="37013" y="1743075"/>
                  <a:pt x="46538" y="1748790"/>
                </a:cubicBezTo>
                <a:cubicBezTo>
                  <a:pt x="56063" y="1754505"/>
                  <a:pt x="166553" y="1472565"/>
                  <a:pt x="195128" y="1383030"/>
                </a:cubicBezTo>
                <a:cubicBezTo>
                  <a:pt x="223703" y="1293495"/>
                  <a:pt x="185603" y="1196340"/>
                  <a:pt x="217988" y="1211580"/>
                </a:cubicBezTo>
                <a:cubicBezTo>
                  <a:pt x="250373" y="1226820"/>
                  <a:pt x="330383" y="1405890"/>
                  <a:pt x="389438" y="1474470"/>
                </a:cubicBezTo>
                <a:cubicBezTo>
                  <a:pt x="448493" y="1543050"/>
                  <a:pt x="518978" y="1571625"/>
                  <a:pt x="572318" y="1623060"/>
                </a:cubicBezTo>
                <a:cubicBezTo>
                  <a:pt x="625658" y="1674495"/>
                  <a:pt x="705668" y="1796415"/>
                  <a:pt x="709478" y="1783080"/>
                </a:cubicBezTo>
                <a:cubicBezTo>
                  <a:pt x="713288" y="1769745"/>
                  <a:pt x="539933" y="1541145"/>
                  <a:pt x="595178" y="1543050"/>
                </a:cubicBezTo>
                <a:cubicBezTo>
                  <a:pt x="650423" y="1544955"/>
                  <a:pt x="1010468" y="1788795"/>
                  <a:pt x="1040948" y="1794510"/>
                </a:cubicBezTo>
                <a:cubicBezTo>
                  <a:pt x="1071428" y="1800225"/>
                  <a:pt x="863783" y="1640205"/>
                  <a:pt x="778058" y="1577340"/>
                </a:cubicBezTo>
                <a:cubicBezTo>
                  <a:pt x="692333" y="1514475"/>
                  <a:pt x="595178" y="1493520"/>
                  <a:pt x="526598" y="1417320"/>
                </a:cubicBezTo>
                <a:cubicBezTo>
                  <a:pt x="458018" y="1341120"/>
                  <a:pt x="400868" y="1226820"/>
                  <a:pt x="366578" y="1120140"/>
                </a:cubicBezTo>
                <a:cubicBezTo>
                  <a:pt x="332288" y="1013460"/>
                  <a:pt x="324668" y="851535"/>
                  <a:pt x="320858" y="777240"/>
                </a:cubicBezTo>
                <a:cubicBezTo>
                  <a:pt x="317048" y="702945"/>
                  <a:pt x="294188" y="594360"/>
                  <a:pt x="343718" y="674370"/>
                </a:cubicBezTo>
                <a:cubicBezTo>
                  <a:pt x="393248" y="754380"/>
                  <a:pt x="591368" y="1224915"/>
                  <a:pt x="618038" y="1257300"/>
                </a:cubicBezTo>
                <a:cubicBezTo>
                  <a:pt x="644708" y="1289685"/>
                  <a:pt x="541838" y="986790"/>
                  <a:pt x="503738" y="868680"/>
                </a:cubicBezTo>
                <a:cubicBezTo>
                  <a:pt x="465638" y="750570"/>
                  <a:pt x="418013" y="649605"/>
                  <a:pt x="389438" y="548640"/>
                </a:cubicBezTo>
                <a:cubicBezTo>
                  <a:pt x="360863" y="447675"/>
                  <a:pt x="334193" y="342900"/>
                  <a:pt x="332288" y="262890"/>
                </a:cubicBezTo>
                <a:cubicBezTo>
                  <a:pt x="330383" y="182880"/>
                  <a:pt x="362768" y="112395"/>
                  <a:pt x="378008" y="68580"/>
                </a:cubicBezTo>
                <a:cubicBezTo>
                  <a:pt x="393248" y="24765"/>
                  <a:pt x="408488" y="12382"/>
                  <a:pt x="423728" y="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テキスト ボックス 26"/>
          <p:cNvSpPr txBox="1"/>
          <p:nvPr/>
        </p:nvSpPr>
        <p:spPr>
          <a:xfrm>
            <a:off x="5897920" y="5901854"/>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地域の根</a:t>
            </a:r>
          </a:p>
        </p:txBody>
      </p:sp>
      <p:sp>
        <p:nvSpPr>
          <p:cNvPr id="29" name="テキスト ボックス 28"/>
          <p:cNvSpPr txBox="1"/>
          <p:nvPr/>
        </p:nvSpPr>
        <p:spPr>
          <a:xfrm>
            <a:off x="3440712" y="6172598"/>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友人の根</a:t>
            </a:r>
          </a:p>
        </p:txBody>
      </p:sp>
      <p:sp>
        <p:nvSpPr>
          <p:cNvPr id="14" name="テキスト ボックス 13"/>
          <p:cNvSpPr txBox="1"/>
          <p:nvPr/>
        </p:nvSpPr>
        <p:spPr>
          <a:xfrm>
            <a:off x="2546918" y="5094143"/>
            <a:ext cx="4451123" cy="646303"/>
          </a:xfrm>
          <a:prstGeom prst="rect">
            <a:avLst/>
          </a:prstGeom>
          <a:solidFill>
            <a:schemeClr val="accent2"/>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社会関係資本</a:t>
            </a:r>
          </a:p>
        </p:txBody>
      </p:sp>
      <p:sp>
        <p:nvSpPr>
          <p:cNvPr id="26" name="テキスト ボックス 25"/>
          <p:cNvSpPr txBox="1"/>
          <p:nvPr/>
        </p:nvSpPr>
        <p:spPr>
          <a:xfrm>
            <a:off x="1120455" y="5901854"/>
            <a:ext cx="2558910"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家族の根</a:t>
            </a:r>
          </a:p>
        </p:txBody>
      </p:sp>
      <p:sp>
        <p:nvSpPr>
          <p:cNvPr id="2" name="正方形/長方形 1"/>
          <p:cNvSpPr/>
          <p:nvPr/>
        </p:nvSpPr>
        <p:spPr>
          <a:xfrm rot="2060088">
            <a:off x="4068929" y="3510734"/>
            <a:ext cx="170483" cy="165529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rot="8424656">
            <a:off x="5500001" y="3508313"/>
            <a:ext cx="168022" cy="165529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テキスト ボックス 16"/>
          <p:cNvSpPr txBox="1"/>
          <p:nvPr/>
        </p:nvSpPr>
        <p:spPr>
          <a:xfrm>
            <a:off x="884268" y="3903478"/>
            <a:ext cx="3807109"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医療・介護</a:t>
            </a:r>
          </a:p>
        </p:txBody>
      </p:sp>
    </p:spTree>
    <p:extLst>
      <p:ext uri="{BB962C8B-B14F-4D97-AF65-F5344CB8AC3E}">
        <p14:creationId xmlns:p14="http://schemas.microsoft.com/office/powerpoint/2010/main" val="32535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7" grpId="0"/>
      <p:bldP spid="29" grpId="0"/>
      <p:bldP spid="14" grpId="0" animBg="1"/>
      <p:bldP spid="26" grpId="0"/>
      <p:bldP spid="2" grpId="0" animBg="1"/>
      <p:bldP spid="16" grpId="0" animBg="1"/>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正方形/長方形 24"/>
          <p:cNvSpPr/>
          <p:nvPr/>
        </p:nvSpPr>
        <p:spPr>
          <a:xfrm>
            <a:off x="0" y="4941168"/>
            <a:ext cx="9144000" cy="1944216"/>
          </a:xfrm>
          <a:prstGeom prst="rect">
            <a:avLst/>
          </a:prstGeom>
          <a:solidFill>
            <a:srgbClr val="9BBB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AutoShape 2" descr="「木 　イラス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AutoShape 4" descr="「木 　イラスト」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AutoShape 6" descr="「木 　イラスト」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32" name="Picture 8" descr="「木 　イラスト」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983"/>
            <a:ext cx="5688632" cy="5688632"/>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2947100" y="4926330"/>
            <a:ext cx="1716340" cy="1474565"/>
          </a:xfrm>
          <a:custGeom>
            <a:avLst/>
            <a:gdLst>
              <a:gd name="connsiteX0" fmla="*/ 1453450 w 1716340"/>
              <a:gd name="connsiteY0" fmla="*/ 0 h 1474565"/>
              <a:gd name="connsiteX1" fmla="*/ 1201990 w 1716340"/>
              <a:gd name="connsiteY1" fmla="*/ 342900 h 1474565"/>
              <a:gd name="connsiteX2" fmla="*/ 950530 w 1716340"/>
              <a:gd name="connsiteY2" fmla="*/ 434340 h 1474565"/>
              <a:gd name="connsiteX3" fmla="*/ 584770 w 1716340"/>
              <a:gd name="connsiteY3" fmla="*/ 525780 h 1474565"/>
              <a:gd name="connsiteX4" fmla="*/ 493330 w 1716340"/>
              <a:gd name="connsiteY4" fmla="*/ 640080 h 1474565"/>
              <a:gd name="connsiteX5" fmla="*/ 116140 w 1716340"/>
              <a:gd name="connsiteY5" fmla="*/ 902970 h 1474565"/>
              <a:gd name="connsiteX6" fmla="*/ 70420 w 1716340"/>
              <a:gd name="connsiteY6" fmla="*/ 1131570 h 1474565"/>
              <a:gd name="connsiteX7" fmla="*/ 1840 w 1716340"/>
              <a:gd name="connsiteY7" fmla="*/ 1474470 h 1474565"/>
              <a:gd name="connsiteX8" fmla="*/ 150430 w 1716340"/>
              <a:gd name="connsiteY8" fmla="*/ 1097280 h 1474565"/>
              <a:gd name="connsiteX9" fmla="*/ 219010 w 1716340"/>
              <a:gd name="connsiteY9" fmla="*/ 925830 h 1474565"/>
              <a:gd name="connsiteX10" fmla="*/ 413320 w 1716340"/>
              <a:gd name="connsiteY10" fmla="*/ 845820 h 1474565"/>
              <a:gd name="connsiteX11" fmla="*/ 413320 w 1716340"/>
              <a:gd name="connsiteY11" fmla="*/ 1211580 h 1474565"/>
              <a:gd name="connsiteX12" fmla="*/ 481900 w 1716340"/>
              <a:gd name="connsiteY12" fmla="*/ 857250 h 1474565"/>
              <a:gd name="connsiteX13" fmla="*/ 561910 w 1716340"/>
              <a:gd name="connsiteY13" fmla="*/ 697230 h 1474565"/>
              <a:gd name="connsiteX14" fmla="*/ 653350 w 1716340"/>
              <a:gd name="connsiteY14" fmla="*/ 617220 h 1474565"/>
              <a:gd name="connsiteX15" fmla="*/ 893380 w 1716340"/>
              <a:gd name="connsiteY15" fmla="*/ 571500 h 1474565"/>
              <a:gd name="connsiteX16" fmla="*/ 1087690 w 1716340"/>
              <a:gd name="connsiteY16" fmla="*/ 582930 h 1474565"/>
              <a:gd name="connsiteX17" fmla="*/ 1041970 w 1716340"/>
              <a:gd name="connsiteY17" fmla="*/ 1108710 h 1474565"/>
              <a:gd name="connsiteX18" fmla="*/ 1121980 w 1716340"/>
              <a:gd name="connsiteY18" fmla="*/ 800100 h 1474565"/>
              <a:gd name="connsiteX19" fmla="*/ 1282000 w 1716340"/>
              <a:gd name="connsiteY19" fmla="*/ 491490 h 1474565"/>
              <a:gd name="connsiteX20" fmla="*/ 1499170 w 1716340"/>
              <a:gd name="connsiteY20" fmla="*/ 285750 h 1474565"/>
              <a:gd name="connsiteX21" fmla="*/ 1716340 w 1716340"/>
              <a:gd name="connsiteY21" fmla="*/ 57150 h 14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6340" h="1474565">
                <a:moveTo>
                  <a:pt x="1453450" y="0"/>
                </a:moveTo>
                <a:cubicBezTo>
                  <a:pt x="1369630" y="135255"/>
                  <a:pt x="1285810" y="270510"/>
                  <a:pt x="1201990" y="342900"/>
                </a:cubicBezTo>
                <a:cubicBezTo>
                  <a:pt x="1118170" y="415290"/>
                  <a:pt x="1053400" y="403860"/>
                  <a:pt x="950530" y="434340"/>
                </a:cubicBezTo>
                <a:cubicBezTo>
                  <a:pt x="847660" y="464820"/>
                  <a:pt x="660970" y="491490"/>
                  <a:pt x="584770" y="525780"/>
                </a:cubicBezTo>
                <a:cubicBezTo>
                  <a:pt x="508570" y="560070"/>
                  <a:pt x="571435" y="577215"/>
                  <a:pt x="493330" y="640080"/>
                </a:cubicBezTo>
                <a:cubicBezTo>
                  <a:pt x="415225" y="702945"/>
                  <a:pt x="186625" y="821055"/>
                  <a:pt x="116140" y="902970"/>
                </a:cubicBezTo>
                <a:cubicBezTo>
                  <a:pt x="45655" y="984885"/>
                  <a:pt x="70420" y="1131570"/>
                  <a:pt x="70420" y="1131570"/>
                </a:cubicBezTo>
                <a:cubicBezTo>
                  <a:pt x="51370" y="1226820"/>
                  <a:pt x="-11495" y="1480185"/>
                  <a:pt x="1840" y="1474470"/>
                </a:cubicBezTo>
                <a:cubicBezTo>
                  <a:pt x="15175" y="1468755"/>
                  <a:pt x="114235" y="1188720"/>
                  <a:pt x="150430" y="1097280"/>
                </a:cubicBezTo>
                <a:cubicBezTo>
                  <a:pt x="186625" y="1005840"/>
                  <a:pt x="175195" y="967740"/>
                  <a:pt x="219010" y="925830"/>
                </a:cubicBezTo>
                <a:cubicBezTo>
                  <a:pt x="262825" y="883920"/>
                  <a:pt x="380935" y="798195"/>
                  <a:pt x="413320" y="845820"/>
                </a:cubicBezTo>
                <a:cubicBezTo>
                  <a:pt x="445705" y="893445"/>
                  <a:pt x="401890" y="1209675"/>
                  <a:pt x="413320" y="1211580"/>
                </a:cubicBezTo>
                <a:cubicBezTo>
                  <a:pt x="424750" y="1213485"/>
                  <a:pt x="457135" y="942975"/>
                  <a:pt x="481900" y="857250"/>
                </a:cubicBezTo>
                <a:cubicBezTo>
                  <a:pt x="506665" y="771525"/>
                  <a:pt x="533335" y="737235"/>
                  <a:pt x="561910" y="697230"/>
                </a:cubicBezTo>
                <a:cubicBezTo>
                  <a:pt x="590485" y="657225"/>
                  <a:pt x="598105" y="638175"/>
                  <a:pt x="653350" y="617220"/>
                </a:cubicBezTo>
                <a:cubicBezTo>
                  <a:pt x="708595" y="596265"/>
                  <a:pt x="820990" y="577215"/>
                  <a:pt x="893380" y="571500"/>
                </a:cubicBezTo>
                <a:cubicBezTo>
                  <a:pt x="965770" y="565785"/>
                  <a:pt x="1062925" y="493395"/>
                  <a:pt x="1087690" y="582930"/>
                </a:cubicBezTo>
                <a:cubicBezTo>
                  <a:pt x="1112455" y="672465"/>
                  <a:pt x="1036255" y="1072515"/>
                  <a:pt x="1041970" y="1108710"/>
                </a:cubicBezTo>
                <a:cubicBezTo>
                  <a:pt x="1047685" y="1144905"/>
                  <a:pt x="1081975" y="902970"/>
                  <a:pt x="1121980" y="800100"/>
                </a:cubicBezTo>
                <a:cubicBezTo>
                  <a:pt x="1161985" y="697230"/>
                  <a:pt x="1219135" y="577215"/>
                  <a:pt x="1282000" y="491490"/>
                </a:cubicBezTo>
                <a:cubicBezTo>
                  <a:pt x="1344865" y="405765"/>
                  <a:pt x="1426780" y="358140"/>
                  <a:pt x="1499170" y="285750"/>
                </a:cubicBezTo>
                <a:cubicBezTo>
                  <a:pt x="1571560" y="213360"/>
                  <a:pt x="1643950" y="135255"/>
                  <a:pt x="1716340" y="5715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フリーフォーム 10"/>
          <p:cNvSpPr/>
          <p:nvPr/>
        </p:nvSpPr>
        <p:spPr>
          <a:xfrm>
            <a:off x="5040630" y="4960620"/>
            <a:ext cx="1852491" cy="1487376"/>
          </a:xfrm>
          <a:custGeom>
            <a:avLst/>
            <a:gdLst>
              <a:gd name="connsiteX0" fmla="*/ 182880 w 1852491"/>
              <a:gd name="connsiteY0" fmla="*/ 34290 h 1487376"/>
              <a:gd name="connsiteX1" fmla="*/ 445770 w 1852491"/>
              <a:gd name="connsiteY1" fmla="*/ 365760 h 1487376"/>
              <a:gd name="connsiteX2" fmla="*/ 1268730 w 1852491"/>
              <a:gd name="connsiteY2" fmla="*/ 640080 h 1487376"/>
              <a:gd name="connsiteX3" fmla="*/ 1657350 w 1852491"/>
              <a:gd name="connsiteY3" fmla="*/ 1017270 h 1487376"/>
              <a:gd name="connsiteX4" fmla="*/ 1851660 w 1852491"/>
              <a:gd name="connsiteY4" fmla="*/ 1360170 h 1487376"/>
              <a:gd name="connsiteX5" fmla="*/ 1588770 w 1852491"/>
              <a:gd name="connsiteY5" fmla="*/ 1017270 h 1487376"/>
              <a:gd name="connsiteX6" fmla="*/ 1451610 w 1852491"/>
              <a:gd name="connsiteY6" fmla="*/ 902970 h 1487376"/>
              <a:gd name="connsiteX7" fmla="*/ 1531620 w 1852491"/>
              <a:gd name="connsiteY7" fmla="*/ 1257300 h 1487376"/>
              <a:gd name="connsiteX8" fmla="*/ 1394460 w 1852491"/>
              <a:gd name="connsiteY8" fmla="*/ 982980 h 1487376"/>
              <a:gd name="connsiteX9" fmla="*/ 1200150 w 1852491"/>
              <a:gd name="connsiteY9" fmla="*/ 754380 h 1487376"/>
              <a:gd name="connsiteX10" fmla="*/ 1005840 w 1852491"/>
              <a:gd name="connsiteY10" fmla="*/ 674370 h 1487376"/>
              <a:gd name="connsiteX11" fmla="*/ 742950 w 1852491"/>
              <a:gd name="connsiteY11" fmla="*/ 594360 h 1487376"/>
              <a:gd name="connsiteX12" fmla="*/ 800100 w 1852491"/>
              <a:gd name="connsiteY12" fmla="*/ 880110 h 1487376"/>
              <a:gd name="connsiteX13" fmla="*/ 1085850 w 1852491"/>
              <a:gd name="connsiteY13" fmla="*/ 1485900 h 1487376"/>
              <a:gd name="connsiteX14" fmla="*/ 834390 w 1852491"/>
              <a:gd name="connsiteY14" fmla="*/ 1062990 h 1487376"/>
              <a:gd name="connsiteX15" fmla="*/ 754380 w 1852491"/>
              <a:gd name="connsiteY15" fmla="*/ 1474470 h 1487376"/>
              <a:gd name="connsiteX16" fmla="*/ 754380 w 1852491"/>
              <a:gd name="connsiteY16" fmla="*/ 948690 h 1487376"/>
              <a:gd name="connsiteX17" fmla="*/ 674370 w 1852491"/>
              <a:gd name="connsiteY17" fmla="*/ 720090 h 1487376"/>
              <a:gd name="connsiteX18" fmla="*/ 525780 w 1852491"/>
              <a:gd name="connsiteY18" fmla="*/ 525780 h 1487376"/>
              <a:gd name="connsiteX19" fmla="*/ 228600 w 1852491"/>
              <a:gd name="connsiteY19" fmla="*/ 422910 h 1487376"/>
              <a:gd name="connsiteX20" fmla="*/ 240030 w 1852491"/>
              <a:gd name="connsiteY20" fmla="*/ 1040130 h 1487376"/>
              <a:gd name="connsiteX21" fmla="*/ 160020 w 1852491"/>
              <a:gd name="connsiteY21" fmla="*/ 480060 h 1487376"/>
              <a:gd name="connsiteX22" fmla="*/ 57150 w 1852491"/>
              <a:gd name="connsiteY22" fmla="*/ 217170 h 1487376"/>
              <a:gd name="connsiteX23" fmla="*/ 0 w 1852491"/>
              <a:gd name="connsiteY23" fmla="*/ 0 h 1487376"/>
              <a:gd name="connsiteX24" fmla="*/ 0 w 1852491"/>
              <a:gd name="connsiteY24" fmla="*/ 0 h 14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2491" h="1487376">
                <a:moveTo>
                  <a:pt x="182880" y="34290"/>
                </a:moveTo>
                <a:cubicBezTo>
                  <a:pt x="223837" y="149542"/>
                  <a:pt x="264795" y="264795"/>
                  <a:pt x="445770" y="365760"/>
                </a:cubicBezTo>
                <a:cubicBezTo>
                  <a:pt x="626745" y="466725"/>
                  <a:pt x="1066800" y="531495"/>
                  <a:pt x="1268730" y="640080"/>
                </a:cubicBezTo>
                <a:cubicBezTo>
                  <a:pt x="1470660" y="748665"/>
                  <a:pt x="1560195" y="897255"/>
                  <a:pt x="1657350" y="1017270"/>
                </a:cubicBezTo>
                <a:cubicBezTo>
                  <a:pt x="1754505" y="1137285"/>
                  <a:pt x="1863090" y="1360170"/>
                  <a:pt x="1851660" y="1360170"/>
                </a:cubicBezTo>
                <a:cubicBezTo>
                  <a:pt x="1840230" y="1360170"/>
                  <a:pt x="1655445" y="1093470"/>
                  <a:pt x="1588770" y="1017270"/>
                </a:cubicBezTo>
                <a:cubicBezTo>
                  <a:pt x="1522095" y="941070"/>
                  <a:pt x="1461135" y="862965"/>
                  <a:pt x="1451610" y="902970"/>
                </a:cubicBezTo>
                <a:cubicBezTo>
                  <a:pt x="1442085" y="942975"/>
                  <a:pt x="1541145" y="1243965"/>
                  <a:pt x="1531620" y="1257300"/>
                </a:cubicBezTo>
                <a:cubicBezTo>
                  <a:pt x="1522095" y="1270635"/>
                  <a:pt x="1449705" y="1066800"/>
                  <a:pt x="1394460" y="982980"/>
                </a:cubicBezTo>
                <a:cubicBezTo>
                  <a:pt x="1339215" y="899160"/>
                  <a:pt x="1264920" y="805815"/>
                  <a:pt x="1200150" y="754380"/>
                </a:cubicBezTo>
                <a:cubicBezTo>
                  <a:pt x="1135380" y="702945"/>
                  <a:pt x="1082040" y="701040"/>
                  <a:pt x="1005840" y="674370"/>
                </a:cubicBezTo>
                <a:cubicBezTo>
                  <a:pt x="929640" y="647700"/>
                  <a:pt x="777240" y="560070"/>
                  <a:pt x="742950" y="594360"/>
                </a:cubicBezTo>
                <a:cubicBezTo>
                  <a:pt x="708660" y="628650"/>
                  <a:pt x="742950" y="731520"/>
                  <a:pt x="800100" y="880110"/>
                </a:cubicBezTo>
                <a:cubicBezTo>
                  <a:pt x="857250" y="1028700"/>
                  <a:pt x="1080135" y="1455420"/>
                  <a:pt x="1085850" y="1485900"/>
                </a:cubicBezTo>
                <a:cubicBezTo>
                  <a:pt x="1091565" y="1516380"/>
                  <a:pt x="889635" y="1064895"/>
                  <a:pt x="834390" y="1062990"/>
                </a:cubicBezTo>
                <a:cubicBezTo>
                  <a:pt x="779145" y="1061085"/>
                  <a:pt x="767715" y="1493520"/>
                  <a:pt x="754380" y="1474470"/>
                </a:cubicBezTo>
                <a:cubicBezTo>
                  <a:pt x="741045" y="1455420"/>
                  <a:pt x="767715" y="1074420"/>
                  <a:pt x="754380" y="948690"/>
                </a:cubicBezTo>
                <a:cubicBezTo>
                  <a:pt x="741045" y="822960"/>
                  <a:pt x="712470" y="790575"/>
                  <a:pt x="674370" y="720090"/>
                </a:cubicBezTo>
                <a:cubicBezTo>
                  <a:pt x="636270" y="649605"/>
                  <a:pt x="600075" y="575310"/>
                  <a:pt x="525780" y="525780"/>
                </a:cubicBezTo>
                <a:cubicBezTo>
                  <a:pt x="451485" y="476250"/>
                  <a:pt x="276225" y="337185"/>
                  <a:pt x="228600" y="422910"/>
                </a:cubicBezTo>
                <a:cubicBezTo>
                  <a:pt x="180975" y="508635"/>
                  <a:pt x="251460" y="1030605"/>
                  <a:pt x="240030" y="1040130"/>
                </a:cubicBezTo>
                <a:cubicBezTo>
                  <a:pt x="228600" y="1049655"/>
                  <a:pt x="190500" y="617220"/>
                  <a:pt x="160020" y="480060"/>
                </a:cubicBezTo>
                <a:cubicBezTo>
                  <a:pt x="129540" y="342900"/>
                  <a:pt x="83820" y="297180"/>
                  <a:pt x="57150" y="217170"/>
                </a:cubicBezTo>
                <a:cubicBezTo>
                  <a:pt x="30480" y="137160"/>
                  <a:pt x="0" y="0"/>
                  <a:pt x="0" y="0"/>
                </a:cubicBezTo>
                <a:lnTo>
                  <a:pt x="0" y="0"/>
                </a:ln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フリーフォーム 11"/>
          <p:cNvSpPr/>
          <p:nvPr/>
        </p:nvSpPr>
        <p:spPr>
          <a:xfrm>
            <a:off x="4572000" y="4941168"/>
            <a:ext cx="1043976" cy="1794659"/>
          </a:xfrm>
          <a:custGeom>
            <a:avLst/>
            <a:gdLst>
              <a:gd name="connsiteX0" fmla="*/ 103688 w 1043976"/>
              <a:gd name="connsiteY0" fmla="*/ 34290 h 1794659"/>
              <a:gd name="connsiteX1" fmla="*/ 149408 w 1043976"/>
              <a:gd name="connsiteY1" fmla="*/ 445770 h 1794659"/>
              <a:gd name="connsiteX2" fmla="*/ 92258 w 1043976"/>
              <a:gd name="connsiteY2" fmla="*/ 914400 h 1794659"/>
              <a:gd name="connsiteX3" fmla="*/ 818 w 1043976"/>
              <a:gd name="connsiteY3" fmla="*/ 1200150 h 1794659"/>
              <a:gd name="connsiteX4" fmla="*/ 149408 w 1043976"/>
              <a:gd name="connsiteY4" fmla="*/ 834390 h 1794659"/>
              <a:gd name="connsiteX5" fmla="*/ 137978 w 1043976"/>
              <a:gd name="connsiteY5" fmla="*/ 1348740 h 1794659"/>
              <a:gd name="connsiteX6" fmla="*/ 46538 w 1043976"/>
              <a:gd name="connsiteY6" fmla="*/ 1748790 h 1794659"/>
              <a:gd name="connsiteX7" fmla="*/ 195128 w 1043976"/>
              <a:gd name="connsiteY7" fmla="*/ 1383030 h 1794659"/>
              <a:gd name="connsiteX8" fmla="*/ 217988 w 1043976"/>
              <a:gd name="connsiteY8" fmla="*/ 1211580 h 1794659"/>
              <a:gd name="connsiteX9" fmla="*/ 389438 w 1043976"/>
              <a:gd name="connsiteY9" fmla="*/ 1474470 h 1794659"/>
              <a:gd name="connsiteX10" fmla="*/ 572318 w 1043976"/>
              <a:gd name="connsiteY10" fmla="*/ 1623060 h 1794659"/>
              <a:gd name="connsiteX11" fmla="*/ 709478 w 1043976"/>
              <a:gd name="connsiteY11" fmla="*/ 1783080 h 1794659"/>
              <a:gd name="connsiteX12" fmla="*/ 595178 w 1043976"/>
              <a:gd name="connsiteY12" fmla="*/ 1543050 h 1794659"/>
              <a:gd name="connsiteX13" fmla="*/ 1040948 w 1043976"/>
              <a:gd name="connsiteY13" fmla="*/ 1794510 h 1794659"/>
              <a:gd name="connsiteX14" fmla="*/ 778058 w 1043976"/>
              <a:gd name="connsiteY14" fmla="*/ 1577340 h 1794659"/>
              <a:gd name="connsiteX15" fmla="*/ 526598 w 1043976"/>
              <a:gd name="connsiteY15" fmla="*/ 1417320 h 1794659"/>
              <a:gd name="connsiteX16" fmla="*/ 366578 w 1043976"/>
              <a:gd name="connsiteY16" fmla="*/ 1120140 h 1794659"/>
              <a:gd name="connsiteX17" fmla="*/ 320858 w 1043976"/>
              <a:gd name="connsiteY17" fmla="*/ 777240 h 1794659"/>
              <a:gd name="connsiteX18" fmla="*/ 343718 w 1043976"/>
              <a:gd name="connsiteY18" fmla="*/ 674370 h 1794659"/>
              <a:gd name="connsiteX19" fmla="*/ 618038 w 1043976"/>
              <a:gd name="connsiteY19" fmla="*/ 1257300 h 1794659"/>
              <a:gd name="connsiteX20" fmla="*/ 503738 w 1043976"/>
              <a:gd name="connsiteY20" fmla="*/ 868680 h 1794659"/>
              <a:gd name="connsiteX21" fmla="*/ 389438 w 1043976"/>
              <a:gd name="connsiteY21" fmla="*/ 548640 h 1794659"/>
              <a:gd name="connsiteX22" fmla="*/ 332288 w 1043976"/>
              <a:gd name="connsiteY22" fmla="*/ 262890 h 1794659"/>
              <a:gd name="connsiteX23" fmla="*/ 378008 w 1043976"/>
              <a:gd name="connsiteY23" fmla="*/ 68580 h 1794659"/>
              <a:gd name="connsiteX24" fmla="*/ 423728 w 1043976"/>
              <a:gd name="connsiteY24" fmla="*/ 0 h 17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3976" h="1794659">
                <a:moveTo>
                  <a:pt x="103688" y="34290"/>
                </a:moveTo>
                <a:cubicBezTo>
                  <a:pt x="127500" y="166687"/>
                  <a:pt x="151313" y="299085"/>
                  <a:pt x="149408" y="445770"/>
                </a:cubicBezTo>
                <a:cubicBezTo>
                  <a:pt x="147503" y="592455"/>
                  <a:pt x="117023" y="788670"/>
                  <a:pt x="92258" y="914400"/>
                </a:cubicBezTo>
                <a:cubicBezTo>
                  <a:pt x="67493" y="1040130"/>
                  <a:pt x="-8707" y="1213485"/>
                  <a:pt x="818" y="1200150"/>
                </a:cubicBezTo>
                <a:cubicBezTo>
                  <a:pt x="10343" y="1186815"/>
                  <a:pt x="126548" y="809625"/>
                  <a:pt x="149408" y="834390"/>
                </a:cubicBezTo>
                <a:cubicBezTo>
                  <a:pt x="172268" y="859155"/>
                  <a:pt x="155123" y="1196340"/>
                  <a:pt x="137978" y="1348740"/>
                </a:cubicBezTo>
                <a:cubicBezTo>
                  <a:pt x="120833" y="1501140"/>
                  <a:pt x="37013" y="1743075"/>
                  <a:pt x="46538" y="1748790"/>
                </a:cubicBezTo>
                <a:cubicBezTo>
                  <a:pt x="56063" y="1754505"/>
                  <a:pt x="166553" y="1472565"/>
                  <a:pt x="195128" y="1383030"/>
                </a:cubicBezTo>
                <a:cubicBezTo>
                  <a:pt x="223703" y="1293495"/>
                  <a:pt x="185603" y="1196340"/>
                  <a:pt x="217988" y="1211580"/>
                </a:cubicBezTo>
                <a:cubicBezTo>
                  <a:pt x="250373" y="1226820"/>
                  <a:pt x="330383" y="1405890"/>
                  <a:pt x="389438" y="1474470"/>
                </a:cubicBezTo>
                <a:cubicBezTo>
                  <a:pt x="448493" y="1543050"/>
                  <a:pt x="518978" y="1571625"/>
                  <a:pt x="572318" y="1623060"/>
                </a:cubicBezTo>
                <a:cubicBezTo>
                  <a:pt x="625658" y="1674495"/>
                  <a:pt x="705668" y="1796415"/>
                  <a:pt x="709478" y="1783080"/>
                </a:cubicBezTo>
                <a:cubicBezTo>
                  <a:pt x="713288" y="1769745"/>
                  <a:pt x="539933" y="1541145"/>
                  <a:pt x="595178" y="1543050"/>
                </a:cubicBezTo>
                <a:cubicBezTo>
                  <a:pt x="650423" y="1544955"/>
                  <a:pt x="1010468" y="1788795"/>
                  <a:pt x="1040948" y="1794510"/>
                </a:cubicBezTo>
                <a:cubicBezTo>
                  <a:pt x="1071428" y="1800225"/>
                  <a:pt x="863783" y="1640205"/>
                  <a:pt x="778058" y="1577340"/>
                </a:cubicBezTo>
                <a:cubicBezTo>
                  <a:pt x="692333" y="1514475"/>
                  <a:pt x="595178" y="1493520"/>
                  <a:pt x="526598" y="1417320"/>
                </a:cubicBezTo>
                <a:cubicBezTo>
                  <a:pt x="458018" y="1341120"/>
                  <a:pt x="400868" y="1226820"/>
                  <a:pt x="366578" y="1120140"/>
                </a:cubicBezTo>
                <a:cubicBezTo>
                  <a:pt x="332288" y="1013460"/>
                  <a:pt x="324668" y="851535"/>
                  <a:pt x="320858" y="777240"/>
                </a:cubicBezTo>
                <a:cubicBezTo>
                  <a:pt x="317048" y="702945"/>
                  <a:pt x="294188" y="594360"/>
                  <a:pt x="343718" y="674370"/>
                </a:cubicBezTo>
                <a:cubicBezTo>
                  <a:pt x="393248" y="754380"/>
                  <a:pt x="591368" y="1224915"/>
                  <a:pt x="618038" y="1257300"/>
                </a:cubicBezTo>
                <a:cubicBezTo>
                  <a:pt x="644708" y="1289685"/>
                  <a:pt x="541838" y="986790"/>
                  <a:pt x="503738" y="868680"/>
                </a:cubicBezTo>
                <a:cubicBezTo>
                  <a:pt x="465638" y="750570"/>
                  <a:pt x="418013" y="649605"/>
                  <a:pt x="389438" y="548640"/>
                </a:cubicBezTo>
                <a:cubicBezTo>
                  <a:pt x="360863" y="447675"/>
                  <a:pt x="334193" y="342900"/>
                  <a:pt x="332288" y="262890"/>
                </a:cubicBezTo>
                <a:cubicBezTo>
                  <a:pt x="330383" y="182880"/>
                  <a:pt x="362768" y="112395"/>
                  <a:pt x="378008" y="68580"/>
                </a:cubicBezTo>
                <a:cubicBezTo>
                  <a:pt x="393248" y="24765"/>
                  <a:pt x="408488" y="12382"/>
                  <a:pt x="423728" y="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テキスト ボックス 26"/>
          <p:cNvSpPr txBox="1"/>
          <p:nvPr/>
        </p:nvSpPr>
        <p:spPr>
          <a:xfrm>
            <a:off x="5897920" y="5901854"/>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地域の根</a:t>
            </a:r>
          </a:p>
        </p:txBody>
      </p:sp>
      <p:sp>
        <p:nvSpPr>
          <p:cNvPr id="29" name="テキスト ボックス 28"/>
          <p:cNvSpPr txBox="1"/>
          <p:nvPr/>
        </p:nvSpPr>
        <p:spPr>
          <a:xfrm>
            <a:off x="3440712" y="6172598"/>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友人の根</a:t>
            </a:r>
          </a:p>
        </p:txBody>
      </p:sp>
      <p:sp>
        <p:nvSpPr>
          <p:cNvPr id="26" name="テキスト ボックス 25"/>
          <p:cNvSpPr txBox="1"/>
          <p:nvPr/>
        </p:nvSpPr>
        <p:spPr>
          <a:xfrm>
            <a:off x="1120455" y="5901854"/>
            <a:ext cx="2558910"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家族の根</a:t>
            </a:r>
          </a:p>
        </p:txBody>
      </p:sp>
      <p:sp>
        <p:nvSpPr>
          <p:cNvPr id="2" name="正方形/長方形 1"/>
          <p:cNvSpPr/>
          <p:nvPr/>
        </p:nvSpPr>
        <p:spPr>
          <a:xfrm rot="2060088">
            <a:off x="4068929" y="3510734"/>
            <a:ext cx="170483" cy="165529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rot="8424656">
            <a:off x="5500001" y="3508313"/>
            <a:ext cx="168022" cy="165529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フリーフォーム 3"/>
          <p:cNvSpPr/>
          <p:nvPr/>
        </p:nvSpPr>
        <p:spPr>
          <a:xfrm>
            <a:off x="3134643" y="4931229"/>
            <a:ext cx="1426471" cy="907008"/>
          </a:xfrm>
          <a:custGeom>
            <a:avLst/>
            <a:gdLst>
              <a:gd name="connsiteX0" fmla="*/ 1252300 w 1426471"/>
              <a:gd name="connsiteY0" fmla="*/ 0 h 907008"/>
              <a:gd name="connsiteX1" fmla="*/ 1110786 w 1426471"/>
              <a:gd name="connsiteY1" fmla="*/ 261257 h 907008"/>
              <a:gd name="connsiteX2" fmla="*/ 914843 w 1426471"/>
              <a:gd name="connsiteY2" fmla="*/ 435428 h 907008"/>
              <a:gd name="connsiteX3" fmla="*/ 512071 w 1426471"/>
              <a:gd name="connsiteY3" fmla="*/ 511628 h 907008"/>
              <a:gd name="connsiteX4" fmla="*/ 316128 w 1426471"/>
              <a:gd name="connsiteY4" fmla="*/ 631371 h 907008"/>
              <a:gd name="connsiteX5" fmla="*/ 443 w 1426471"/>
              <a:gd name="connsiteY5" fmla="*/ 903514 h 907008"/>
              <a:gd name="connsiteX6" fmla="*/ 250814 w 1426471"/>
              <a:gd name="connsiteY6" fmla="*/ 772885 h 907008"/>
              <a:gd name="connsiteX7" fmla="*/ 414100 w 1426471"/>
              <a:gd name="connsiteY7" fmla="*/ 587828 h 907008"/>
              <a:gd name="connsiteX8" fmla="*/ 686243 w 1426471"/>
              <a:gd name="connsiteY8" fmla="*/ 544285 h 907008"/>
              <a:gd name="connsiteX9" fmla="*/ 925728 w 1426471"/>
              <a:gd name="connsiteY9" fmla="*/ 500742 h 907008"/>
              <a:gd name="connsiteX10" fmla="*/ 925728 w 1426471"/>
              <a:gd name="connsiteY10" fmla="*/ 740228 h 907008"/>
              <a:gd name="connsiteX11" fmla="*/ 1034586 w 1426471"/>
              <a:gd name="connsiteY11" fmla="*/ 435428 h 907008"/>
              <a:gd name="connsiteX12" fmla="*/ 1219643 w 1426471"/>
              <a:gd name="connsiteY12" fmla="*/ 217714 h 907008"/>
              <a:gd name="connsiteX13" fmla="*/ 1361157 w 1426471"/>
              <a:gd name="connsiteY13" fmla="*/ 65314 h 907008"/>
              <a:gd name="connsiteX14" fmla="*/ 1426471 w 1426471"/>
              <a:gd name="connsiteY14" fmla="*/ 21771 h 9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6471" h="907008">
                <a:moveTo>
                  <a:pt x="1252300" y="0"/>
                </a:moveTo>
                <a:cubicBezTo>
                  <a:pt x="1209664" y="94343"/>
                  <a:pt x="1167029" y="188686"/>
                  <a:pt x="1110786" y="261257"/>
                </a:cubicBezTo>
                <a:cubicBezTo>
                  <a:pt x="1054543" y="333828"/>
                  <a:pt x="1014629" y="393700"/>
                  <a:pt x="914843" y="435428"/>
                </a:cubicBezTo>
                <a:cubicBezTo>
                  <a:pt x="815057" y="477157"/>
                  <a:pt x="611857" y="478971"/>
                  <a:pt x="512071" y="511628"/>
                </a:cubicBezTo>
                <a:cubicBezTo>
                  <a:pt x="412285" y="544285"/>
                  <a:pt x="401399" y="566057"/>
                  <a:pt x="316128" y="631371"/>
                </a:cubicBezTo>
                <a:cubicBezTo>
                  <a:pt x="230857" y="696685"/>
                  <a:pt x="11329" y="879928"/>
                  <a:pt x="443" y="903514"/>
                </a:cubicBezTo>
                <a:cubicBezTo>
                  <a:pt x="-10443" y="927100"/>
                  <a:pt x="181871" y="825499"/>
                  <a:pt x="250814" y="772885"/>
                </a:cubicBezTo>
                <a:cubicBezTo>
                  <a:pt x="319757" y="720271"/>
                  <a:pt x="341529" y="625928"/>
                  <a:pt x="414100" y="587828"/>
                </a:cubicBezTo>
                <a:cubicBezTo>
                  <a:pt x="486671" y="549728"/>
                  <a:pt x="600972" y="558799"/>
                  <a:pt x="686243" y="544285"/>
                </a:cubicBezTo>
                <a:cubicBezTo>
                  <a:pt x="771514" y="529771"/>
                  <a:pt x="885814" y="468085"/>
                  <a:pt x="925728" y="500742"/>
                </a:cubicBezTo>
                <a:cubicBezTo>
                  <a:pt x="965642" y="533399"/>
                  <a:pt x="907585" y="751114"/>
                  <a:pt x="925728" y="740228"/>
                </a:cubicBezTo>
                <a:cubicBezTo>
                  <a:pt x="943871" y="729342"/>
                  <a:pt x="985600" y="522514"/>
                  <a:pt x="1034586" y="435428"/>
                </a:cubicBezTo>
                <a:cubicBezTo>
                  <a:pt x="1083572" y="348342"/>
                  <a:pt x="1165215" y="279400"/>
                  <a:pt x="1219643" y="217714"/>
                </a:cubicBezTo>
                <a:cubicBezTo>
                  <a:pt x="1274071" y="156028"/>
                  <a:pt x="1326686" y="97971"/>
                  <a:pt x="1361157" y="65314"/>
                </a:cubicBezTo>
                <a:cubicBezTo>
                  <a:pt x="1395628" y="32657"/>
                  <a:pt x="1411049" y="27214"/>
                  <a:pt x="1426471" y="21771"/>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フリーフォーム 4"/>
          <p:cNvSpPr/>
          <p:nvPr/>
        </p:nvSpPr>
        <p:spPr>
          <a:xfrm>
            <a:off x="4735286" y="4931229"/>
            <a:ext cx="261603" cy="1339260"/>
          </a:xfrm>
          <a:custGeom>
            <a:avLst/>
            <a:gdLst>
              <a:gd name="connsiteX0" fmla="*/ 0 w 261603"/>
              <a:gd name="connsiteY0" fmla="*/ 0 h 1339260"/>
              <a:gd name="connsiteX1" fmla="*/ 32657 w 261603"/>
              <a:gd name="connsiteY1" fmla="*/ 576942 h 1339260"/>
              <a:gd name="connsiteX2" fmla="*/ 54428 w 261603"/>
              <a:gd name="connsiteY2" fmla="*/ 1034142 h 1339260"/>
              <a:gd name="connsiteX3" fmla="*/ 174171 w 261603"/>
              <a:gd name="connsiteY3" fmla="*/ 1338942 h 1339260"/>
              <a:gd name="connsiteX4" fmla="*/ 97971 w 261603"/>
              <a:gd name="connsiteY4" fmla="*/ 979714 h 1339260"/>
              <a:gd name="connsiteX5" fmla="*/ 87085 w 261603"/>
              <a:gd name="connsiteY5" fmla="*/ 664028 h 1339260"/>
              <a:gd name="connsiteX6" fmla="*/ 87085 w 261603"/>
              <a:gd name="connsiteY6" fmla="*/ 489857 h 1339260"/>
              <a:gd name="connsiteX7" fmla="*/ 261257 w 261603"/>
              <a:gd name="connsiteY7" fmla="*/ 794657 h 1339260"/>
              <a:gd name="connsiteX8" fmla="*/ 130628 w 261603"/>
              <a:gd name="connsiteY8" fmla="*/ 402771 h 1339260"/>
              <a:gd name="connsiteX9" fmla="*/ 87085 w 261603"/>
              <a:gd name="connsiteY9" fmla="*/ 163285 h 1339260"/>
              <a:gd name="connsiteX10" fmla="*/ 108857 w 261603"/>
              <a:gd name="connsiteY10" fmla="*/ 10885 h 133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03" h="1339260">
                <a:moveTo>
                  <a:pt x="0" y="0"/>
                </a:moveTo>
                <a:cubicBezTo>
                  <a:pt x="11793" y="202292"/>
                  <a:pt x="23586" y="404585"/>
                  <a:pt x="32657" y="576942"/>
                </a:cubicBezTo>
                <a:cubicBezTo>
                  <a:pt x="41728" y="749299"/>
                  <a:pt x="30842" y="907142"/>
                  <a:pt x="54428" y="1034142"/>
                </a:cubicBezTo>
                <a:cubicBezTo>
                  <a:pt x="78014" y="1161142"/>
                  <a:pt x="166914" y="1348013"/>
                  <a:pt x="174171" y="1338942"/>
                </a:cubicBezTo>
                <a:cubicBezTo>
                  <a:pt x="181428" y="1329871"/>
                  <a:pt x="112485" y="1092200"/>
                  <a:pt x="97971" y="979714"/>
                </a:cubicBezTo>
                <a:cubicBezTo>
                  <a:pt x="83457" y="867228"/>
                  <a:pt x="88899" y="745671"/>
                  <a:pt x="87085" y="664028"/>
                </a:cubicBezTo>
                <a:cubicBezTo>
                  <a:pt x="85271" y="582385"/>
                  <a:pt x="58056" y="468086"/>
                  <a:pt x="87085" y="489857"/>
                </a:cubicBezTo>
                <a:cubicBezTo>
                  <a:pt x="116114" y="511629"/>
                  <a:pt x="254000" y="809171"/>
                  <a:pt x="261257" y="794657"/>
                </a:cubicBezTo>
                <a:cubicBezTo>
                  <a:pt x="268514" y="780143"/>
                  <a:pt x="159657" y="508000"/>
                  <a:pt x="130628" y="402771"/>
                </a:cubicBezTo>
                <a:cubicBezTo>
                  <a:pt x="101599" y="297542"/>
                  <a:pt x="90714" y="228599"/>
                  <a:pt x="87085" y="163285"/>
                </a:cubicBezTo>
                <a:cubicBezTo>
                  <a:pt x="83456" y="97971"/>
                  <a:pt x="96156" y="54428"/>
                  <a:pt x="108857" y="10885"/>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フリーフォーム 6"/>
          <p:cNvSpPr/>
          <p:nvPr/>
        </p:nvSpPr>
        <p:spPr>
          <a:xfrm>
            <a:off x="5105400" y="4942114"/>
            <a:ext cx="1111522" cy="665161"/>
          </a:xfrm>
          <a:custGeom>
            <a:avLst/>
            <a:gdLst>
              <a:gd name="connsiteX0" fmla="*/ 87086 w 1111522"/>
              <a:gd name="connsiteY0" fmla="*/ 0 h 665161"/>
              <a:gd name="connsiteX1" fmla="*/ 217714 w 1111522"/>
              <a:gd name="connsiteY1" fmla="*/ 283029 h 665161"/>
              <a:gd name="connsiteX2" fmla="*/ 468086 w 1111522"/>
              <a:gd name="connsiteY2" fmla="*/ 457200 h 665161"/>
              <a:gd name="connsiteX3" fmla="*/ 740229 w 1111522"/>
              <a:gd name="connsiteY3" fmla="*/ 522515 h 665161"/>
              <a:gd name="connsiteX4" fmla="*/ 1110343 w 1111522"/>
              <a:gd name="connsiteY4" fmla="*/ 664029 h 665161"/>
              <a:gd name="connsiteX5" fmla="*/ 849086 w 1111522"/>
              <a:gd name="connsiteY5" fmla="*/ 587829 h 665161"/>
              <a:gd name="connsiteX6" fmla="*/ 609600 w 1111522"/>
              <a:gd name="connsiteY6" fmla="*/ 566057 h 665161"/>
              <a:gd name="connsiteX7" fmla="*/ 261257 w 1111522"/>
              <a:gd name="connsiteY7" fmla="*/ 391886 h 665161"/>
              <a:gd name="connsiteX8" fmla="*/ 130629 w 1111522"/>
              <a:gd name="connsiteY8" fmla="*/ 272143 h 665161"/>
              <a:gd name="connsiteX9" fmla="*/ 119743 w 1111522"/>
              <a:gd name="connsiteY9" fmla="*/ 424543 h 665161"/>
              <a:gd name="connsiteX10" fmla="*/ 76200 w 1111522"/>
              <a:gd name="connsiteY10" fmla="*/ 163286 h 665161"/>
              <a:gd name="connsiteX11" fmla="*/ 0 w 1111522"/>
              <a:gd name="connsiteY11" fmla="*/ 0 h 6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522" h="665161">
                <a:moveTo>
                  <a:pt x="87086" y="0"/>
                </a:moveTo>
                <a:cubicBezTo>
                  <a:pt x="120650" y="103414"/>
                  <a:pt x="154214" y="206829"/>
                  <a:pt x="217714" y="283029"/>
                </a:cubicBezTo>
                <a:cubicBezTo>
                  <a:pt x="281214" y="359229"/>
                  <a:pt x="381000" y="417286"/>
                  <a:pt x="468086" y="457200"/>
                </a:cubicBezTo>
                <a:cubicBezTo>
                  <a:pt x="555172" y="497114"/>
                  <a:pt x="633186" y="488044"/>
                  <a:pt x="740229" y="522515"/>
                </a:cubicBezTo>
                <a:cubicBezTo>
                  <a:pt x="847272" y="556986"/>
                  <a:pt x="1092200" y="653143"/>
                  <a:pt x="1110343" y="664029"/>
                </a:cubicBezTo>
                <a:cubicBezTo>
                  <a:pt x="1128486" y="674915"/>
                  <a:pt x="932543" y="604158"/>
                  <a:pt x="849086" y="587829"/>
                </a:cubicBezTo>
                <a:cubicBezTo>
                  <a:pt x="765629" y="571500"/>
                  <a:pt x="707571" y="598714"/>
                  <a:pt x="609600" y="566057"/>
                </a:cubicBezTo>
                <a:cubicBezTo>
                  <a:pt x="511629" y="533400"/>
                  <a:pt x="341086" y="440872"/>
                  <a:pt x="261257" y="391886"/>
                </a:cubicBezTo>
                <a:cubicBezTo>
                  <a:pt x="181429" y="342900"/>
                  <a:pt x="154215" y="266700"/>
                  <a:pt x="130629" y="272143"/>
                </a:cubicBezTo>
                <a:cubicBezTo>
                  <a:pt x="107043" y="277586"/>
                  <a:pt x="128814" y="442686"/>
                  <a:pt x="119743" y="424543"/>
                </a:cubicBezTo>
                <a:cubicBezTo>
                  <a:pt x="110672" y="406400"/>
                  <a:pt x="96157" y="234043"/>
                  <a:pt x="76200" y="163286"/>
                </a:cubicBezTo>
                <a:cubicBezTo>
                  <a:pt x="56243" y="92529"/>
                  <a:pt x="28121" y="46264"/>
                  <a:pt x="0" y="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359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1896" t="24843" r="15341" b="6270"/>
          <a:stretch/>
        </p:blipFill>
        <p:spPr>
          <a:xfrm>
            <a:off x="323527" y="2102478"/>
            <a:ext cx="8504505" cy="4392488"/>
          </a:xfrm>
          <a:prstGeom prst="rect">
            <a:avLst/>
          </a:prstGeom>
        </p:spPr>
      </p:pic>
      <p:sp>
        <p:nvSpPr>
          <p:cNvPr id="31" name="テキスト ボックス 30"/>
          <p:cNvSpPr txBox="1"/>
          <p:nvPr/>
        </p:nvSpPr>
        <p:spPr>
          <a:xfrm>
            <a:off x="179512" y="618307"/>
            <a:ext cx="847860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友人がいないと</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死亡率が</a:t>
            </a:r>
            <a:r>
              <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倍</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Picture 2" descr="ãçããç®ç æ­»äº¡çãã®ç»åæ¤ç´¢çµæ"/>
          <p:cNvPicPr>
            <a:picLocks noChangeAspect="1" noChangeArrowheads="1"/>
          </p:cNvPicPr>
          <p:nvPr/>
        </p:nvPicPr>
        <p:blipFill rotWithShape="1">
          <a:blip r:embed="rId4">
            <a:extLst>
              <a:ext uri="{28A0092B-C50C-407E-A947-70E740481C1C}">
                <a14:useLocalDpi xmlns:a14="http://schemas.microsoft.com/office/drawing/2010/main" val="0"/>
              </a:ext>
            </a:extLst>
          </a:blip>
          <a:srcRect t="16011" b="9186"/>
          <a:stretch/>
        </p:blipFill>
        <p:spPr bwMode="auto">
          <a:xfrm>
            <a:off x="323528" y="2102478"/>
            <a:ext cx="8504504" cy="439248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線コネクタ 35"/>
          <p:cNvCxnSpPr/>
          <p:nvPr/>
        </p:nvCxnSpPr>
        <p:spPr>
          <a:xfrm>
            <a:off x="7997320" y="2924944"/>
            <a:ext cx="0" cy="1872208"/>
          </a:xfrm>
          <a:prstGeom prst="line">
            <a:avLst/>
          </a:prstGeom>
          <a:ln w="13652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7411" y="1625467"/>
            <a:ext cx="8929658"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急性心筋梗塞で入院した後期高齢者</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827584" y="3068960"/>
            <a:ext cx="2592288" cy="1077190"/>
          </a:xfrm>
          <a:prstGeom prst="rect">
            <a:avLst/>
          </a:prstGeom>
          <a:solidFill>
            <a:schemeClr val="bg1"/>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6</a:t>
            </a: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か月以内の</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死亡率</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27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20132" t="19825" r="21348" b="9122"/>
          <a:stretch/>
        </p:blipFill>
        <p:spPr>
          <a:xfrm>
            <a:off x="323527" y="2102478"/>
            <a:ext cx="8504506" cy="4392488"/>
          </a:xfrm>
          <a:prstGeom prst="rect">
            <a:avLst/>
          </a:prstGeom>
        </p:spPr>
      </p:pic>
      <p:pic>
        <p:nvPicPr>
          <p:cNvPr id="2" name="図 1"/>
          <p:cNvPicPr>
            <a:picLocks noChangeAspect="1"/>
          </p:cNvPicPr>
          <p:nvPr/>
        </p:nvPicPr>
        <p:blipFill rotWithShape="1">
          <a:blip r:embed="rId4"/>
          <a:srcRect l="11896" t="24843" r="15341" b="6270"/>
          <a:stretch/>
        </p:blipFill>
        <p:spPr>
          <a:xfrm>
            <a:off x="323527" y="2102478"/>
            <a:ext cx="8504505" cy="4392488"/>
          </a:xfrm>
          <a:prstGeom prst="rect">
            <a:avLst/>
          </a:prstGeom>
        </p:spPr>
      </p:pic>
      <p:sp>
        <p:nvSpPr>
          <p:cNvPr id="44" name="テキスト ボックス 43"/>
          <p:cNvSpPr txBox="1"/>
          <p:nvPr/>
        </p:nvSpPr>
        <p:spPr>
          <a:xfrm>
            <a:off x="221147" y="6541326"/>
            <a:ext cx="8920906" cy="450579"/>
          </a:xfrm>
          <a:prstGeom prst="rect">
            <a:avLst/>
          </a:prstGeom>
          <a:noFill/>
        </p:spPr>
        <p:txBody>
          <a:bodyPr wrap="square" lIns="91412" tIns="45706" rIns="91412" bIns="4570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Tani Y, Kondo N, Noma H,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Miyaguni</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Y, Saito M, Kondo K. Eating alone yet living with others is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associatedwith</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mortality in older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men:The</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JAGES cohort survey. J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Gerontol</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B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Psychol</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Sci</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Soc</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a:t>
            </a:r>
            <a:r>
              <a:rPr kumimoji="1" lang="en-US" altLang="ja-JP" sz="800" b="0" i="0" u="none" strike="noStrike" kern="1200" cap="none" spc="0" normalizeH="0" baseline="0" noProof="0" dirty="0" err="1">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Sci</a:t>
            </a:r>
            <a:r>
              <a:rPr kumimoji="1" lang="en-US" altLang="ja-JP"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rPr>
              <a:t> (in press) .</a:t>
            </a:r>
            <a:endParaRPr kumimoji="1" lang="ja-JP" altLang="en-US" sz="800" b="0"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eiryo UI" pitchFamily="50" charset="-128"/>
            </a:endParaRPr>
          </a:p>
        </p:txBody>
      </p:sp>
      <p:sp>
        <p:nvSpPr>
          <p:cNvPr id="5" name="テキスト ボックス 4"/>
          <p:cNvSpPr txBox="1"/>
          <p:nvPr/>
        </p:nvSpPr>
        <p:spPr>
          <a:xfrm>
            <a:off x="179512" y="618307"/>
            <a:ext cx="58272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孤独</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孤立</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とは違う</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547664" y="5373216"/>
            <a:ext cx="7280368" cy="1077190"/>
          </a:xfrm>
          <a:prstGeom prst="rect">
            <a:avLst/>
          </a:prstGeom>
          <a:solidFill>
            <a:schemeClr val="bg1"/>
          </a:solid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独居でも死亡率は上がらない。</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同居でも孤食だと死亡率が上がる。</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8A540B74-22BD-4DE2-AAC8-816CC92E480C}"/>
              </a:ext>
            </a:extLst>
          </p:cNvPr>
          <p:cNvSpPr txBox="1"/>
          <p:nvPr/>
        </p:nvSpPr>
        <p:spPr>
          <a:xfrm>
            <a:off x="297411" y="1625467"/>
            <a:ext cx="8929658" cy="584747"/>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同居 </a:t>
            </a:r>
            <a:r>
              <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vs </a:t>
            </a: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独居／共食 </a:t>
            </a:r>
            <a:r>
              <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vs </a:t>
            </a:r>
            <a:r>
              <a:rPr kumimoji="1" lang="ja-JP" altLang="en-US"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rPr>
              <a:t>孤食</a:t>
            </a:r>
            <a:endParaRPr kumimoji="1" lang="en-US" altLang="ja-JP" sz="3200" b="1" i="0" u="none" strike="noStrike" kern="1200" cap="none" spc="0" normalizeH="0" baseline="0" noProof="0" dirty="0">
              <a:ln>
                <a:noFill/>
              </a:ln>
              <a:solidFill>
                <a:srgbClr val="E46C0A"/>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4958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つながりと役割の重要性</a:t>
            </a:r>
          </a:p>
        </p:txBody>
      </p:sp>
      <p:sp>
        <p:nvSpPr>
          <p:cNvPr id="3" name="コンテンツ プレースホルダー 2"/>
          <p:cNvSpPr>
            <a:spLocks noGrp="1"/>
          </p:cNvSpPr>
          <p:nvPr>
            <p:ph idx="1"/>
          </p:nvPr>
        </p:nvSpPr>
        <p:spPr>
          <a:xfrm>
            <a:off x="508001" y="2113470"/>
            <a:ext cx="8124507" cy="2910580"/>
          </a:xfrm>
        </p:spPr>
        <p:txBody>
          <a:bodyPr/>
          <a:lstStyle/>
          <a:p>
            <a:r>
              <a:rPr lang="ja-JP" altLang="en-US" sz="2100" dirty="0"/>
              <a:t>「生きがい」がある人は長生きする</a:t>
            </a:r>
            <a:endParaRPr kumimoji="1" lang="ja-JP" altLang="en-US" dirty="0"/>
          </a:p>
        </p:txBody>
      </p:sp>
      <p:pic>
        <p:nvPicPr>
          <p:cNvPr id="4" name="図 3"/>
          <p:cNvPicPr>
            <a:picLocks noChangeAspect="1"/>
          </p:cNvPicPr>
          <p:nvPr/>
        </p:nvPicPr>
        <p:blipFill rotWithShape="1">
          <a:blip r:embed="rId2"/>
          <a:srcRect l="20132" t="19825" r="21348" b="9122"/>
          <a:stretch/>
        </p:blipFill>
        <p:spPr>
          <a:xfrm>
            <a:off x="323527" y="2102478"/>
            <a:ext cx="8504506" cy="4422866"/>
          </a:xfrm>
          <a:prstGeom prst="rect">
            <a:avLst/>
          </a:prstGeom>
        </p:spPr>
      </p:pic>
      <p:sp>
        <p:nvSpPr>
          <p:cNvPr id="6" name="コンテンツ プレースホルダー 2"/>
          <p:cNvSpPr txBox="1">
            <a:spLocks/>
          </p:cNvSpPr>
          <p:nvPr/>
        </p:nvSpPr>
        <p:spPr>
          <a:xfrm>
            <a:off x="4505493" y="1167821"/>
            <a:ext cx="8124507"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1" lang="ja-JP" altLang="en-US" sz="135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79512" y="618307"/>
            <a:ext cx="864852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「生きがい」</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がある人は</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長生き</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矢印コネクタ 10"/>
          <p:cNvCxnSpPr>
            <a:cxnSpLocks/>
          </p:cNvCxnSpPr>
          <p:nvPr/>
        </p:nvCxnSpPr>
        <p:spPr>
          <a:xfrm flipV="1">
            <a:off x="8623361" y="3375735"/>
            <a:ext cx="0" cy="1739066"/>
          </a:xfrm>
          <a:prstGeom prst="straightConnector1">
            <a:avLst/>
          </a:prstGeom>
          <a:ln w="13335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550220" y="2510123"/>
            <a:ext cx="2462287" cy="523192"/>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生きがいあり</a:t>
            </a:r>
          </a:p>
        </p:txBody>
      </p:sp>
      <p:sp>
        <p:nvSpPr>
          <p:cNvPr id="15" name="テキスト ボックス 14"/>
          <p:cNvSpPr txBox="1"/>
          <p:nvPr/>
        </p:nvSpPr>
        <p:spPr>
          <a:xfrm>
            <a:off x="6550220" y="5333788"/>
            <a:ext cx="2462287" cy="523192"/>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生きがいなし</a:t>
            </a:r>
          </a:p>
        </p:txBody>
      </p:sp>
    </p:spTree>
    <p:extLst>
      <p:ext uri="{BB962C8B-B14F-4D97-AF65-F5344CB8AC3E}">
        <p14:creationId xmlns:p14="http://schemas.microsoft.com/office/powerpoint/2010/main" val="27400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srcRect l="20132" t="19825" r="21348" b="9122"/>
          <a:stretch/>
        </p:blipFill>
        <p:spPr>
          <a:xfrm>
            <a:off x="323527" y="2102478"/>
            <a:ext cx="8504506" cy="4422866"/>
          </a:xfrm>
          <a:prstGeom prst="rect">
            <a:avLst/>
          </a:prstGeom>
        </p:spPr>
      </p:pic>
      <p:sp>
        <p:nvSpPr>
          <p:cNvPr id="2" name="タイトル 1"/>
          <p:cNvSpPr>
            <a:spLocks noGrp="1"/>
          </p:cNvSpPr>
          <p:nvPr>
            <p:ph type="title"/>
          </p:nvPr>
        </p:nvSpPr>
        <p:spPr/>
        <p:txBody>
          <a:bodyPr/>
          <a:lstStyle/>
          <a:p>
            <a:r>
              <a:rPr kumimoji="1" lang="ja-JP" altLang="en-US" dirty="0"/>
              <a:t>つながりと役割の重要性</a:t>
            </a:r>
          </a:p>
        </p:txBody>
      </p:sp>
      <p:sp>
        <p:nvSpPr>
          <p:cNvPr id="3" name="コンテンツ プレースホルダー 2"/>
          <p:cNvSpPr>
            <a:spLocks noGrp="1"/>
          </p:cNvSpPr>
          <p:nvPr>
            <p:ph idx="1"/>
          </p:nvPr>
        </p:nvSpPr>
        <p:spPr>
          <a:xfrm>
            <a:off x="508001" y="2113470"/>
            <a:ext cx="8124507" cy="2910580"/>
          </a:xfrm>
        </p:spPr>
        <p:txBody>
          <a:bodyPr/>
          <a:lstStyle/>
          <a:p>
            <a:r>
              <a:rPr lang="ja-JP" altLang="en-US" sz="2100" dirty="0"/>
              <a:t>「人生の目的」があると要介護になりにくい</a:t>
            </a:r>
            <a:endParaRPr kumimoji="1" lang="ja-JP" altLang="en-US" dirty="0"/>
          </a:p>
        </p:txBody>
      </p:sp>
      <p:pic>
        <p:nvPicPr>
          <p:cNvPr id="4" name="図 3"/>
          <p:cNvPicPr>
            <a:picLocks noChangeAspect="1"/>
          </p:cNvPicPr>
          <p:nvPr/>
        </p:nvPicPr>
        <p:blipFill rotWithShape="1">
          <a:blip r:embed="rId3"/>
          <a:srcRect l="30987" t="27895" r="21052" b="10526"/>
          <a:stretch/>
        </p:blipFill>
        <p:spPr>
          <a:xfrm>
            <a:off x="323527" y="2102478"/>
            <a:ext cx="8504506" cy="4422866"/>
          </a:xfrm>
          <a:prstGeom prst="rect">
            <a:avLst/>
          </a:prstGeom>
        </p:spPr>
      </p:pic>
      <p:sp>
        <p:nvSpPr>
          <p:cNvPr id="6" name="テキスト ボックス 5"/>
          <p:cNvSpPr txBox="1"/>
          <p:nvPr/>
        </p:nvSpPr>
        <p:spPr>
          <a:xfrm>
            <a:off x="179512" y="618307"/>
            <a:ext cx="695575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「人生の目的」</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があると</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要介護になりにくい</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a:off x="6660232" y="2486291"/>
            <a:ext cx="0" cy="1518773"/>
          </a:xfrm>
          <a:prstGeom prst="straightConnector1">
            <a:avLst/>
          </a:prstGeom>
          <a:ln w="13335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67944" y="2256308"/>
            <a:ext cx="2785864" cy="954079"/>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人生の目的が</a:t>
            </a:r>
            <a:endParaRPr kumimoji="1" lang="en-US" altLang="ja-JP"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不明確</a:t>
            </a:r>
          </a:p>
        </p:txBody>
      </p:sp>
      <p:sp>
        <p:nvSpPr>
          <p:cNvPr id="10" name="テキスト ボックス 9"/>
          <p:cNvSpPr txBox="1"/>
          <p:nvPr/>
        </p:nvSpPr>
        <p:spPr>
          <a:xfrm>
            <a:off x="4067944" y="4628889"/>
            <a:ext cx="2785864" cy="954079"/>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人生の目的が</a:t>
            </a:r>
            <a:endParaRPr kumimoji="1" lang="en-US" altLang="ja-JP"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明確</a:t>
            </a:r>
          </a:p>
        </p:txBody>
      </p:sp>
    </p:spTree>
    <p:extLst>
      <p:ext uri="{BB962C8B-B14F-4D97-AF65-F5344CB8AC3E}">
        <p14:creationId xmlns:p14="http://schemas.microsoft.com/office/powerpoint/2010/main" val="22766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l="30987" t="27895" r="21052" b="10526"/>
          <a:stretch/>
        </p:blipFill>
        <p:spPr>
          <a:xfrm>
            <a:off x="323527" y="2102478"/>
            <a:ext cx="8504506" cy="4422866"/>
          </a:xfrm>
          <a:prstGeom prst="rect">
            <a:avLst/>
          </a:prstGeom>
        </p:spPr>
      </p:pic>
      <p:sp>
        <p:nvSpPr>
          <p:cNvPr id="2" name="タイトル 1"/>
          <p:cNvSpPr>
            <a:spLocks noGrp="1"/>
          </p:cNvSpPr>
          <p:nvPr>
            <p:ph type="title"/>
          </p:nvPr>
        </p:nvSpPr>
        <p:spPr/>
        <p:txBody>
          <a:bodyPr/>
          <a:lstStyle/>
          <a:p>
            <a:r>
              <a:rPr kumimoji="1" lang="ja-JP" altLang="en-US" dirty="0"/>
              <a:t>つながりと役割の重要性</a:t>
            </a:r>
          </a:p>
        </p:txBody>
      </p:sp>
      <p:sp>
        <p:nvSpPr>
          <p:cNvPr id="3" name="コンテンツ プレースホルダー 2"/>
          <p:cNvSpPr>
            <a:spLocks noGrp="1"/>
          </p:cNvSpPr>
          <p:nvPr>
            <p:ph idx="1"/>
          </p:nvPr>
        </p:nvSpPr>
        <p:spPr>
          <a:xfrm>
            <a:off x="508001" y="2113470"/>
            <a:ext cx="8124507" cy="2910580"/>
          </a:xfrm>
        </p:spPr>
        <p:txBody>
          <a:bodyPr/>
          <a:lstStyle/>
          <a:p>
            <a:r>
              <a:rPr lang="ja-JP" altLang="en-US" sz="2100" dirty="0"/>
              <a:t>「人生の目的」があると要介護になりにくい</a:t>
            </a:r>
            <a:endParaRPr kumimoji="1" lang="ja-JP" altLang="en-US" dirty="0"/>
          </a:p>
        </p:txBody>
      </p:sp>
      <p:sp>
        <p:nvSpPr>
          <p:cNvPr id="6" name="テキスト ボックス 5"/>
          <p:cNvSpPr txBox="1"/>
          <p:nvPr/>
        </p:nvSpPr>
        <p:spPr>
          <a:xfrm>
            <a:off x="179512" y="618307"/>
            <a:ext cx="7148111"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「人生の目的」</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があると</a:t>
            </a:r>
            <a:br>
              <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認知症は進行しない</a:t>
            </a:r>
            <a:endPar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218" name="Picture 2" descr="ãeffect of purpose in life on the relation between alzheimer diseaseãã®ç»åæ¤ç´¢çµæ"/>
          <p:cNvPicPr>
            <a:picLocks noChangeAspect="1" noChangeArrowheads="1"/>
          </p:cNvPicPr>
          <p:nvPr/>
        </p:nvPicPr>
        <p:blipFill rotWithShape="1">
          <a:blip r:embed="rId3">
            <a:extLst>
              <a:ext uri="{28A0092B-C50C-407E-A947-70E740481C1C}">
                <a14:useLocalDpi xmlns:a14="http://schemas.microsoft.com/office/drawing/2010/main" val="0"/>
              </a:ext>
            </a:extLst>
          </a:blip>
          <a:srcRect l="1693" r="2629"/>
          <a:stretch/>
        </p:blipFill>
        <p:spPr bwMode="auto">
          <a:xfrm>
            <a:off x="323527" y="2102478"/>
            <a:ext cx="8504506" cy="442286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879278" y="6495755"/>
            <a:ext cx="7264722" cy="461637"/>
          </a:xfrm>
          <a:prstGeom prst="rect">
            <a:avLst/>
          </a:prstGeom>
          <a:noFill/>
        </p:spPr>
        <p:txBody>
          <a:bodyPr wrap="square" lIns="91412" tIns="45706" rIns="91412" bIns="4570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eiryo UI" pitchFamily="50" charset="-128"/>
              </a:rPr>
              <a:t>Effect of Purpose in Life on the Relation Between Alzheimer Disease Pathologic Changes on Cognitive Function in Advanced Age</a:t>
            </a:r>
            <a:endParaRPr kumimoji="1" lang="ja-JP" altLang="en-US" sz="1200" b="0"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eiryo UI" pitchFamily="50" charset="-128"/>
            </a:endParaRPr>
          </a:p>
        </p:txBody>
      </p:sp>
      <p:sp>
        <p:nvSpPr>
          <p:cNvPr id="12" name="テキスト ボックス 11"/>
          <p:cNvSpPr txBox="1"/>
          <p:nvPr/>
        </p:nvSpPr>
        <p:spPr>
          <a:xfrm>
            <a:off x="6034608" y="2816986"/>
            <a:ext cx="2785864" cy="954079"/>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人生の目的が</a:t>
            </a:r>
            <a:endParaRPr kumimoji="1" lang="en-US" altLang="ja-JP"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　　　　明確</a:t>
            </a:r>
          </a:p>
        </p:txBody>
      </p:sp>
      <p:sp>
        <p:nvSpPr>
          <p:cNvPr id="13" name="テキスト ボックス 12"/>
          <p:cNvSpPr txBox="1"/>
          <p:nvPr/>
        </p:nvSpPr>
        <p:spPr>
          <a:xfrm>
            <a:off x="6034608" y="4768303"/>
            <a:ext cx="2785864" cy="954079"/>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人生の目的が</a:t>
            </a:r>
            <a:endParaRPr kumimoji="1" lang="en-US" altLang="ja-JP"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　　　不明確</a:t>
            </a:r>
            <a:endParaRPr kumimoji="1" lang="en-US" altLang="ja-JP" sz="28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cxnSp>
        <p:nvCxnSpPr>
          <p:cNvPr id="15" name="直線矢印コネクタ 14"/>
          <p:cNvCxnSpPr/>
          <p:nvPr/>
        </p:nvCxnSpPr>
        <p:spPr>
          <a:xfrm flipV="1">
            <a:off x="8490392" y="3706158"/>
            <a:ext cx="0" cy="2099106"/>
          </a:xfrm>
          <a:prstGeom prst="straightConnector1">
            <a:avLst/>
          </a:prstGeom>
          <a:ln w="13335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1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C58F209-D2C2-46EF-B826-43BA9A618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 y="2304571"/>
            <a:ext cx="8442960" cy="323244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9F05E697-B5AD-4F32-9367-93EA555A7581}"/>
              </a:ext>
            </a:extLst>
          </p:cNvPr>
          <p:cNvSpPr/>
          <p:nvPr/>
        </p:nvSpPr>
        <p:spPr>
          <a:xfrm>
            <a:off x="1360170" y="4240530"/>
            <a:ext cx="1748790" cy="822960"/>
          </a:xfrm>
          <a:prstGeom prst="rect">
            <a:avLst/>
          </a:prstGeom>
          <a:solidFill>
            <a:srgbClr val="FF0000">
              <a:alpha val="40000"/>
            </a:srgbClr>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Calibri"/>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8CAD7A62-2D80-4EAD-8B69-3FF6F049F512}"/>
              </a:ext>
            </a:extLst>
          </p:cNvPr>
          <p:cNvSpPr/>
          <p:nvPr/>
        </p:nvSpPr>
        <p:spPr>
          <a:xfrm>
            <a:off x="4823460" y="4240530"/>
            <a:ext cx="1748790" cy="822960"/>
          </a:xfrm>
          <a:prstGeom prst="rect">
            <a:avLst/>
          </a:prstGeom>
          <a:solidFill>
            <a:srgbClr val="FF0000">
              <a:alpha val="40000"/>
            </a:srgbClr>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Calibri"/>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AEC8A71E-FEA0-448A-AAF0-DA62BFACBE41}"/>
              </a:ext>
            </a:extLst>
          </p:cNvPr>
          <p:cNvSpPr txBox="1"/>
          <p:nvPr/>
        </p:nvSpPr>
        <p:spPr>
          <a:xfrm>
            <a:off x="179512" y="618307"/>
            <a:ext cx="58272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それは医療ニーズ？</a:t>
            </a:r>
            <a:endParaRPr kumimoji="1" lang="en-US" altLang="ja-JP" sz="32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8070F0EC-69BD-C067-F20B-2B8654CCF38F}"/>
              </a:ext>
            </a:extLst>
          </p:cNvPr>
          <p:cNvSpPr/>
          <p:nvPr/>
        </p:nvSpPr>
        <p:spPr>
          <a:xfrm>
            <a:off x="350520" y="5661248"/>
            <a:ext cx="4212180" cy="954107"/>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rPr>
              <a:t>「高齢単独」世帯が</a:t>
            </a:r>
            <a:endParaRPr kumimoji="0"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dirty="0">
                <a:solidFill>
                  <a:prstClr val="white"/>
                </a:solidFill>
                <a:latin typeface="メイリオ" panose="020B0604030504040204" pitchFamily="50" charset="-128"/>
                <a:ea typeface="メイリオ" panose="020B0604030504040204" pitchFamily="50" charset="-128"/>
                <a:cs typeface="ＭＳ Ｐゴシック"/>
              </a:rPr>
              <a:t>約</a:t>
            </a:r>
            <a:r>
              <a:rPr kumimoji="0" lang="en-US" altLang="ja-JP" sz="2800" b="1" dirty="0">
                <a:solidFill>
                  <a:prstClr val="white"/>
                </a:solidFill>
                <a:latin typeface="メイリオ" panose="020B0604030504040204" pitchFamily="50" charset="-128"/>
                <a:ea typeface="メイリオ" panose="020B0604030504040204" pitchFamily="50" charset="-128"/>
                <a:cs typeface="ＭＳ Ｐゴシック"/>
              </a:rPr>
              <a:t>3</a:t>
            </a:r>
            <a:r>
              <a:rPr kumimoji="0" lang="ja-JP" altLang="en-US" sz="2800" b="1" dirty="0">
                <a:solidFill>
                  <a:prstClr val="white"/>
                </a:solidFill>
                <a:latin typeface="メイリオ" panose="020B0604030504040204" pitchFamily="50" charset="-128"/>
                <a:ea typeface="メイリオ" panose="020B0604030504040204" pitchFamily="50" charset="-128"/>
                <a:cs typeface="ＭＳ Ｐゴシック"/>
              </a:rPr>
              <a:t>割</a:t>
            </a:r>
            <a:endParaRPr kumimoji="0"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ＭＳ Ｐゴシック"/>
            </a:endParaRPr>
          </a:p>
        </p:txBody>
      </p:sp>
    </p:spTree>
    <p:extLst>
      <p:ext uri="{BB962C8B-B14F-4D97-AF65-F5344CB8AC3E}">
        <p14:creationId xmlns:p14="http://schemas.microsoft.com/office/powerpoint/2010/main" val="14511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5496"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近隣との信頼関係で長生き</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a:extLst>
              <a:ext uri="{FF2B5EF4-FFF2-40B4-BE49-F238E27FC236}">
                <a16:creationId xmlns:a16="http://schemas.microsoft.com/office/drawing/2014/main" id="{BF2FFF11-C767-40EE-BA72-B68E5B695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8496944" cy="454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F625659-6EAC-461A-9EE1-44AB0FFFAC12}"/>
              </a:ext>
            </a:extLst>
          </p:cNvPr>
          <p:cNvSpPr>
            <a:spLocks noGrp="1"/>
          </p:cNvSpPr>
          <p:nvPr>
            <p:ph idx="1"/>
          </p:nvPr>
        </p:nvSpPr>
        <p:spPr>
          <a:xfrm>
            <a:off x="508001" y="6456715"/>
            <a:ext cx="6447501" cy="514484"/>
          </a:xfrm>
        </p:spPr>
        <p:txBody>
          <a:bodyPr>
            <a:normAutofit/>
          </a:bodyPr>
          <a:lstStyle/>
          <a:p>
            <a:r>
              <a:rPr lang="en-US" altLang="ja-JP" sz="900" dirty="0"/>
              <a:t>Social Relationships and Mortality Risk: A Meta-analytic Review</a:t>
            </a:r>
            <a:endParaRPr lang="ja-JP" altLang="en-US" sz="900" dirty="0"/>
          </a:p>
        </p:txBody>
      </p:sp>
      <p:pic>
        <p:nvPicPr>
          <p:cNvPr id="6" name="図 5">
            <a:extLst>
              <a:ext uri="{FF2B5EF4-FFF2-40B4-BE49-F238E27FC236}">
                <a16:creationId xmlns:a16="http://schemas.microsoft.com/office/drawing/2014/main" id="{2ABD6778-CCE1-417F-86E3-7694C3470078}"/>
              </a:ext>
            </a:extLst>
          </p:cNvPr>
          <p:cNvPicPr>
            <a:picLocks noChangeAspect="1"/>
          </p:cNvPicPr>
          <p:nvPr/>
        </p:nvPicPr>
        <p:blipFill>
          <a:blip r:embed="rId3"/>
          <a:stretch>
            <a:fillRect/>
          </a:stretch>
        </p:blipFill>
        <p:spPr>
          <a:xfrm>
            <a:off x="243840" y="2138465"/>
            <a:ext cx="8648521" cy="4318250"/>
          </a:xfrm>
          <a:prstGeom prst="rect">
            <a:avLst/>
          </a:prstGeom>
        </p:spPr>
      </p:pic>
      <p:sp>
        <p:nvSpPr>
          <p:cNvPr id="10" name="吹き出し: 四角形 9">
            <a:extLst>
              <a:ext uri="{FF2B5EF4-FFF2-40B4-BE49-F238E27FC236}">
                <a16:creationId xmlns:a16="http://schemas.microsoft.com/office/drawing/2014/main" id="{A86EFBD4-0ECC-416B-B2DD-5FBAF580D140}"/>
              </a:ext>
            </a:extLst>
          </p:cNvPr>
          <p:cNvSpPr/>
          <p:nvPr/>
        </p:nvSpPr>
        <p:spPr>
          <a:xfrm>
            <a:off x="1508044" y="2632642"/>
            <a:ext cx="2868622" cy="794875"/>
          </a:xfrm>
          <a:prstGeom prst="wedgeRectCallout">
            <a:avLst>
              <a:gd name="adj1" fmla="val -27824"/>
              <a:gd name="adj2" fmla="val 3377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2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社会とのつながり</a:t>
            </a:r>
            <a:r>
              <a:rPr kumimoji="1" lang="en-US" altLang="ja-JP" sz="2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Social Relationship</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吹き出し: 四角形 12">
            <a:extLst>
              <a:ext uri="{FF2B5EF4-FFF2-40B4-BE49-F238E27FC236}">
                <a16:creationId xmlns:a16="http://schemas.microsoft.com/office/drawing/2014/main" id="{7636FA66-DDDD-4645-A991-23EB43D536CD}"/>
              </a:ext>
            </a:extLst>
          </p:cNvPr>
          <p:cNvSpPr/>
          <p:nvPr/>
        </p:nvSpPr>
        <p:spPr>
          <a:xfrm>
            <a:off x="1508044" y="3484401"/>
            <a:ext cx="2868622" cy="447413"/>
          </a:xfrm>
          <a:prstGeom prst="wedgeRectCallout">
            <a:avLst>
              <a:gd name="adj1" fmla="val -39881"/>
              <a:gd name="adj2" fmla="val 15835"/>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喫煙</a:t>
            </a:r>
          </a:p>
        </p:txBody>
      </p:sp>
      <p:sp>
        <p:nvSpPr>
          <p:cNvPr id="14" name="吹き出し: 四角形 13">
            <a:extLst>
              <a:ext uri="{FF2B5EF4-FFF2-40B4-BE49-F238E27FC236}">
                <a16:creationId xmlns:a16="http://schemas.microsoft.com/office/drawing/2014/main" id="{D621ECE1-40D3-4245-8309-B6563685AC74}"/>
              </a:ext>
            </a:extLst>
          </p:cNvPr>
          <p:cNvSpPr/>
          <p:nvPr/>
        </p:nvSpPr>
        <p:spPr>
          <a:xfrm>
            <a:off x="1508044" y="4010965"/>
            <a:ext cx="2868622" cy="447413"/>
          </a:xfrm>
          <a:prstGeom prst="wedgeRectCallout">
            <a:avLst>
              <a:gd name="adj1" fmla="val -29243"/>
              <a:gd name="adj2" fmla="val 19166"/>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過度の飲酒</a:t>
            </a:r>
          </a:p>
        </p:txBody>
      </p:sp>
      <p:sp>
        <p:nvSpPr>
          <p:cNvPr id="15" name="吹き出し: 四角形 14">
            <a:extLst>
              <a:ext uri="{FF2B5EF4-FFF2-40B4-BE49-F238E27FC236}">
                <a16:creationId xmlns:a16="http://schemas.microsoft.com/office/drawing/2014/main" id="{7645050E-6900-4958-85FC-0F076DA9F578}"/>
              </a:ext>
            </a:extLst>
          </p:cNvPr>
          <p:cNvSpPr/>
          <p:nvPr/>
        </p:nvSpPr>
        <p:spPr>
          <a:xfrm>
            <a:off x="1508044" y="4501722"/>
            <a:ext cx="2868622" cy="447413"/>
          </a:xfrm>
          <a:prstGeom prst="wedgeRectCallout">
            <a:avLst>
              <a:gd name="adj1" fmla="val -45170"/>
              <a:gd name="adj2" fmla="val 12724"/>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Flu/</a:t>
            </a: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肺炎球菌ワクチン</a:t>
            </a:r>
          </a:p>
        </p:txBody>
      </p:sp>
      <p:sp>
        <p:nvSpPr>
          <p:cNvPr id="16" name="吹き出し: 四角形 15">
            <a:extLst>
              <a:ext uri="{FF2B5EF4-FFF2-40B4-BE49-F238E27FC236}">
                <a16:creationId xmlns:a16="http://schemas.microsoft.com/office/drawing/2014/main" id="{2D30E7E8-F7CD-457F-9E2B-2446816EDCC4}"/>
              </a:ext>
            </a:extLst>
          </p:cNvPr>
          <p:cNvSpPr/>
          <p:nvPr/>
        </p:nvSpPr>
        <p:spPr>
          <a:xfrm>
            <a:off x="1508044" y="5184424"/>
            <a:ext cx="2868622" cy="447413"/>
          </a:xfrm>
          <a:prstGeom prst="wedgeRectCallout">
            <a:avLst>
              <a:gd name="adj1" fmla="val -32524"/>
              <a:gd name="adj2" fmla="val 18500"/>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運動不足・肥満</a:t>
            </a:r>
          </a:p>
        </p:txBody>
      </p:sp>
      <p:sp>
        <p:nvSpPr>
          <p:cNvPr id="17" name="吹き出し: 四角形 16">
            <a:extLst>
              <a:ext uri="{FF2B5EF4-FFF2-40B4-BE49-F238E27FC236}">
                <a16:creationId xmlns:a16="http://schemas.microsoft.com/office/drawing/2014/main" id="{4DF76F4A-5C14-4DA9-883D-2E789473DBEE}"/>
              </a:ext>
            </a:extLst>
          </p:cNvPr>
          <p:cNvSpPr/>
          <p:nvPr/>
        </p:nvSpPr>
        <p:spPr>
          <a:xfrm>
            <a:off x="1508044" y="5718524"/>
            <a:ext cx="2868622" cy="447413"/>
          </a:xfrm>
          <a:prstGeom prst="wedgeRectCallout">
            <a:avLst>
              <a:gd name="adj1" fmla="val -36139"/>
              <a:gd name="adj2" fmla="val 14650"/>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高血圧の薬物療法</a:t>
            </a:r>
          </a:p>
        </p:txBody>
      </p:sp>
      <p:sp>
        <p:nvSpPr>
          <p:cNvPr id="5" name="テキスト ボックス 4">
            <a:extLst>
              <a:ext uri="{FF2B5EF4-FFF2-40B4-BE49-F238E27FC236}">
                <a16:creationId xmlns:a16="http://schemas.microsoft.com/office/drawing/2014/main" id="{7D8FE26D-6C3C-4DAA-A0AD-75C5550A4E07}"/>
              </a:ext>
            </a:extLst>
          </p:cNvPr>
          <p:cNvSpPr txBox="1"/>
          <p:nvPr/>
        </p:nvSpPr>
        <p:spPr>
          <a:xfrm>
            <a:off x="179512" y="618307"/>
            <a:ext cx="5827236"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社会との</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つながり</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br>
              <a:rPr kumimoji="1" lang="en-US" altLang="ja-JP"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寿命を決める</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吹き出し: 四角形 10">
            <a:extLst>
              <a:ext uri="{FF2B5EF4-FFF2-40B4-BE49-F238E27FC236}">
                <a16:creationId xmlns:a16="http://schemas.microsoft.com/office/drawing/2014/main" id="{C4D4EC4F-B3C1-4514-BB92-1125611F8998}"/>
              </a:ext>
            </a:extLst>
          </p:cNvPr>
          <p:cNvSpPr/>
          <p:nvPr/>
        </p:nvSpPr>
        <p:spPr>
          <a:xfrm>
            <a:off x="4408106" y="2632642"/>
            <a:ext cx="3816424" cy="794875"/>
          </a:xfrm>
          <a:prstGeom prst="wedgeRectCallout">
            <a:avLst>
              <a:gd name="adj1" fmla="val -27824"/>
              <a:gd name="adj2" fmla="val 33775"/>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310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a:extLst>
              <a:ext uri="{FF2B5EF4-FFF2-40B4-BE49-F238E27FC236}">
                <a16:creationId xmlns:a16="http://schemas.microsoft.com/office/drawing/2014/main" id="{94476560-0386-4586-974D-AF60D8E0AD93}"/>
              </a:ext>
            </a:extLst>
          </p:cNvPr>
          <p:cNvSpPr/>
          <p:nvPr/>
        </p:nvSpPr>
        <p:spPr>
          <a:xfrm>
            <a:off x="194938" y="1531566"/>
            <a:ext cx="5042770" cy="504277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地域</a:t>
            </a:r>
            <a:endParaRPr kumimoji="1" lang="en-US" altLang="ja-JP" sz="4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楕円 15">
            <a:extLst>
              <a:ext uri="{FF2B5EF4-FFF2-40B4-BE49-F238E27FC236}">
                <a16:creationId xmlns:a16="http://schemas.microsoft.com/office/drawing/2014/main" id="{BDEBE823-88E1-4091-B370-D65A11BAE915}"/>
              </a:ext>
            </a:extLst>
          </p:cNvPr>
          <p:cNvSpPr/>
          <p:nvPr/>
        </p:nvSpPr>
        <p:spPr>
          <a:xfrm>
            <a:off x="1911243" y="2480381"/>
            <a:ext cx="3789040" cy="378904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生活</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在宅医療</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地域ケアへ！</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楕円 1">
            <a:extLst>
              <a:ext uri="{FF2B5EF4-FFF2-40B4-BE49-F238E27FC236}">
                <a16:creationId xmlns:a16="http://schemas.microsoft.com/office/drawing/2014/main" id="{846CC484-9101-4468-A03F-081E8E29903A}"/>
              </a:ext>
            </a:extLst>
          </p:cNvPr>
          <p:cNvSpPr/>
          <p:nvPr/>
        </p:nvSpPr>
        <p:spPr>
          <a:xfrm>
            <a:off x="3635896" y="3573016"/>
            <a:ext cx="2313088" cy="2313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患者さん</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楕円 13">
            <a:extLst>
              <a:ext uri="{FF2B5EF4-FFF2-40B4-BE49-F238E27FC236}">
                <a16:creationId xmlns:a16="http://schemas.microsoft.com/office/drawing/2014/main" id="{BE24A83D-290D-4A9D-9C8F-2BDB3320DF74}"/>
              </a:ext>
            </a:extLst>
          </p:cNvPr>
          <p:cNvSpPr/>
          <p:nvPr/>
        </p:nvSpPr>
        <p:spPr>
          <a:xfrm>
            <a:off x="4681029" y="4509120"/>
            <a:ext cx="1224136" cy="1224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病気</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障害</a:t>
            </a:r>
          </a:p>
        </p:txBody>
      </p:sp>
      <p:sp>
        <p:nvSpPr>
          <p:cNvPr id="13" name="矢印: 左 12">
            <a:extLst>
              <a:ext uri="{FF2B5EF4-FFF2-40B4-BE49-F238E27FC236}">
                <a16:creationId xmlns:a16="http://schemas.microsoft.com/office/drawing/2014/main" id="{A6533BCA-6979-4AF4-BED2-A9ABD464B4CA}"/>
              </a:ext>
            </a:extLst>
          </p:cNvPr>
          <p:cNvSpPr/>
          <p:nvPr/>
        </p:nvSpPr>
        <p:spPr>
          <a:xfrm rot="1113916">
            <a:off x="5868144" y="5132007"/>
            <a:ext cx="2640490" cy="1210765"/>
          </a:xfrm>
          <a:prstGeom prst="leftArrow">
            <a:avLst>
              <a:gd name="adj1" fmla="val 50000"/>
              <a:gd name="adj2" fmla="val 680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医学モデル</a:t>
            </a:r>
            <a:br>
              <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EBM</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矢印: 左 19">
            <a:extLst>
              <a:ext uri="{FF2B5EF4-FFF2-40B4-BE49-F238E27FC236}">
                <a16:creationId xmlns:a16="http://schemas.microsoft.com/office/drawing/2014/main" id="{B198D391-AB22-4BC1-AD7E-FF4B4D8A432E}"/>
              </a:ext>
            </a:extLst>
          </p:cNvPr>
          <p:cNvSpPr/>
          <p:nvPr/>
        </p:nvSpPr>
        <p:spPr>
          <a:xfrm rot="21073822">
            <a:off x="5945336" y="3632842"/>
            <a:ext cx="2640490" cy="1210765"/>
          </a:xfrm>
          <a:prstGeom prst="leftArrow">
            <a:avLst>
              <a:gd name="adj1" fmla="val 50000"/>
              <a:gd name="adj2" fmla="val 68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NBM</a:t>
            </a:r>
            <a:endPar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矢印: 左 20">
            <a:extLst>
              <a:ext uri="{FF2B5EF4-FFF2-40B4-BE49-F238E27FC236}">
                <a16:creationId xmlns:a16="http://schemas.microsoft.com/office/drawing/2014/main" id="{6E68F856-A283-4938-AFF3-F2DDD4EABD70}"/>
              </a:ext>
            </a:extLst>
          </p:cNvPr>
          <p:cNvSpPr/>
          <p:nvPr/>
        </p:nvSpPr>
        <p:spPr>
          <a:xfrm rot="20040687">
            <a:off x="5424869" y="2310341"/>
            <a:ext cx="2640490" cy="1210765"/>
          </a:xfrm>
          <a:prstGeom prst="leftArrow">
            <a:avLst>
              <a:gd name="adj1" fmla="val 50000"/>
              <a:gd name="adj2" fmla="val 6807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生活モデル</a:t>
            </a:r>
          </a:p>
        </p:txBody>
      </p:sp>
      <p:sp>
        <p:nvSpPr>
          <p:cNvPr id="23" name="矢印: 左 22">
            <a:extLst>
              <a:ext uri="{FF2B5EF4-FFF2-40B4-BE49-F238E27FC236}">
                <a16:creationId xmlns:a16="http://schemas.microsoft.com/office/drawing/2014/main" id="{805493E0-B95C-4C91-BD40-A56D1EE0A20C}"/>
              </a:ext>
            </a:extLst>
          </p:cNvPr>
          <p:cNvSpPr/>
          <p:nvPr/>
        </p:nvSpPr>
        <p:spPr>
          <a:xfrm rot="19296895">
            <a:off x="4385640" y="996826"/>
            <a:ext cx="2640490" cy="1210765"/>
          </a:xfrm>
          <a:prstGeom prst="leftArrow">
            <a:avLst>
              <a:gd name="adj1" fmla="val 50000"/>
              <a:gd name="adj2" fmla="val 6807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地域モデル</a:t>
            </a:r>
          </a:p>
        </p:txBody>
      </p:sp>
    </p:spTree>
    <p:extLst>
      <p:ext uri="{BB962C8B-B14F-4D97-AF65-F5344CB8AC3E}">
        <p14:creationId xmlns:p14="http://schemas.microsoft.com/office/powerpoint/2010/main" val="36075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2" grpId="0" animBg="1"/>
      <p:bldP spid="14" grpId="0" animBg="1"/>
      <p:bldP spid="13" grpId="0" animBg="1"/>
      <p:bldP spid="20" grpId="0" animBg="1"/>
      <p:bldP spid="21"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フリーフォーム 3"/>
          <p:cNvSpPr/>
          <p:nvPr/>
        </p:nvSpPr>
        <p:spPr>
          <a:xfrm>
            <a:off x="397452" y="1642698"/>
            <a:ext cx="8471189" cy="2619477"/>
          </a:xfrm>
          <a:custGeom>
            <a:avLst/>
            <a:gdLst>
              <a:gd name="connsiteX0" fmla="*/ 0 w 10463646"/>
              <a:gd name="connsiteY0" fmla="*/ 3049311 h 3090875"/>
              <a:gd name="connsiteX1" fmla="*/ 602673 w 10463646"/>
              <a:gd name="connsiteY1" fmla="*/ 1812793 h 3090875"/>
              <a:gd name="connsiteX2" fmla="*/ 1226128 w 10463646"/>
              <a:gd name="connsiteY2" fmla="*/ 919175 h 3090875"/>
              <a:gd name="connsiteX3" fmla="*/ 2265219 w 10463646"/>
              <a:gd name="connsiteY3" fmla="*/ 108684 h 3090875"/>
              <a:gd name="connsiteX4" fmla="*/ 3522519 w 10463646"/>
              <a:gd name="connsiteY4" fmla="*/ 35948 h 3090875"/>
              <a:gd name="connsiteX5" fmla="*/ 4935682 w 10463646"/>
              <a:gd name="connsiteY5" fmla="*/ 368457 h 3090875"/>
              <a:gd name="connsiteX6" fmla="*/ 6722919 w 10463646"/>
              <a:gd name="connsiteY6" fmla="*/ 991911 h 3090875"/>
              <a:gd name="connsiteX7" fmla="*/ 8437419 w 10463646"/>
              <a:gd name="connsiteY7" fmla="*/ 1792011 h 3090875"/>
              <a:gd name="connsiteX8" fmla="*/ 9393382 w 10463646"/>
              <a:gd name="connsiteY8" fmla="*/ 2550548 h 3090875"/>
              <a:gd name="connsiteX9" fmla="*/ 10037619 w 10463646"/>
              <a:gd name="connsiteY9" fmla="*/ 2955793 h 3090875"/>
              <a:gd name="connsiteX10" fmla="*/ 10463646 w 10463646"/>
              <a:gd name="connsiteY10" fmla="*/ 3090875 h 30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3646" h="3090875">
                <a:moveTo>
                  <a:pt x="0" y="3049311"/>
                </a:moveTo>
                <a:cubicBezTo>
                  <a:pt x="199159" y="2608563"/>
                  <a:pt x="398318" y="2167816"/>
                  <a:pt x="602673" y="1812793"/>
                </a:cubicBezTo>
                <a:cubicBezTo>
                  <a:pt x="807028" y="1457770"/>
                  <a:pt x="949037" y="1203193"/>
                  <a:pt x="1226128" y="919175"/>
                </a:cubicBezTo>
                <a:cubicBezTo>
                  <a:pt x="1503219" y="635157"/>
                  <a:pt x="1882487" y="255888"/>
                  <a:pt x="2265219" y="108684"/>
                </a:cubicBezTo>
                <a:cubicBezTo>
                  <a:pt x="2647951" y="-38520"/>
                  <a:pt x="3077442" y="-7347"/>
                  <a:pt x="3522519" y="35948"/>
                </a:cubicBezTo>
                <a:cubicBezTo>
                  <a:pt x="3967596" y="79243"/>
                  <a:pt x="4402282" y="209130"/>
                  <a:pt x="4935682" y="368457"/>
                </a:cubicBezTo>
                <a:cubicBezTo>
                  <a:pt x="5469082" y="527784"/>
                  <a:pt x="6139296" y="754652"/>
                  <a:pt x="6722919" y="991911"/>
                </a:cubicBezTo>
                <a:cubicBezTo>
                  <a:pt x="7306542" y="1229170"/>
                  <a:pt x="7992342" y="1532238"/>
                  <a:pt x="8437419" y="1792011"/>
                </a:cubicBezTo>
                <a:cubicBezTo>
                  <a:pt x="8882496" y="2051784"/>
                  <a:pt x="9126682" y="2356584"/>
                  <a:pt x="9393382" y="2550548"/>
                </a:cubicBezTo>
                <a:cubicBezTo>
                  <a:pt x="9660082" y="2744512"/>
                  <a:pt x="9859242" y="2865739"/>
                  <a:pt x="10037619" y="2955793"/>
                </a:cubicBezTo>
                <a:cubicBezTo>
                  <a:pt x="10215996" y="3045847"/>
                  <a:pt x="10339821" y="3068361"/>
                  <a:pt x="10463646" y="3090875"/>
                </a:cubicBezTo>
              </a:path>
            </a:pathLst>
          </a:custGeom>
          <a:noFill/>
          <a:ln w="123825" cap="flat" cmpd="sng" algn="ctr">
            <a:solidFill>
              <a:schemeClr val="tx1">
                <a:lumMod val="85000"/>
              </a:schemeClr>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フリーフォーム 4"/>
          <p:cNvSpPr/>
          <p:nvPr/>
        </p:nvSpPr>
        <p:spPr>
          <a:xfrm>
            <a:off x="411479" y="1642531"/>
            <a:ext cx="8457161" cy="2620860"/>
          </a:xfrm>
          <a:custGeom>
            <a:avLst/>
            <a:gdLst>
              <a:gd name="connsiteX0" fmla="*/ 0 w 8412480"/>
              <a:gd name="connsiteY0" fmla="*/ 2408819 h 2431679"/>
              <a:gd name="connsiteX1" fmla="*/ 1040130 w 8412480"/>
              <a:gd name="connsiteY1" fmla="*/ 2363099 h 2431679"/>
              <a:gd name="connsiteX2" fmla="*/ 1543050 w 8412480"/>
              <a:gd name="connsiteY2" fmla="*/ 2225939 h 2431679"/>
              <a:gd name="connsiteX3" fmla="*/ 1965960 w 8412480"/>
              <a:gd name="connsiteY3" fmla="*/ 1814459 h 2431679"/>
              <a:gd name="connsiteX4" fmla="*/ 2468880 w 8412480"/>
              <a:gd name="connsiteY4" fmla="*/ 751469 h 2431679"/>
              <a:gd name="connsiteX5" fmla="*/ 3760470 w 8412480"/>
              <a:gd name="connsiteY5" fmla="*/ 214259 h 2431679"/>
              <a:gd name="connsiteX6" fmla="*/ 4812030 w 8412480"/>
              <a:gd name="connsiteY6" fmla="*/ 31379 h 2431679"/>
              <a:gd name="connsiteX7" fmla="*/ 5349240 w 8412480"/>
              <a:gd name="connsiteY7" fmla="*/ 8519 h 2431679"/>
              <a:gd name="connsiteX8" fmla="*/ 5634990 w 8412480"/>
              <a:gd name="connsiteY8" fmla="*/ 122819 h 2431679"/>
              <a:gd name="connsiteX9" fmla="*/ 5749290 w 8412480"/>
              <a:gd name="connsiteY9" fmla="*/ 305699 h 2431679"/>
              <a:gd name="connsiteX10" fmla="*/ 5829300 w 8412480"/>
              <a:gd name="connsiteY10" fmla="*/ 671459 h 2431679"/>
              <a:gd name="connsiteX11" fmla="*/ 5829300 w 8412480"/>
              <a:gd name="connsiteY11" fmla="*/ 671459 h 2431679"/>
              <a:gd name="connsiteX12" fmla="*/ 6069330 w 8412480"/>
              <a:gd name="connsiteY12" fmla="*/ 1860179 h 2431679"/>
              <a:gd name="connsiteX13" fmla="*/ 6938010 w 8412480"/>
              <a:gd name="connsiteY13" fmla="*/ 2271659 h 2431679"/>
              <a:gd name="connsiteX14" fmla="*/ 8412480 w 8412480"/>
              <a:gd name="connsiteY14" fmla="*/ 2431679 h 243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2480" h="2431679">
                <a:moveTo>
                  <a:pt x="0" y="2408819"/>
                </a:moveTo>
                <a:cubicBezTo>
                  <a:pt x="391477" y="2401199"/>
                  <a:pt x="782955" y="2393579"/>
                  <a:pt x="1040130" y="2363099"/>
                </a:cubicBezTo>
                <a:cubicBezTo>
                  <a:pt x="1297305" y="2332619"/>
                  <a:pt x="1388745" y="2317379"/>
                  <a:pt x="1543050" y="2225939"/>
                </a:cubicBezTo>
                <a:cubicBezTo>
                  <a:pt x="1697355" y="2134499"/>
                  <a:pt x="1811655" y="2060204"/>
                  <a:pt x="1965960" y="1814459"/>
                </a:cubicBezTo>
                <a:cubicBezTo>
                  <a:pt x="2120265" y="1568714"/>
                  <a:pt x="2169795" y="1018169"/>
                  <a:pt x="2468880" y="751469"/>
                </a:cubicBezTo>
                <a:cubicBezTo>
                  <a:pt x="2767965" y="484769"/>
                  <a:pt x="3369945" y="334274"/>
                  <a:pt x="3760470" y="214259"/>
                </a:cubicBezTo>
                <a:cubicBezTo>
                  <a:pt x="4150995" y="94244"/>
                  <a:pt x="4547235" y="65669"/>
                  <a:pt x="4812030" y="31379"/>
                </a:cubicBezTo>
                <a:cubicBezTo>
                  <a:pt x="5076825" y="-2911"/>
                  <a:pt x="5212080" y="-6721"/>
                  <a:pt x="5349240" y="8519"/>
                </a:cubicBezTo>
                <a:cubicBezTo>
                  <a:pt x="5486400" y="23759"/>
                  <a:pt x="5568315" y="73289"/>
                  <a:pt x="5634990" y="122819"/>
                </a:cubicBezTo>
                <a:cubicBezTo>
                  <a:pt x="5701665" y="172349"/>
                  <a:pt x="5716905" y="214259"/>
                  <a:pt x="5749290" y="305699"/>
                </a:cubicBezTo>
                <a:cubicBezTo>
                  <a:pt x="5781675" y="397139"/>
                  <a:pt x="5829300" y="671459"/>
                  <a:pt x="5829300" y="671459"/>
                </a:cubicBezTo>
                <a:lnTo>
                  <a:pt x="5829300" y="671459"/>
                </a:lnTo>
                <a:cubicBezTo>
                  <a:pt x="5869305" y="869579"/>
                  <a:pt x="5884545" y="1593479"/>
                  <a:pt x="6069330" y="1860179"/>
                </a:cubicBezTo>
                <a:cubicBezTo>
                  <a:pt x="6254115" y="2126879"/>
                  <a:pt x="6547485" y="2176409"/>
                  <a:pt x="6938010" y="2271659"/>
                </a:cubicBezTo>
                <a:cubicBezTo>
                  <a:pt x="7328535" y="2366909"/>
                  <a:pt x="7870507" y="2399294"/>
                  <a:pt x="8412480" y="2431679"/>
                </a:cubicBezTo>
              </a:path>
            </a:pathLst>
          </a:custGeom>
          <a:noFill/>
          <a:ln w="123825" cap="flat" cmpd="sng" algn="ctr">
            <a:solidFill>
              <a:srgbClr val="ED7D31"/>
            </a:solidFill>
            <a:prstDash val="solid"/>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306683" y="952095"/>
            <a:ext cx="2558910"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lumMod val="85000"/>
                  </a:prstClr>
                </a:solidFill>
                <a:effectLst/>
                <a:uLnTx/>
                <a:uFillTx/>
                <a:latin typeface="メイリオ" pitchFamily="50" charset="-128"/>
                <a:ea typeface="メイリオ" pitchFamily="50" charset="-128"/>
                <a:cs typeface="メイリオ" pitchFamily="50" charset="-128"/>
              </a:rPr>
              <a:t>身体的機能</a:t>
            </a:r>
          </a:p>
        </p:txBody>
      </p:sp>
      <p:sp>
        <p:nvSpPr>
          <p:cNvPr id="7" name="テキスト ボックス 6"/>
          <p:cNvSpPr txBox="1"/>
          <p:nvPr/>
        </p:nvSpPr>
        <p:spPr>
          <a:xfrm>
            <a:off x="3865593" y="952095"/>
            <a:ext cx="2558910"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社会的機能</a:t>
            </a:r>
          </a:p>
        </p:txBody>
      </p:sp>
      <p:sp>
        <p:nvSpPr>
          <p:cNvPr id="8" name="フリーフォーム 7"/>
          <p:cNvSpPr/>
          <p:nvPr/>
        </p:nvSpPr>
        <p:spPr>
          <a:xfrm>
            <a:off x="5577840" y="1585334"/>
            <a:ext cx="3290800" cy="300616"/>
          </a:xfrm>
          <a:custGeom>
            <a:avLst/>
            <a:gdLst>
              <a:gd name="connsiteX0" fmla="*/ 0 w 3234690"/>
              <a:gd name="connsiteY0" fmla="*/ 60586 h 300616"/>
              <a:gd name="connsiteX1" fmla="*/ 1085850 w 3234690"/>
              <a:gd name="connsiteY1" fmla="*/ 14866 h 300616"/>
              <a:gd name="connsiteX2" fmla="*/ 2011680 w 3234690"/>
              <a:gd name="connsiteY2" fmla="*/ 26296 h 300616"/>
              <a:gd name="connsiteX3" fmla="*/ 3234690 w 3234690"/>
              <a:gd name="connsiteY3" fmla="*/ 300616 h 300616"/>
            </a:gdLst>
            <a:ahLst/>
            <a:cxnLst>
              <a:cxn ang="0">
                <a:pos x="connsiteX0" y="connsiteY0"/>
              </a:cxn>
              <a:cxn ang="0">
                <a:pos x="connsiteX1" y="connsiteY1"/>
              </a:cxn>
              <a:cxn ang="0">
                <a:pos x="connsiteX2" y="connsiteY2"/>
              </a:cxn>
              <a:cxn ang="0">
                <a:pos x="connsiteX3" y="connsiteY3"/>
              </a:cxn>
            </a:cxnLst>
            <a:rect l="l" t="t" r="r" b="b"/>
            <a:pathLst>
              <a:path w="3234690" h="300616">
                <a:moveTo>
                  <a:pt x="0" y="60586"/>
                </a:moveTo>
                <a:cubicBezTo>
                  <a:pt x="375285" y="40583"/>
                  <a:pt x="1085850" y="14866"/>
                  <a:pt x="1085850" y="14866"/>
                </a:cubicBezTo>
                <a:cubicBezTo>
                  <a:pt x="1421130" y="9151"/>
                  <a:pt x="1653540" y="-21329"/>
                  <a:pt x="2011680" y="26296"/>
                </a:cubicBezTo>
                <a:cubicBezTo>
                  <a:pt x="2369820" y="73921"/>
                  <a:pt x="2802255" y="187268"/>
                  <a:pt x="3234690" y="300616"/>
                </a:cubicBezTo>
              </a:path>
            </a:pathLst>
          </a:custGeom>
          <a:noFill/>
          <a:ln w="123825" cap="flat" cmpd="sng" algn="ctr">
            <a:solidFill>
              <a:srgbClr val="ED7D31"/>
            </a:solidFill>
            <a:prstDash val="sysDot"/>
            <a:miter lim="800000"/>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矢印コネクタ 8"/>
          <p:cNvCxnSpPr>
            <a:stCxn id="5" idx="14"/>
            <a:endCxn id="8" idx="3"/>
          </p:cNvCxnSpPr>
          <p:nvPr/>
        </p:nvCxnSpPr>
        <p:spPr>
          <a:xfrm flipV="1">
            <a:off x="8868640" y="1885950"/>
            <a:ext cx="0" cy="2377441"/>
          </a:xfrm>
          <a:prstGeom prst="straightConnector1">
            <a:avLst/>
          </a:prstGeom>
          <a:noFill/>
          <a:ln w="142875" cap="flat" cmpd="sng" algn="ctr">
            <a:solidFill>
              <a:schemeClr val="accent6"/>
            </a:solidFill>
            <a:prstDash val="solid"/>
            <a:miter lim="800000"/>
            <a:tailEnd type="triangle"/>
          </a:ln>
          <a:effectLst/>
        </p:spPr>
      </p:cxnSp>
      <p:sp>
        <p:nvSpPr>
          <p:cNvPr id="10" name="テキスト ボックス 9"/>
          <p:cNvSpPr txBox="1"/>
          <p:nvPr/>
        </p:nvSpPr>
        <p:spPr>
          <a:xfrm>
            <a:off x="2574103" y="2310000"/>
            <a:ext cx="3309752" cy="830968"/>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rPr>
              <a:t>人生会議</a:t>
            </a:r>
          </a:p>
        </p:txBody>
      </p:sp>
      <p:sp>
        <p:nvSpPr>
          <p:cNvPr id="11" name="テキスト ボックス 10"/>
          <p:cNvSpPr txBox="1"/>
          <p:nvPr/>
        </p:nvSpPr>
        <p:spPr>
          <a:xfrm>
            <a:off x="6096820" y="946774"/>
            <a:ext cx="3049421"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＝生活の継続</a:t>
            </a:r>
          </a:p>
        </p:txBody>
      </p:sp>
      <p:sp>
        <p:nvSpPr>
          <p:cNvPr id="12" name="正方形/長方形 11"/>
          <p:cNvSpPr/>
          <p:nvPr/>
        </p:nvSpPr>
        <p:spPr>
          <a:xfrm>
            <a:off x="5883855" y="4296681"/>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7715254" y="4296681"/>
            <a:ext cx="1358510"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4052457" y="4296681"/>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2221058" y="4296681"/>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389659" y="4296681"/>
            <a:ext cx="1831399" cy="880630"/>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389659" y="5227725"/>
            <a:ext cx="1831399"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小児期</a:t>
            </a:r>
          </a:p>
        </p:txBody>
      </p:sp>
      <p:sp>
        <p:nvSpPr>
          <p:cNvPr id="18" name="正方形/長方形 17"/>
          <p:cNvSpPr/>
          <p:nvPr/>
        </p:nvSpPr>
        <p:spPr>
          <a:xfrm>
            <a:off x="2221057" y="5227725"/>
            <a:ext cx="4196633"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現役世代</a:t>
            </a:r>
          </a:p>
        </p:txBody>
      </p:sp>
      <p:sp>
        <p:nvSpPr>
          <p:cNvPr id="20" name="正方形/長方形 19"/>
          <p:cNvSpPr/>
          <p:nvPr/>
        </p:nvSpPr>
        <p:spPr>
          <a:xfrm>
            <a:off x="6428964" y="5227724"/>
            <a:ext cx="2656074" cy="721555"/>
          </a:xfrm>
          <a:prstGeom prst="rect">
            <a:avLst/>
          </a:prstGeom>
          <a:solidFill>
            <a:schemeClr val="bg1">
              <a:lumMod val="85000"/>
              <a:lumOff val="15000"/>
            </a:schemeClr>
          </a:solidFill>
          <a:ln w="28575" cap="flat" cmpd="sng" algn="ctr">
            <a:solidFill>
              <a:sysClr val="window" lastClr="FFFFFF"/>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高齢者</a:t>
            </a:r>
          </a:p>
        </p:txBody>
      </p:sp>
      <p:sp>
        <p:nvSpPr>
          <p:cNvPr id="19" name="テキスト ボックス 18"/>
          <p:cNvSpPr txBox="1"/>
          <p:nvPr/>
        </p:nvSpPr>
        <p:spPr>
          <a:xfrm>
            <a:off x="5292080" y="332656"/>
            <a:ext cx="4204482" cy="646303"/>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意思決定の尊重</a:t>
            </a:r>
          </a:p>
        </p:txBody>
      </p:sp>
      <p:sp>
        <p:nvSpPr>
          <p:cNvPr id="21" name="テキスト ボックス 20"/>
          <p:cNvSpPr txBox="1"/>
          <p:nvPr/>
        </p:nvSpPr>
        <p:spPr>
          <a:xfrm>
            <a:off x="3501217" y="6105518"/>
            <a:ext cx="5642783" cy="707858"/>
          </a:xfrm>
          <a:prstGeom prst="rect">
            <a:avLst/>
          </a:prstGeom>
          <a:noFill/>
        </p:spPr>
        <p:txBody>
          <a:bodyPr wrap="square" lIns="91412" tIns="45706" rIns="91412" bIns="45706"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rPr>
              <a:t>「地域の力」</a:t>
            </a:r>
          </a:p>
        </p:txBody>
      </p:sp>
      <p:sp>
        <p:nvSpPr>
          <p:cNvPr id="22" name="テキスト ボックス 21">
            <a:extLst>
              <a:ext uri="{FF2B5EF4-FFF2-40B4-BE49-F238E27FC236}">
                <a16:creationId xmlns:a16="http://schemas.microsoft.com/office/drawing/2014/main" id="{DDCC38FF-DB9C-4854-A809-1218D035EA22}"/>
              </a:ext>
            </a:extLst>
          </p:cNvPr>
          <p:cNvSpPr txBox="1"/>
          <p:nvPr/>
        </p:nvSpPr>
        <p:spPr>
          <a:xfrm>
            <a:off x="441124" y="2974206"/>
            <a:ext cx="8632637" cy="707858"/>
          </a:xfrm>
          <a:prstGeom prst="rect">
            <a:avLst/>
          </a:prstGeom>
          <a:solidFill>
            <a:srgbClr val="000000">
              <a:alpha val="69804"/>
            </a:srgbClr>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rPr>
              <a:t>アドバンス「ケア」プランニング？</a:t>
            </a:r>
          </a:p>
        </p:txBody>
      </p:sp>
      <p:sp>
        <p:nvSpPr>
          <p:cNvPr id="23" name="テキスト ボックス 22">
            <a:extLst>
              <a:ext uri="{FF2B5EF4-FFF2-40B4-BE49-F238E27FC236}">
                <a16:creationId xmlns:a16="http://schemas.microsoft.com/office/drawing/2014/main" id="{E5C1EEE9-FD11-4765-A738-30BC9DA117E4}"/>
              </a:ext>
            </a:extLst>
          </p:cNvPr>
          <p:cNvSpPr txBox="1"/>
          <p:nvPr/>
        </p:nvSpPr>
        <p:spPr>
          <a:xfrm>
            <a:off x="275359" y="3670963"/>
            <a:ext cx="8689129" cy="2339074"/>
          </a:xfrm>
          <a:prstGeom prst="rect">
            <a:avLst/>
          </a:prstGeom>
          <a:solidFill>
            <a:srgbClr val="000000">
              <a:alpha val="69804"/>
            </a:srgbClr>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rPr>
              <a:t>▼</a:t>
            </a:r>
            <a:endParaRPr kumimoji="1" lang="en-US" altLang="ja-JP" sz="66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rPr>
              <a:t>アドバンス「ライフ」プランニング</a:t>
            </a:r>
            <a:endParaRPr kumimoji="1" lang="en-US" altLang="ja-JP" sz="40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1" i="0" u="none" strike="noStrike" kern="1200" cap="none" spc="0" normalizeH="0" baseline="0" noProof="0" dirty="0">
              <a:ln>
                <a:noFill/>
              </a:ln>
              <a:solidFill>
                <a:srgbClr val="FFC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067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9" grpId="0"/>
      <p:bldP spid="21" grpId="0"/>
      <p:bldP spid="22"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正方形/長方形 24"/>
          <p:cNvSpPr/>
          <p:nvPr/>
        </p:nvSpPr>
        <p:spPr>
          <a:xfrm>
            <a:off x="0" y="4941168"/>
            <a:ext cx="9144000" cy="1944216"/>
          </a:xfrm>
          <a:prstGeom prst="rect">
            <a:avLst/>
          </a:prstGeom>
          <a:solidFill>
            <a:srgbClr val="9BBB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フリーフォーム 18"/>
          <p:cNvSpPr/>
          <p:nvPr/>
        </p:nvSpPr>
        <p:spPr>
          <a:xfrm>
            <a:off x="3134643" y="4931229"/>
            <a:ext cx="1426471" cy="907008"/>
          </a:xfrm>
          <a:custGeom>
            <a:avLst/>
            <a:gdLst>
              <a:gd name="connsiteX0" fmla="*/ 1252300 w 1426471"/>
              <a:gd name="connsiteY0" fmla="*/ 0 h 907008"/>
              <a:gd name="connsiteX1" fmla="*/ 1110786 w 1426471"/>
              <a:gd name="connsiteY1" fmla="*/ 261257 h 907008"/>
              <a:gd name="connsiteX2" fmla="*/ 914843 w 1426471"/>
              <a:gd name="connsiteY2" fmla="*/ 435428 h 907008"/>
              <a:gd name="connsiteX3" fmla="*/ 512071 w 1426471"/>
              <a:gd name="connsiteY3" fmla="*/ 511628 h 907008"/>
              <a:gd name="connsiteX4" fmla="*/ 316128 w 1426471"/>
              <a:gd name="connsiteY4" fmla="*/ 631371 h 907008"/>
              <a:gd name="connsiteX5" fmla="*/ 443 w 1426471"/>
              <a:gd name="connsiteY5" fmla="*/ 903514 h 907008"/>
              <a:gd name="connsiteX6" fmla="*/ 250814 w 1426471"/>
              <a:gd name="connsiteY6" fmla="*/ 772885 h 907008"/>
              <a:gd name="connsiteX7" fmla="*/ 414100 w 1426471"/>
              <a:gd name="connsiteY7" fmla="*/ 587828 h 907008"/>
              <a:gd name="connsiteX8" fmla="*/ 686243 w 1426471"/>
              <a:gd name="connsiteY8" fmla="*/ 544285 h 907008"/>
              <a:gd name="connsiteX9" fmla="*/ 925728 w 1426471"/>
              <a:gd name="connsiteY9" fmla="*/ 500742 h 907008"/>
              <a:gd name="connsiteX10" fmla="*/ 925728 w 1426471"/>
              <a:gd name="connsiteY10" fmla="*/ 740228 h 907008"/>
              <a:gd name="connsiteX11" fmla="*/ 1034586 w 1426471"/>
              <a:gd name="connsiteY11" fmla="*/ 435428 h 907008"/>
              <a:gd name="connsiteX12" fmla="*/ 1219643 w 1426471"/>
              <a:gd name="connsiteY12" fmla="*/ 217714 h 907008"/>
              <a:gd name="connsiteX13" fmla="*/ 1361157 w 1426471"/>
              <a:gd name="connsiteY13" fmla="*/ 65314 h 907008"/>
              <a:gd name="connsiteX14" fmla="*/ 1426471 w 1426471"/>
              <a:gd name="connsiteY14" fmla="*/ 21771 h 9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6471" h="907008">
                <a:moveTo>
                  <a:pt x="1252300" y="0"/>
                </a:moveTo>
                <a:cubicBezTo>
                  <a:pt x="1209664" y="94343"/>
                  <a:pt x="1167029" y="188686"/>
                  <a:pt x="1110786" y="261257"/>
                </a:cubicBezTo>
                <a:cubicBezTo>
                  <a:pt x="1054543" y="333828"/>
                  <a:pt x="1014629" y="393700"/>
                  <a:pt x="914843" y="435428"/>
                </a:cubicBezTo>
                <a:cubicBezTo>
                  <a:pt x="815057" y="477157"/>
                  <a:pt x="611857" y="478971"/>
                  <a:pt x="512071" y="511628"/>
                </a:cubicBezTo>
                <a:cubicBezTo>
                  <a:pt x="412285" y="544285"/>
                  <a:pt x="401399" y="566057"/>
                  <a:pt x="316128" y="631371"/>
                </a:cubicBezTo>
                <a:cubicBezTo>
                  <a:pt x="230857" y="696685"/>
                  <a:pt x="11329" y="879928"/>
                  <a:pt x="443" y="903514"/>
                </a:cubicBezTo>
                <a:cubicBezTo>
                  <a:pt x="-10443" y="927100"/>
                  <a:pt x="181871" y="825499"/>
                  <a:pt x="250814" y="772885"/>
                </a:cubicBezTo>
                <a:cubicBezTo>
                  <a:pt x="319757" y="720271"/>
                  <a:pt x="341529" y="625928"/>
                  <a:pt x="414100" y="587828"/>
                </a:cubicBezTo>
                <a:cubicBezTo>
                  <a:pt x="486671" y="549728"/>
                  <a:pt x="600972" y="558799"/>
                  <a:pt x="686243" y="544285"/>
                </a:cubicBezTo>
                <a:cubicBezTo>
                  <a:pt x="771514" y="529771"/>
                  <a:pt x="885814" y="468085"/>
                  <a:pt x="925728" y="500742"/>
                </a:cubicBezTo>
                <a:cubicBezTo>
                  <a:pt x="965642" y="533399"/>
                  <a:pt x="907585" y="751114"/>
                  <a:pt x="925728" y="740228"/>
                </a:cubicBezTo>
                <a:cubicBezTo>
                  <a:pt x="943871" y="729342"/>
                  <a:pt x="985600" y="522514"/>
                  <a:pt x="1034586" y="435428"/>
                </a:cubicBezTo>
                <a:cubicBezTo>
                  <a:pt x="1083572" y="348342"/>
                  <a:pt x="1165215" y="279400"/>
                  <a:pt x="1219643" y="217714"/>
                </a:cubicBezTo>
                <a:cubicBezTo>
                  <a:pt x="1274071" y="156028"/>
                  <a:pt x="1326686" y="97971"/>
                  <a:pt x="1361157" y="65314"/>
                </a:cubicBezTo>
                <a:cubicBezTo>
                  <a:pt x="1395628" y="32657"/>
                  <a:pt x="1411049" y="27214"/>
                  <a:pt x="1426471" y="21771"/>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フリーフォーム 19"/>
          <p:cNvSpPr/>
          <p:nvPr/>
        </p:nvSpPr>
        <p:spPr>
          <a:xfrm>
            <a:off x="4735286" y="4931229"/>
            <a:ext cx="261603" cy="1339260"/>
          </a:xfrm>
          <a:custGeom>
            <a:avLst/>
            <a:gdLst>
              <a:gd name="connsiteX0" fmla="*/ 0 w 261603"/>
              <a:gd name="connsiteY0" fmla="*/ 0 h 1339260"/>
              <a:gd name="connsiteX1" fmla="*/ 32657 w 261603"/>
              <a:gd name="connsiteY1" fmla="*/ 576942 h 1339260"/>
              <a:gd name="connsiteX2" fmla="*/ 54428 w 261603"/>
              <a:gd name="connsiteY2" fmla="*/ 1034142 h 1339260"/>
              <a:gd name="connsiteX3" fmla="*/ 174171 w 261603"/>
              <a:gd name="connsiteY3" fmla="*/ 1338942 h 1339260"/>
              <a:gd name="connsiteX4" fmla="*/ 97971 w 261603"/>
              <a:gd name="connsiteY4" fmla="*/ 979714 h 1339260"/>
              <a:gd name="connsiteX5" fmla="*/ 87085 w 261603"/>
              <a:gd name="connsiteY5" fmla="*/ 664028 h 1339260"/>
              <a:gd name="connsiteX6" fmla="*/ 87085 w 261603"/>
              <a:gd name="connsiteY6" fmla="*/ 489857 h 1339260"/>
              <a:gd name="connsiteX7" fmla="*/ 261257 w 261603"/>
              <a:gd name="connsiteY7" fmla="*/ 794657 h 1339260"/>
              <a:gd name="connsiteX8" fmla="*/ 130628 w 261603"/>
              <a:gd name="connsiteY8" fmla="*/ 402771 h 1339260"/>
              <a:gd name="connsiteX9" fmla="*/ 87085 w 261603"/>
              <a:gd name="connsiteY9" fmla="*/ 163285 h 1339260"/>
              <a:gd name="connsiteX10" fmla="*/ 108857 w 261603"/>
              <a:gd name="connsiteY10" fmla="*/ 10885 h 133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03" h="1339260">
                <a:moveTo>
                  <a:pt x="0" y="0"/>
                </a:moveTo>
                <a:cubicBezTo>
                  <a:pt x="11793" y="202292"/>
                  <a:pt x="23586" y="404585"/>
                  <a:pt x="32657" y="576942"/>
                </a:cubicBezTo>
                <a:cubicBezTo>
                  <a:pt x="41728" y="749299"/>
                  <a:pt x="30842" y="907142"/>
                  <a:pt x="54428" y="1034142"/>
                </a:cubicBezTo>
                <a:cubicBezTo>
                  <a:pt x="78014" y="1161142"/>
                  <a:pt x="166914" y="1348013"/>
                  <a:pt x="174171" y="1338942"/>
                </a:cubicBezTo>
                <a:cubicBezTo>
                  <a:pt x="181428" y="1329871"/>
                  <a:pt x="112485" y="1092200"/>
                  <a:pt x="97971" y="979714"/>
                </a:cubicBezTo>
                <a:cubicBezTo>
                  <a:pt x="83457" y="867228"/>
                  <a:pt x="88899" y="745671"/>
                  <a:pt x="87085" y="664028"/>
                </a:cubicBezTo>
                <a:cubicBezTo>
                  <a:pt x="85271" y="582385"/>
                  <a:pt x="58056" y="468086"/>
                  <a:pt x="87085" y="489857"/>
                </a:cubicBezTo>
                <a:cubicBezTo>
                  <a:pt x="116114" y="511629"/>
                  <a:pt x="254000" y="809171"/>
                  <a:pt x="261257" y="794657"/>
                </a:cubicBezTo>
                <a:cubicBezTo>
                  <a:pt x="268514" y="780143"/>
                  <a:pt x="159657" y="508000"/>
                  <a:pt x="130628" y="402771"/>
                </a:cubicBezTo>
                <a:cubicBezTo>
                  <a:pt x="101599" y="297542"/>
                  <a:pt x="90714" y="228599"/>
                  <a:pt x="87085" y="163285"/>
                </a:cubicBezTo>
                <a:cubicBezTo>
                  <a:pt x="83456" y="97971"/>
                  <a:pt x="96156" y="54428"/>
                  <a:pt x="108857" y="10885"/>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フリーフォーム 20"/>
          <p:cNvSpPr/>
          <p:nvPr/>
        </p:nvSpPr>
        <p:spPr>
          <a:xfrm>
            <a:off x="5105400" y="4942114"/>
            <a:ext cx="1111522" cy="665161"/>
          </a:xfrm>
          <a:custGeom>
            <a:avLst/>
            <a:gdLst>
              <a:gd name="connsiteX0" fmla="*/ 87086 w 1111522"/>
              <a:gd name="connsiteY0" fmla="*/ 0 h 665161"/>
              <a:gd name="connsiteX1" fmla="*/ 217714 w 1111522"/>
              <a:gd name="connsiteY1" fmla="*/ 283029 h 665161"/>
              <a:gd name="connsiteX2" fmla="*/ 468086 w 1111522"/>
              <a:gd name="connsiteY2" fmla="*/ 457200 h 665161"/>
              <a:gd name="connsiteX3" fmla="*/ 740229 w 1111522"/>
              <a:gd name="connsiteY3" fmla="*/ 522515 h 665161"/>
              <a:gd name="connsiteX4" fmla="*/ 1110343 w 1111522"/>
              <a:gd name="connsiteY4" fmla="*/ 664029 h 665161"/>
              <a:gd name="connsiteX5" fmla="*/ 849086 w 1111522"/>
              <a:gd name="connsiteY5" fmla="*/ 587829 h 665161"/>
              <a:gd name="connsiteX6" fmla="*/ 609600 w 1111522"/>
              <a:gd name="connsiteY6" fmla="*/ 566057 h 665161"/>
              <a:gd name="connsiteX7" fmla="*/ 261257 w 1111522"/>
              <a:gd name="connsiteY7" fmla="*/ 391886 h 665161"/>
              <a:gd name="connsiteX8" fmla="*/ 130629 w 1111522"/>
              <a:gd name="connsiteY8" fmla="*/ 272143 h 665161"/>
              <a:gd name="connsiteX9" fmla="*/ 119743 w 1111522"/>
              <a:gd name="connsiteY9" fmla="*/ 424543 h 665161"/>
              <a:gd name="connsiteX10" fmla="*/ 76200 w 1111522"/>
              <a:gd name="connsiteY10" fmla="*/ 163286 h 665161"/>
              <a:gd name="connsiteX11" fmla="*/ 0 w 1111522"/>
              <a:gd name="connsiteY11" fmla="*/ 0 h 6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522" h="665161">
                <a:moveTo>
                  <a:pt x="87086" y="0"/>
                </a:moveTo>
                <a:cubicBezTo>
                  <a:pt x="120650" y="103414"/>
                  <a:pt x="154214" y="206829"/>
                  <a:pt x="217714" y="283029"/>
                </a:cubicBezTo>
                <a:cubicBezTo>
                  <a:pt x="281214" y="359229"/>
                  <a:pt x="381000" y="417286"/>
                  <a:pt x="468086" y="457200"/>
                </a:cubicBezTo>
                <a:cubicBezTo>
                  <a:pt x="555172" y="497114"/>
                  <a:pt x="633186" y="488044"/>
                  <a:pt x="740229" y="522515"/>
                </a:cubicBezTo>
                <a:cubicBezTo>
                  <a:pt x="847272" y="556986"/>
                  <a:pt x="1092200" y="653143"/>
                  <a:pt x="1110343" y="664029"/>
                </a:cubicBezTo>
                <a:cubicBezTo>
                  <a:pt x="1128486" y="674915"/>
                  <a:pt x="932543" y="604158"/>
                  <a:pt x="849086" y="587829"/>
                </a:cubicBezTo>
                <a:cubicBezTo>
                  <a:pt x="765629" y="571500"/>
                  <a:pt x="707571" y="598714"/>
                  <a:pt x="609600" y="566057"/>
                </a:cubicBezTo>
                <a:cubicBezTo>
                  <a:pt x="511629" y="533400"/>
                  <a:pt x="341086" y="440872"/>
                  <a:pt x="261257" y="391886"/>
                </a:cubicBezTo>
                <a:cubicBezTo>
                  <a:pt x="181429" y="342900"/>
                  <a:pt x="154215" y="266700"/>
                  <a:pt x="130629" y="272143"/>
                </a:cubicBezTo>
                <a:cubicBezTo>
                  <a:pt x="107043" y="277586"/>
                  <a:pt x="128814" y="442686"/>
                  <a:pt x="119743" y="424543"/>
                </a:cubicBezTo>
                <a:cubicBezTo>
                  <a:pt x="110672" y="406400"/>
                  <a:pt x="96157" y="234043"/>
                  <a:pt x="76200" y="163286"/>
                </a:cubicBezTo>
                <a:cubicBezTo>
                  <a:pt x="56243" y="92529"/>
                  <a:pt x="28121" y="46264"/>
                  <a:pt x="0" y="0"/>
                </a:cubicBezTo>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AutoShape 2" descr="「木 　イラス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AutoShape 4" descr="「木 　イラスト」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AutoShape 6" descr="「木 　イラスト」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32" name="Picture 8" descr="「木 　イラスト」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2983"/>
            <a:ext cx="5688632" cy="568863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5897920" y="5901854"/>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地域の根</a:t>
            </a:r>
          </a:p>
        </p:txBody>
      </p:sp>
      <p:sp>
        <p:nvSpPr>
          <p:cNvPr id="29" name="テキスト ボックス 28"/>
          <p:cNvSpPr txBox="1"/>
          <p:nvPr/>
        </p:nvSpPr>
        <p:spPr>
          <a:xfrm>
            <a:off x="3440712" y="6172598"/>
            <a:ext cx="2663536"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友達の根</a:t>
            </a:r>
          </a:p>
        </p:txBody>
      </p:sp>
      <p:sp>
        <p:nvSpPr>
          <p:cNvPr id="26" name="テキスト ボックス 25"/>
          <p:cNvSpPr txBox="1"/>
          <p:nvPr/>
        </p:nvSpPr>
        <p:spPr>
          <a:xfrm>
            <a:off x="765175" y="5901854"/>
            <a:ext cx="2914190" cy="523192"/>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家族の根</a:t>
            </a:r>
          </a:p>
        </p:txBody>
      </p:sp>
      <p:sp>
        <p:nvSpPr>
          <p:cNvPr id="18" name="テキスト ボックス 17"/>
          <p:cNvSpPr txBox="1"/>
          <p:nvPr/>
        </p:nvSpPr>
        <p:spPr>
          <a:xfrm>
            <a:off x="1592386" y="3852644"/>
            <a:ext cx="3001360" cy="769413"/>
          </a:xfrm>
          <a:prstGeom prst="rect">
            <a:avLst/>
          </a:prstGeom>
          <a:noFill/>
        </p:spPr>
        <p:txBody>
          <a:bodyPr wrap="square" lIns="91412" tIns="45706" rIns="91412" bIns="4570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70AD47"/>
                </a:solidFill>
                <a:effectLst/>
                <a:uLnTx/>
                <a:uFillTx/>
                <a:latin typeface="メイリオ" pitchFamily="50" charset="-128"/>
                <a:ea typeface="メイリオ" pitchFamily="50" charset="-128"/>
                <a:cs typeface="メイリオ" pitchFamily="50" charset="-128"/>
              </a:rPr>
              <a:t>根の再生！</a:t>
            </a:r>
          </a:p>
        </p:txBody>
      </p:sp>
      <p:grpSp>
        <p:nvGrpSpPr>
          <p:cNvPr id="5" name="グループ化 4"/>
          <p:cNvGrpSpPr/>
          <p:nvPr/>
        </p:nvGrpSpPr>
        <p:grpSpPr>
          <a:xfrm>
            <a:off x="5040630" y="4960620"/>
            <a:ext cx="3520826" cy="1487376"/>
            <a:chOff x="5040630" y="4960620"/>
            <a:chExt cx="3520826" cy="1487376"/>
          </a:xfrm>
        </p:grpSpPr>
        <p:sp>
          <p:nvSpPr>
            <p:cNvPr id="11" name="フリーフォーム 10"/>
            <p:cNvSpPr/>
            <p:nvPr/>
          </p:nvSpPr>
          <p:spPr>
            <a:xfrm>
              <a:off x="5040630" y="4960620"/>
              <a:ext cx="1852491" cy="1487376"/>
            </a:xfrm>
            <a:custGeom>
              <a:avLst/>
              <a:gdLst>
                <a:gd name="connsiteX0" fmla="*/ 182880 w 1852491"/>
                <a:gd name="connsiteY0" fmla="*/ 34290 h 1487376"/>
                <a:gd name="connsiteX1" fmla="*/ 445770 w 1852491"/>
                <a:gd name="connsiteY1" fmla="*/ 365760 h 1487376"/>
                <a:gd name="connsiteX2" fmla="*/ 1268730 w 1852491"/>
                <a:gd name="connsiteY2" fmla="*/ 640080 h 1487376"/>
                <a:gd name="connsiteX3" fmla="*/ 1657350 w 1852491"/>
                <a:gd name="connsiteY3" fmla="*/ 1017270 h 1487376"/>
                <a:gd name="connsiteX4" fmla="*/ 1851660 w 1852491"/>
                <a:gd name="connsiteY4" fmla="*/ 1360170 h 1487376"/>
                <a:gd name="connsiteX5" fmla="*/ 1588770 w 1852491"/>
                <a:gd name="connsiteY5" fmla="*/ 1017270 h 1487376"/>
                <a:gd name="connsiteX6" fmla="*/ 1451610 w 1852491"/>
                <a:gd name="connsiteY6" fmla="*/ 902970 h 1487376"/>
                <a:gd name="connsiteX7" fmla="*/ 1531620 w 1852491"/>
                <a:gd name="connsiteY7" fmla="*/ 1257300 h 1487376"/>
                <a:gd name="connsiteX8" fmla="*/ 1394460 w 1852491"/>
                <a:gd name="connsiteY8" fmla="*/ 982980 h 1487376"/>
                <a:gd name="connsiteX9" fmla="*/ 1200150 w 1852491"/>
                <a:gd name="connsiteY9" fmla="*/ 754380 h 1487376"/>
                <a:gd name="connsiteX10" fmla="*/ 1005840 w 1852491"/>
                <a:gd name="connsiteY10" fmla="*/ 674370 h 1487376"/>
                <a:gd name="connsiteX11" fmla="*/ 742950 w 1852491"/>
                <a:gd name="connsiteY11" fmla="*/ 594360 h 1487376"/>
                <a:gd name="connsiteX12" fmla="*/ 800100 w 1852491"/>
                <a:gd name="connsiteY12" fmla="*/ 880110 h 1487376"/>
                <a:gd name="connsiteX13" fmla="*/ 1085850 w 1852491"/>
                <a:gd name="connsiteY13" fmla="*/ 1485900 h 1487376"/>
                <a:gd name="connsiteX14" fmla="*/ 834390 w 1852491"/>
                <a:gd name="connsiteY14" fmla="*/ 1062990 h 1487376"/>
                <a:gd name="connsiteX15" fmla="*/ 754380 w 1852491"/>
                <a:gd name="connsiteY15" fmla="*/ 1474470 h 1487376"/>
                <a:gd name="connsiteX16" fmla="*/ 754380 w 1852491"/>
                <a:gd name="connsiteY16" fmla="*/ 948690 h 1487376"/>
                <a:gd name="connsiteX17" fmla="*/ 674370 w 1852491"/>
                <a:gd name="connsiteY17" fmla="*/ 720090 h 1487376"/>
                <a:gd name="connsiteX18" fmla="*/ 525780 w 1852491"/>
                <a:gd name="connsiteY18" fmla="*/ 525780 h 1487376"/>
                <a:gd name="connsiteX19" fmla="*/ 228600 w 1852491"/>
                <a:gd name="connsiteY19" fmla="*/ 422910 h 1487376"/>
                <a:gd name="connsiteX20" fmla="*/ 240030 w 1852491"/>
                <a:gd name="connsiteY20" fmla="*/ 1040130 h 1487376"/>
                <a:gd name="connsiteX21" fmla="*/ 160020 w 1852491"/>
                <a:gd name="connsiteY21" fmla="*/ 480060 h 1487376"/>
                <a:gd name="connsiteX22" fmla="*/ 57150 w 1852491"/>
                <a:gd name="connsiteY22" fmla="*/ 217170 h 1487376"/>
                <a:gd name="connsiteX23" fmla="*/ 0 w 1852491"/>
                <a:gd name="connsiteY23" fmla="*/ 0 h 1487376"/>
                <a:gd name="connsiteX24" fmla="*/ 0 w 1852491"/>
                <a:gd name="connsiteY24" fmla="*/ 0 h 14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2491" h="1487376">
                  <a:moveTo>
                    <a:pt x="182880" y="34290"/>
                  </a:moveTo>
                  <a:cubicBezTo>
                    <a:pt x="223837" y="149542"/>
                    <a:pt x="264795" y="264795"/>
                    <a:pt x="445770" y="365760"/>
                  </a:cubicBezTo>
                  <a:cubicBezTo>
                    <a:pt x="626745" y="466725"/>
                    <a:pt x="1066800" y="531495"/>
                    <a:pt x="1268730" y="640080"/>
                  </a:cubicBezTo>
                  <a:cubicBezTo>
                    <a:pt x="1470660" y="748665"/>
                    <a:pt x="1560195" y="897255"/>
                    <a:pt x="1657350" y="1017270"/>
                  </a:cubicBezTo>
                  <a:cubicBezTo>
                    <a:pt x="1754505" y="1137285"/>
                    <a:pt x="1863090" y="1360170"/>
                    <a:pt x="1851660" y="1360170"/>
                  </a:cubicBezTo>
                  <a:cubicBezTo>
                    <a:pt x="1840230" y="1360170"/>
                    <a:pt x="1655445" y="1093470"/>
                    <a:pt x="1588770" y="1017270"/>
                  </a:cubicBezTo>
                  <a:cubicBezTo>
                    <a:pt x="1522095" y="941070"/>
                    <a:pt x="1461135" y="862965"/>
                    <a:pt x="1451610" y="902970"/>
                  </a:cubicBezTo>
                  <a:cubicBezTo>
                    <a:pt x="1442085" y="942975"/>
                    <a:pt x="1541145" y="1243965"/>
                    <a:pt x="1531620" y="1257300"/>
                  </a:cubicBezTo>
                  <a:cubicBezTo>
                    <a:pt x="1522095" y="1270635"/>
                    <a:pt x="1449705" y="1066800"/>
                    <a:pt x="1394460" y="982980"/>
                  </a:cubicBezTo>
                  <a:cubicBezTo>
                    <a:pt x="1339215" y="899160"/>
                    <a:pt x="1264920" y="805815"/>
                    <a:pt x="1200150" y="754380"/>
                  </a:cubicBezTo>
                  <a:cubicBezTo>
                    <a:pt x="1135380" y="702945"/>
                    <a:pt x="1082040" y="701040"/>
                    <a:pt x="1005840" y="674370"/>
                  </a:cubicBezTo>
                  <a:cubicBezTo>
                    <a:pt x="929640" y="647700"/>
                    <a:pt x="777240" y="560070"/>
                    <a:pt x="742950" y="594360"/>
                  </a:cubicBezTo>
                  <a:cubicBezTo>
                    <a:pt x="708660" y="628650"/>
                    <a:pt x="742950" y="731520"/>
                    <a:pt x="800100" y="880110"/>
                  </a:cubicBezTo>
                  <a:cubicBezTo>
                    <a:pt x="857250" y="1028700"/>
                    <a:pt x="1080135" y="1455420"/>
                    <a:pt x="1085850" y="1485900"/>
                  </a:cubicBezTo>
                  <a:cubicBezTo>
                    <a:pt x="1091565" y="1516380"/>
                    <a:pt x="889635" y="1064895"/>
                    <a:pt x="834390" y="1062990"/>
                  </a:cubicBezTo>
                  <a:cubicBezTo>
                    <a:pt x="779145" y="1061085"/>
                    <a:pt x="767715" y="1493520"/>
                    <a:pt x="754380" y="1474470"/>
                  </a:cubicBezTo>
                  <a:cubicBezTo>
                    <a:pt x="741045" y="1455420"/>
                    <a:pt x="767715" y="1074420"/>
                    <a:pt x="754380" y="948690"/>
                  </a:cubicBezTo>
                  <a:cubicBezTo>
                    <a:pt x="741045" y="822960"/>
                    <a:pt x="712470" y="790575"/>
                    <a:pt x="674370" y="720090"/>
                  </a:cubicBezTo>
                  <a:cubicBezTo>
                    <a:pt x="636270" y="649605"/>
                    <a:pt x="600075" y="575310"/>
                    <a:pt x="525780" y="525780"/>
                  </a:cubicBezTo>
                  <a:cubicBezTo>
                    <a:pt x="451485" y="476250"/>
                    <a:pt x="276225" y="337185"/>
                    <a:pt x="228600" y="422910"/>
                  </a:cubicBezTo>
                  <a:cubicBezTo>
                    <a:pt x="180975" y="508635"/>
                    <a:pt x="251460" y="1030605"/>
                    <a:pt x="240030" y="1040130"/>
                  </a:cubicBezTo>
                  <a:cubicBezTo>
                    <a:pt x="228600" y="1049655"/>
                    <a:pt x="190500" y="617220"/>
                    <a:pt x="160020" y="480060"/>
                  </a:cubicBezTo>
                  <a:cubicBezTo>
                    <a:pt x="129540" y="342900"/>
                    <a:pt x="83820" y="297180"/>
                    <a:pt x="57150" y="217170"/>
                  </a:cubicBezTo>
                  <a:cubicBezTo>
                    <a:pt x="30480" y="137160"/>
                    <a:pt x="0" y="0"/>
                    <a:pt x="0" y="0"/>
                  </a:cubicBezTo>
                  <a:lnTo>
                    <a:pt x="0" y="0"/>
                  </a:lnTo>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テキスト ボックス 16"/>
            <p:cNvSpPr txBox="1"/>
            <p:nvPr/>
          </p:nvSpPr>
          <p:spPr>
            <a:xfrm>
              <a:off x="5897920" y="5910265"/>
              <a:ext cx="2663536" cy="523192"/>
            </a:xfrm>
            <a:prstGeom prst="rect">
              <a:avLst/>
            </a:prstGeom>
            <a:solidFill>
              <a:schemeClr val="accent6"/>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新しい役割</a:t>
              </a:r>
            </a:p>
          </p:txBody>
        </p:sp>
      </p:grpSp>
      <p:grpSp>
        <p:nvGrpSpPr>
          <p:cNvPr id="4" name="グループ化 3"/>
          <p:cNvGrpSpPr/>
          <p:nvPr/>
        </p:nvGrpSpPr>
        <p:grpSpPr>
          <a:xfrm>
            <a:off x="3440712" y="4941168"/>
            <a:ext cx="2663536" cy="1794659"/>
            <a:chOff x="3440712" y="4941168"/>
            <a:chExt cx="2663536" cy="1794659"/>
          </a:xfrm>
        </p:grpSpPr>
        <p:sp>
          <p:nvSpPr>
            <p:cNvPr id="12" name="フリーフォーム 11"/>
            <p:cNvSpPr/>
            <p:nvPr/>
          </p:nvSpPr>
          <p:spPr>
            <a:xfrm>
              <a:off x="4572000" y="4941168"/>
              <a:ext cx="1043976" cy="1794659"/>
            </a:xfrm>
            <a:custGeom>
              <a:avLst/>
              <a:gdLst>
                <a:gd name="connsiteX0" fmla="*/ 103688 w 1043976"/>
                <a:gd name="connsiteY0" fmla="*/ 34290 h 1794659"/>
                <a:gd name="connsiteX1" fmla="*/ 149408 w 1043976"/>
                <a:gd name="connsiteY1" fmla="*/ 445770 h 1794659"/>
                <a:gd name="connsiteX2" fmla="*/ 92258 w 1043976"/>
                <a:gd name="connsiteY2" fmla="*/ 914400 h 1794659"/>
                <a:gd name="connsiteX3" fmla="*/ 818 w 1043976"/>
                <a:gd name="connsiteY3" fmla="*/ 1200150 h 1794659"/>
                <a:gd name="connsiteX4" fmla="*/ 149408 w 1043976"/>
                <a:gd name="connsiteY4" fmla="*/ 834390 h 1794659"/>
                <a:gd name="connsiteX5" fmla="*/ 137978 w 1043976"/>
                <a:gd name="connsiteY5" fmla="*/ 1348740 h 1794659"/>
                <a:gd name="connsiteX6" fmla="*/ 46538 w 1043976"/>
                <a:gd name="connsiteY6" fmla="*/ 1748790 h 1794659"/>
                <a:gd name="connsiteX7" fmla="*/ 195128 w 1043976"/>
                <a:gd name="connsiteY7" fmla="*/ 1383030 h 1794659"/>
                <a:gd name="connsiteX8" fmla="*/ 217988 w 1043976"/>
                <a:gd name="connsiteY8" fmla="*/ 1211580 h 1794659"/>
                <a:gd name="connsiteX9" fmla="*/ 389438 w 1043976"/>
                <a:gd name="connsiteY9" fmla="*/ 1474470 h 1794659"/>
                <a:gd name="connsiteX10" fmla="*/ 572318 w 1043976"/>
                <a:gd name="connsiteY10" fmla="*/ 1623060 h 1794659"/>
                <a:gd name="connsiteX11" fmla="*/ 709478 w 1043976"/>
                <a:gd name="connsiteY11" fmla="*/ 1783080 h 1794659"/>
                <a:gd name="connsiteX12" fmla="*/ 595178 w 1043976"/>
                <a:gd name="connsiteY12" fmla="*/ 1543050 h 1794659"/>
                <a:gd name="connsiteX13" fmla="*/ 1040948 w 1043976"/>
                <a:gd name="connsiteY13" fmla="*/ 1794510 h 1794659"/>
                <a:gd name="connsiteX14" fmla="*/ 778058 w 1043976"/>
                <a:gd name="connsiteY14" fmla="*/ 1577340 h 1794659"/>
                <a:gd name="connsiteX15" fmla="*/ 526598 w 1043976"/>
                <a:gd name="connsiteY15" fmla="*/ 1417320 h 1794659"/>
                <a:gd name="connsiteX16" fmla="*/ 366578 w 1043976"/>
                <a:gd name="connsiteY16" fmla="*/ 1120140 h 1794659"/>
                <a:gd name="connsiteX17" fmla="*/ 320858 w 1043976"/>
                <a:gd name="connsiteY17" fmla="*/ 777240 h 1794659"/>
                <a:gd name="connsiteX18" fmla="*/ 343718 w 1043976"/>
                <a:gd name="connsiteY18" fmla="*/ 674370 h 1794659"/>
                <a:gd name="connsiteX19" fmla="*/ 618038 w 1043976"/>
                <a:gd name="connsiteY19" fmla="*/ 1257300 h 1794659"/>
                <a:gd name="connsiteX20" fmla="*/ 503738 w 1043976"/>
                <a:gd name="connsiteY20" fmla="*/ 868680 h 1794659"/>
                <a:gd name="connsiteX21" fmla="*/ 389438 w 1043976"/>
                <a:gd name="connsiteY21" fmla="*/ 548640 h 1794659"/>
                <a:gd name="connsiteX22" fmla="*/ 332288 w 1043976"/>
                <a:gd name="connsiteY22" fmla="*/ 262890 h 1794659"/>
                <a:gd name="connsiteX23" fmla="*/ 378008 w 1043976"/>
                <a:gd name="connsiteY23" fmla="*/ 68580 h 1794659"/>
                <a:gd name="connsiteX24" fmla="*/ 423728 w 1043976"/>
                <a:gd name="connsiteY24" fmla="*/ 0 h 17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3976" h="1794659">
                  <a:moveTo>
                    <a:pt x="103688" y="34290"/>
                  </a:moveTo>
                  <a:cubicBezTo>
                    <a:pt x="127500" y="166687"/>
                    <a:pt x="151313" y="299085"/>
                    <a:pt x="149408" y="445770"/>
                  </a:cubicBezTo>
                  <a:cubicBezTo>
                    <a:pt x="147503" y="592455"/>
                    <a:pt x="117023" y="788670"/>
                    <a:pt x="92258" y="914400"/>
                  </a:cubicBezTo>
                  <a:cubicBezTo>
                    <a:pt x="67493" y="1040130"/>
                    <a:pt x="-8707" y="1213485"/>
                    <a:pt x="818" y="1200150"/>
                  </a:cubicBezTo>
                  <a:cubicBezTo>
                    <a:pt x="10343" y="1186815"/>
                    <a:pt x="126548" y="809625"/>
                    <a:pt x="149408" y="834390"/>
                  </a:cubicBezTo>
                  <a:cubicBezTo>
                    <a:pt x="172268" y="859155"/>
                    <a:pt x="155123" y="1196340"/>
                    <a:pt x="137978" y="1348740"/>
                  </a:cubicBezTo>
                  <a:cubicBezTo>
                    <a:pt x="120833" y="1501140"/>
                    <a:pt x="37013" y="1743075"/>
                    <a:pt x="46538" y="1748790"/>
                  </a:cubicBezTo>
                  <a:cubicBezTo>
                    <a:pt x="56063" y="1754505"/>
                    <a:pt x="166553" y="1472565"/>
                    <a:pt x="195128" y="1383030"/>
                  </a:cubicBezTo>
                  <a:cubicBezTo>
                    <a:pt x="223703" y="1293495"/>
                    <a:pt x="185603" y="1196340"/>
                    <a:pt x="217988" y="1211580"/>
                  </a:cubicBezTo>
                  <a:cubicBezTo>
                    <a:pt x="250373" y="1226820"/>
                    <a:pt x="330383" y="1405890"/>
                    <a:pt x="389438" y="1474470"/>
                  </a:cubicBezTo>
                  <a:cubicBezTo>
                    <a:pt x="448493" y="1543050"/>
                    <a:pt x="518978" y="1571625"/>
                    <a:pt x="572318" y="1623060"/>
                  </a:cubicBezTo>
                  <a:cubicBezTo>
                    <a:pt x="625658" y="1674495"/>
                    <a:pt x="705668" y="1796415"/>
                    <a:pt x="709478" y="1783080"/>
                  </a:cubicBezTo>
                  <a:cubicBezTo>
                    <a:pt x="713288" y="1769745"/>
                    <a:pt x="539933" y="1541145"/>
                    <a:pt x="595178" y="1543050"/>
                  </a:cubicBezTo>
                  <a:cubicBezTo>
                    <a:pt x="650423" y="1544955"/>
                    <a:pt x="1010468" y="1788795"/>
                    <a:pt x="1040948" y="1794510"/>
                  </a:cubicBezTo>
                  <a:cubicBezTo>
                    <a:pt x="1071428" y="1800225"/>
                    <a:pt x="863783" y="1640205"/>
                    <a:pt x="778058" y="1577340"/>
                  </a:cubicBezTo>
                  <a:cubicBezTo>
                    <a:pt x="692333" y="1514475"/>
                    <a:pt x="595178" y="1493520"/>
                    <a:pt x="526598" y="1417320"/>
                  </a:cubicBezTo>
                  <a:cubicBezTo>
                    <a:pt x="458018" y="1341120"/>
                    <a:pt x="400868" y="1226820"/>
                    <a:pt x="366578" y="1120140"/>
                  </a:cubicBezTo>
                  <a:cubicBezTo>
                    <a:pt x="332288" y="1013460"/>
                    <a:pt x="324668" y="851535"/>
                    <a:pt x="320858" y="777240"/>
                  </a:cubicBezTo>
                  <a:cubicBezTo>
                    <a:pt x="317048" y="702945"/>
                    <a:pt x="294188" y="594360"/>
                    <a:pt x="343718" y="674370"/>
                  </a:cubicBezTo>
                  <a:cubicBezTo>
                    <a:pt x="393248" y="754380"/>
                    <a:pt x="591368" y="1224915"/>
                    <a:pt x="618038" y="1257300"/>
                  </a:cubicBezTo>
                  <a:cubicBezTo>
                    <a:pt x="644708" y="1289685"/>
                    <a:pt x="541838" y="986790"/>
                    <a:pt x="503738" y="868680"/>
                  </a:cubicBezTo>
                  <a:cubicBezTo>
                    <a:pt x="465638" y="750570"/>
                    <a:pt x="418013" y="649605"/>
                    <a:pt x="389438" y="548640"/>
                  </a:cubicBezTo>
                  <a:cubicBezTo>
                    <a:pt x="360863" y="447675"/>
                    <a:pt x="334193" y="342900"/>
                    <a:pt x="332288" y="262890"/>
                  </a:cubicBezTo>
                  <a:cubicBezTo>
                    <a:pt x="330383" y="182880"/>
                    <a:pt x="362768" y="112395"/>
                    <a:pt x="378008" y="68580"/>
                  </a:cubicBezTo>
                  <a:cubicBezTo>
                    <a:pt x="393248" y="24765"/>
                    <a:pt x="408488" y="12382"/>
                    <a:pt x="423728" y="0"/>
                  </a:cubicBezTo>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テキスト ボックス 21"/>
            <p:cNvSpPr txBox="1"/>
            <p:nvPr/>
          </p:nvSpPr>
          <p:spPr>
            <a:xfrm>
              <a:off x="3440712" y="6181009"/>
              <a:ext cx="2663536" cy="523192"/>
            </a:xfrm>
            <a:prstGeom prst="rect">
              <a:avLst/>
            </a:prstGeom>
            <a:solidFill>
              <a:schemeClr val="accent6"/>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多世代交流</a:t>
              </a:r>
            </a:p>
          </p:txBody>
        </p:sp>
      </p:grpSp>
      <p:grpSp>
        <p:nvGrpSpPr>
          <p:cNvPr id="2" name="グループ化 1"/>
          <p:cNvGrpSpPr/>
          <p:nvPr/>
        </p:nvGrpSpPr>
        <p:grpSpPr>
          <a:xfrm>
            <a:off x="765175" y="4926330"/>
            <a:ext cx="3898265" cy="1507127"/>
            <a:chOff x="765175" y="4926330"/>
            <a:chExt cx="3898265" cy="1507127"/>
          </a:xfrm>
        </p:grpSpPr>
        <p:sp>
          <p:nvSpPr>
            <p:cNvPr id="10" name="フリーフォーム 9"/>
            <p:cNvSpPr/>
            <p:nvPr/>
          </p:nvSpPr>
          <p:spPr>
            <a:xfrm>
              <a:off x="2947100" y="4926330"/>
              <a:ext cx="1716340" cy="1474565"/>
            </a:xfrm>
            <a:custGeom>
              <a:avLst/>
              <a:gdLst>
                <a:gd name="connsiteX0" fmla="*/ 1453450 w 1716340"/>
                <a:gd name="connsiteY0" fmla="*/ 0 h 1474565"/>
                <a:gd name="connsiteX1" fmla="*/ 1201990 w 1716340"/>
                <a:gd name="connsiteY1" fmla="*/ 342900 h 1474565"/>
                <a:gd name="connsiteX2" fmla="*/ 950530 w 1716340"/>
                <a:gd name="connsiteY2" fmla="*/ 434340 h 1474565"/>
                <a:gd name="connsiteX3" fmla="*/ 584770 w 1716340"/>
                <a:gd name="connsiteY3" fmla="*/ 525780 h 1474565"/>
                <a:gd name="connsiteX4" fmla="*/ 493330 w 1716340"/>
                <a:gd name="connsiteY4" fmla="*/ 640080 h 1474565"/>
                <a:gd name="connsiteX5" fmla="*/ 116140 w 1716340"/>
                <a:gd name="connsiteY5" fmla="*/ 902970 h 1474565"/>
                <a:gd name="connsiteX6" fmla="*/ 70420 w 1716340"/>
                <a:gd name="connsiteY6" fmla="*/ 1131570 h 1474565"/>
                <a:gd name="connsiteX7" fmla="*/ 1840 w 1716340"/>
                <a:gd name="connsiteY7" fmla="*/ 1474470 h 1474565"/>
                <a:gd name="connsiteX8" fmla="*/ 150430 w 1716340"/>
                <a:gd name="connsiteY8" fmla="*/ 1097280 h 1474565"/>
                <a:gd name="connsiteX9" fmla="*/ 219010 w 1716340"/>
                <a:gd name="connsiteY9" fmla="*/ 925830 h 1474565"/>
                <a:gd name="connsiteX10" fmla="*/ 413320 w 1716340"/>
                <a:gd name="connsiteY10" fmla="*/ 845820 h 1474565"/>
                <a:gd name="connsiteX11" fmla="*/ 413320 w 1716340"/>
                <a:gd name="connsiteY11" fmla="*/ 1211580 h 1474565"/>
                <a:gd name="connsiteX12" fmla="*/ 481900 w 1716340"/>
                <a:gd name="connsiteY12" fmla="*/ 857250 h 1474565"/>
                <a:gd name="connsiteX13" fmla="*/ 561910 w 1716340"/>
                <a:gd name="connsiteY13" fmla="*/ 697230 h 1474565"/>
                <a:gd name="connsiteX14" fmla="*/ 653350 w 1716340"/>
                <a:gd name="connsiteY14" fmla="*/ 617220 h 1474565"/>
                <a:gd name="connsiteX15" fmla="*/ 893380 w 1716340"/>
                <a:gd name="connsiteY15" fmla="*/ 571500 h 1474565"/>
                <a:gd name="connsiteX16" fmla="*/ 1087690 w 1716340"/>
                <a:gd name="connsiteY16" fmla="*/ 582930 h 1474565"/>
                <a:gd name="connsiteX17" fmla="*/ 1041970 w 1716340"/>
                <a:gd name="connsiteY17" fmla="*/ 1108710 h 1474565"/>
                <a:gd name="connsiteX18" fmla="*/ 1121980 w 1716340"/>
                <a:gd name="connsiteY18" fmla="*/ 800100 h 1474565"/>
                <a:gd name="connsiteX19" fmla="*/ 1282000 w 1716340"/>
                <a:gd name="connsiteY19" fmla="*/ 491490 h 1474565"/>
                <a:gd name="connsiteX20" fmla="*/ 1499170 w 1716340"/>
                <a:gd name="connsiteY20" fmla="*/ 285750 h 1474565"/>
                <a:gd name="connsiteX21" fmla="*/ 1716340 w 1716340"/>
                <a:gd name="connsiteY21" fmla="*/ 57150 h 14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6340" h="1474565">
                  <a:moveTo>
                    <a:pt x="1453450" y="0"/>
                  </a:moveTo>
                  <a:cubicBezTo>
                    <a:pt x="1369630" y="135255"/>
                    <a:pt x="1285810" y="270510"/>
                    <a:pt x="1201990" y="342900"/>
                  </a:cubicBezTo>
                  <a:cubicBezTo>
                    <a:pt x="1118170" y="415290"/>
                    <a:pt x="1053400" y="403860"/>
                    <a:pt x="950530" y="434340"/>
                  </a:cubicBezTo>
                  <a:cubicBezTo>
                    <a:pt x="847660" y="464820"/>
                    <a:pt x="660970" y="491490"/>
                    <a:pt x="584770" y="525780"/>
                  </a:cubicBezTo>
                  <a:cubicBezTo>
                    <a:pt x="508570" y="560070"/>
                    <a:pt x="571435" y="577215"/>
                    <a:pt x="493330" y="640080"/>
                  </a:cubicBezTo>
                  <a:cubicBezTo>
                    <a:pt x="415225" y="702945"/>
                    <a:pt x="186625" y="821055"/>
                    <a:pt x="116140" y="902970"/>
                  </a:cubicBezTo>
                  <a:cubicBezTo>
                    <a:pt x="45655" y="984885"/>
                    <a:pt x="70420" y="1131570"/>
                    <a:pt x="70420" y="1131570"/>
                  </a:cubicBezTo>
                  <a:cubicBezTo>
                    <a:pt x="51370" y="1226820"/>
                    <a:pt x="-11495" y="1480185"/>
                    <a:pt x="1840" y="1474470"/>
                  </a:cubicBezTo>
                  <a:cubicBezTo>
                    <a:pt x="15175" y="1468755"/>
                    <a:pt x="114235" y="1188720"/>
                    <a:pt x="150430" y="1097280"/>
                  </a:cubicBezTo>
                  <a:cubicBezTo>
                    <a:pt x="186625" y="1005840"/>
                    <a:pt x="175195" y="967740"/>
                    <a:pt x="219010" y="925830"/>
                  </a:cubicBezTo>
                  <a:cubicBezTo>
                    <a:pt x="262825" y="883920"/>
                    <a:pt x="380935" y="798195"/>
                    <a:pt x="413320" y="845820"/>
                  </a:cubicBezTo>
                  <a:cubicBezTo>
                    <a:pt x="445705" y="893445"/>
                    <a:pt x="401890" y="1209675"/>
                    <a:pt x="413320" y="1211580"/>
                  </a:cubicBezTo>
                  <a:cubicBezTo>
                    <a:pt x="424750" y="1213485"/>
                    <a:pt x="457135" y="942975"/>
                    <a:pt x="481900" y="857250"/>
                  </a:cubicBezTo>
                  <a:cubicBezTo>
                    <a:pt x="506665" y="771525"/>
                    <a:pt x="533335" y="737235"/>
                    <a:pt x="561910" y="697230"/>
                  </a:cubicBezTo>
                  <a:cubicBezTo>
                    <a:pt x="590485" y="657225"/>
                    <a:pt x="598105" y="638175"/>
                    <a:pt x="653350" y="617220"/>
                  </a:cubicBezTo>
                  <a:cubicBezTo>
                    <a:pt x="708595" y="596265"/>
                    <a:pt x="820990" y="577215"/>
                    <a:pt x="893380" y="571500"/>
                  </a:cubicBezTo>
                  <a:cubicBezTo>
                    <a:pt x="965770" y="565785"/>
                    <a:pt x="1062925" y="493395"/>
                    <a:pt x="1087690" y="582930"/>
                  </a:cubicBezTo>
                  <a:cubicBezTo>
                    <a:pt x="1112455" y="672465"/>
                    <a:pt x="1036255" y="1072515"/>
                    <a:pt x="1041970" y="1108710"/>
                  </a:cubicBezTo>
                  <a:cubicBezTo>
                    <a:pt x="1047685" y="1144905"/>
                    <a:pt x="1081975" y="902970"/>
                    <a:pt x="1121980" y="800100"/>
                  </a:cubicBezTo>
                  <a:cubicBezTo>
                    <a:pt x="1161985" y="697230"/>
                    <a:pt x="1219135" y="577215"/>
                    <a:pt x="1282000" y="491490"/>
                  </a:cubicBezTo>
                  <a:cubicBezTo>
                    <a:pt x="1344865" y="405765"/>
                    <a:pt x="1426780" y="358140"/>
                    <a:pt x="1499170" y="285750"/>
                  </a:cubicBezTo>
                  <a:cubicBezTo>
                    <a:pt x="1571560" y="213360"/>
                    <a:pt x="1643950" y="135255"/>
                    <a:pt x="1716340" y="57150"/>
                  </a:cubicBezTo>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765175" y="5910265"/>
              <a:ext cx="2914190" cy="523192"/>
            </a:xfrm>
            <a:prstGeom prst="rect">
              <a:avLst/>
            </a:prstGeom>
            <a:solidFill>
              <a:schemeClr val="accent6"/>
            </a:solid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新しい家族関係</a:t>
              </a:r>
            </a:p>
          </p:txBody>
        </p:sp>
      </p:grpSp>
      <p:sp>
        <p:nvSpPr>
          <p:cNvPr id="24" name="テキスト ボックス 23"/>
          <p:cNvSpPr txBox="1"/>
          <p:nvPr/>
        </p:nvSpPr>
        <p:spPr>
          <a:xfrm>
            <a:off x="422118" y="5007553"/>
            <a:ext cx="8808913" cy="1631188"/>
          </a:xfrm>
          <a:prstGeom prst="rect">
            <a:avLst/>
          </a:prstGeom>
          <a:noFill/>
        </p:spPr>
        <p:txBody>
          <a:bodyPr wrap="square" lIns="91412" tIns="45706" rIns="91412" bIns="4570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病気になっても高齢になっても</a:t>
            </a:r>
            <a:endParaRPr kumimoji="1" lang="en-US" altLang="ja-JP" sz="2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最期まで安心して暮らし続けられる地域</a:t>
            </a:r>
            <a:endParaRPr kumimoji="1" lang="en-US" altLang="ja-JP" sz="28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400" b="1" i="0" u="none" strike="noStrike" kern="1200" cap="none" spc="0" normalizeH="0" baseline="0" noProof="0" dirty="0">
              <a:ln>
                <a:noFill/>
              </a:ln>
              <a:solidFill>
                <a:srgbClr val="70AD47"/>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115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BEC059D-D065-4EBD-8E78-CDD491D9352E}"/>
              </a:ext>
            </a:extLst>
          </p:cNvPr>
          <p:cNvSpPr/>
          <p:nvPr/>
        </p:nvSpPr>
        <p:spPr>
          <a:xfrm>
            <a:off x="1377891" y="3104032"/>
            <a:ext cx="792759" cy="19812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初診</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593</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25A91BDD-EC33-4350-B9F8-D0A81D80CCEC}"/>
              </a:ext>
            </a:extLst>
          </p:cNvPr>
          <p:cNvSpPr>
            <a:spLocks noGrp="1"/>
          </p:cNvSpPr>
          <p:nvPr>
            <p:ph type="title"/>
          </p:nvPr>
        </p:nvSpPr>
        <p:spPr>
          <a:xfrm>
            <a:off x="508000" y="1314450"/>
            <a:ext cx="7180580" cy="990600"/>
          </a:xfrm>
        </p:spPr>
        <p:txBody>
          <a:bodyPr/>
          <a:lstStyle/>
          <a:p>
            <a:r>
              <a:rPr kumimoji="1" lang="ja-JP" altLang="en-US" dirty="0"/>
              <a:t>新型コロナ前後での在宅医療ニーズの変化</a:t>
            </a:r>
            <a:br>
              <a:rPr kumimoji="1" lang="en-US" altLang="ja-JP" dirty="0"/>
            </a:br>
            <a:r>
              <a:rPr kumimoji="1" lang="en-US" altLang="ja-JP" b="1" dirty="0"/>
              <a:t>【</a:t>
            </a:r>
            <a:r>
              <a:rPr kumimoji="1" lang="ja-JP" altLang="en-US" b="1" dirty="0"/>
              <a:t>在宅医療導入</a:t>
            </a:r>
            <a:r>
              <a:rPr kumimoji="1" lang="en-US" altLang="ja-JP" b="1" dirty="0"/>
              <a:t>】</a:t>
            </a:r>
            <a:endParaRPr kumimoji="1" lang="ja-JP" altLang="en-US" b="1" dirty="0"/>
          </a:p>
        </p:txBody>
      </p:sp>
      <p:cxnSp>
        <p:nvCxnSpPr>
          <p:cNvPr id="4" name="直線コネクタ 3">
            <a:extLst>
              <a:ext uri="{FF2B5EF4-FFF2-40B4-BE49-F238E27FC236}">
                <a16:creationId xmlns:a16="http://schemas.microsoft.com/office/drawing/2014/main" id="{25CBA094-34E8-4EFD-BB4C-2E4ED16633AE}"/>
              </a:ext>
            </a:extLst>
          </p:cNvPr>
          <p:cNvCxnSpPr/>
          <p:nvPr/>
        </p:nvCxnSpPr>
        <p:spPr>
          <a:xfrm>
            <a:off x="508000" y="5104177"/>
            <a:ext cx="675896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F5E17FB-5382-4C89-BA12-1C7268D02D9D}"/>
              </a:ext>
            </a:extLst>
          </p:cNvPr>
          <p:cNvSpPr/>
          <p:nvPr/>
        </p:nvSpPr>
        <p:spPr>
          <a:xfrm>
            <a:off x="3886534" y="2599741"/>
            <a:ext cx="792759" cy="24855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初診</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747</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A096C56-F2A1-4695-BD31-492B41392094}"/>
              </a:ext>
            </a:extLst>
          </p:cNvPr>
          <p:cNvSpPr txBox="1"/>
          <p:nvPr/>
        </p:nvSpPr>
        <p:spPr>
          <a:xfrm>
            <a:off x="650045"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2019</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9" name="テキスト ボックス 18">
            <a:extLst>
              <a:ext uri="{FF2B5EF4-FFF2-40B4-BE49-F238E27FC236}">
                <a16:creationId xmlns:a16="http://schemas.microsoft.com/office/drawing/2014/main" id="{A4B8F27D-A5D1-48F4-BBC7-80944C2184C2}"/>
              </a:ext>
            </a:extLst>
          </p:cNvPr>
          <p:cNvSpPr txBox="1"/>
          <p:nvPr/>
        </p:nvSpPr>
        <p:spPr>
          <a:xfrm>
            <a:off x="3154193"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cxnSp>
        <p:nvCxnSpPr>
          <p:cNvPr id="23" name="直線コネクタ 22">
            <a:extLst>
              <a:ext uri="{FF2B5EF4-FFF2-40B4-BE49-F238E27FC236}">
                <a16:creationId xmlns:a16="http://schemas.microsoft.com/office/drawing/2014/main" id="{413E4B05-8A8E-498C-A1E1-D4AF0E222B0C}"/>
              </a:ext>
            </a:extLst>
          </p:cNvPr>
          <p:cNvCxnSpPr/>
          <p:nvPr/>
        </p:nvCxnSpPr>
        <p:spPr>
          <a:xfrm>
            <a:off x="508000" y="3104032"/>
            <a:ext cx="67589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吹き出し: 四角形 1">
            <a:extLst>
              <a:ext uri="{FF2B5EF4-FFF2-40B4-BE49-F238E27FC236}">
                <a16:creationId xmlns:a16="http://schemas.microsoft.com/office/drawing/2014/main" id="{50A337D5-D056-4DD0-BB7D-7FDA5B6F54D4}"/>
              </a:ext>
            </a:extLst>
          </p:cNvPr>
          <p:cNvSpPr/>
          <p:nvPr/>
        </p:nvSpPr>
        <p:spPr>
          <a:xfrm>
            <a:off x="4927133" y="2132202"/>
            <a:ext cx="1336979" cy="572339"/>
          </a:xfrm>
          <a:prstGeom prst="wedgeRectCallout">
            <a:avLst>
              <a:gd name="adj1" fmla="val -70245"/>
              <a:gd name="adj2" fmla="val 96578"/>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紹介患者数</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154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増加</a:t>
            </a: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D8092D71-447D-41D4-9B54-96A8F73C4A28}"/>
              </a:ext>
            </a:extLst>
          </p:cNvPr>
          <p:cNvSpPr/>
          <p:nvPr/>
        </p:nvSpPr>
        <p:spPr>
          <a:xfrm>
            <a:off x="6395177" y="2260315"/>
            <a:ext cx="792759" cy="282495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初診</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837</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4BE74838-4DBD-4EE4-A90B-D0973E237D52}"/>
              </a:ext>
            </a:extLst>
          </p:cNvPr>
          <p:cNvSpPr txBox="1"/>
          <p:nvPr/>
        </p:nvSpPr>
        <p:spPr>
          <a:xfrm>
            <a:off x="5662835"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Tree>
    <p:extLst>
      <p:ext uri="{BB962C8B-B14F-4D97-AF65-F5344CB8AC3E}">
        <p14:creationId xmlns:p14="http://schemas.microsoft.com/office/powerpoint/2010/main" val="309494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6" grpId="0"/>
      <p:bldP spid="19" grpId="0"/>
      <p:bldP spid="2" grpId="0" animBg="1"/>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BEC059D-D065-4EBD-8E78-CDD491D9352E}"/>
              </a:ext>
            </a:extLst>
          </p:cNvPr>
          <p:cNvSpPr/>
          <p:nvPr/>
        </p:nvSpPr>
        <p:spPr>
          <a:xfrm>
            <a:off x="1377891" y="3104032"/>
            <a:ext cx="792759" cy="19812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735</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25A91BDD-EC33-4350-B9F8-D0A81D80CCEC}"/>
              </a:ext>
            </a:extLst>
          </p:cNvPr>
          <p:cNvSpPr>
            <a:spLocks noGrp="1"/>
          </p:cNvSpPr>
          <p:nvPr>
            <p:ph type="title"/>
          </p:nvPr>
        </p:nvSpPr>
        <p:spPr>
          <a:xfrm>
            <a:off x="508000" y="1314450"/>
            <a:ext cx="7180580" cy="990600"/>
          </a:xfrm>
        </p:spPr>
        <p:txBody>
          <a:bodyPr/>
          <a:lstStyle/>
          <a:p>
            <a:r>
              <a:rPr kumimoji="1" lang="ja-JP" altLang="en-US" dirty="0"/>
              <a:t>新型コロナ前後での在宅医療ニーズの変化</a:t>
            </a:r>
            <a:br>
              <a:rPr kumimoji="1" lang="en-US" altLang="ja-JP" dirty="0"/>
            </a:br>
            <a:r>
              <a:rPr kumimoji="1" lang="en-US" altLang="ja-JP" b="1" dirty="0"/>
              <a:t>【</a:t>
            </a:r>
            <a:r>
              <a:rPr kumimoji="1" lang="ja-JP" altLang="en-US" b="1" dirty="0"/>
              <a:t>入院発生</a:t>
            </a:r>
            <a:r>
              <a:rPr kumimoji="1" lang="en-US" altLang="ja-JP" b="1" dirty="0"/>
              <a:t>】</a:t>
            </a:r>
            <a:endParaRPr kumimoji="1" lang="ja-JP" altLang="en-US" b="1" dirty="0"/>
          </a:p>
        </p:txBody>
      </p:sp>
      <p:cxnSp>
        <p:nvCxnSpPr>
          <p:cNvPr id="4" name="直線コネクタ 3">
            <a:extLst>
              <a:ext uri="{FF2B5EF4-FFF2-40B4-BE49-F238E27FC236}">
                <a16:creationId xmlns:a16="http://schemas.microsoft.com/office/drawing/2014/main" id="{25CBA094-34E8-4EFD-BB4C-2E4ED16633AE}"/>
              </a:ext>
            </a:extLst>
          </p:cNvPr>
          <p:cNvCxnSpPr/>
          <p:nvPr/>
        </p:nvCxnSpPr>
        <p:spPr>
          <a:xfrm>
            <a:off x="508000" y="5104177"/>
            <a:ext cx="675896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F5E17FB-5382-4C89-BA12-1C7268D02D9D}"/>
              </a:ext>
            </a:extLst>
          </p:cNvPr>
          <p:cNvSpPr/>
          <p:nvPr/>
        </p:nvSpPr>
        <p:spPr>
          <a:xfrm>
            <a:off x="3882039" y="3348525"/>
            <a:ext cx="792759" cy="17367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667</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A096C56-F2A1-4695-BD31-492B41392094}"/>
              </a:ext>
            </a:extLst>
          </p:cNvPr>
          <p:cNvSpPr txBox="1"/>
          <p:nvPr/>
        </p:nvSpPr>
        <p:spPr>
          <a:xfrm>
            <a:off x="650045"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2019</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9" name="テキスト ボックス 18">
            <a:extLst>
              <a:ext uri="{FF2B5EF4-FFF2-40B4-BE49-F238E27FC236}">
                <a16:creationId xmlns:a16="http://schemas.microsoft.com/office/drawing/2014/main" id="{A4B8F27D-A5D1-48F4-BBC7-80944C2184C2}"/>
              </a:ext>
            </a:extLst>
          </p:cNvPr>
          <p:cNvSpPr txBox="1"/>
          <p:nvPr/>
        </p:nvSpPr>
        <p:spPr>
          <a:xfrm>
            <a:off x="3154193"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cxnSp>
        <p:nvCxnSpPr>
          <p:cNvPr id="23" name="直線コネクタ 22">
            <a:extLst>
              <a:ext uri="{FF2B5EF4-FFF2-40B4-BE49-F238E27FC236}">
                <a16:creationId xmlns:a16="http://schemas.microsoft.com/office/drawing/2014/main" id="{413E4B05-8A8E-498C-A1E1-D4AF0E222B0C}"/>
              </a:ext>
            </a:extLst>
          </p:cNvPr>
          <p:cNvCxnSpPr/>
          <p:nvPr/>
        </p:nvCxnSpPr>
        <p:spPr>
          <a:xfrm>
            <a:off x="508000" y="3104032"/>
            <a:ext cx="67589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吹き出し: 四角形 1">
            <a:extLst>
              <a:ext uri="{FF2B5EF4-FFF2-40B4-BE49-F238E27FC236}">
                <a16:creationId xmlns:a16="http://schemas.microsoft.com/office/drawing/2014/main" id="{50A337D5-D056-4DD0-BB7D-7FDA5B6F54D4}"/>
              </a:ext>
            </a:extLst>
          </p:cNvPr>
          <p:cNvSpPr/>
          <p:nvPr/>
        </p:nvSpPr>
        <p:spPr>
          <a:xfrm>
            <a:off x="4955995" y="2399922"/>
            <a:ext cx="1336979" cy="572339"/>
          </a:xfrm>
          <a:prstGeom prst="wedgeRectCallout">
            <a:avLst>
              <a:gd name="adj1" fmla="val -70245"/>
              <a:gd name="adj2" fmla="val 96578"/>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入院件数</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68</a:t>
            </a: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件減</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4A1BA46B-E2C2-4C22-827F-0BC5B7F1EF80}"/>
              </a:ext>
            </a:extLst>
          </p:cNvPr>
          <p:cNvSpPr/>
          <p:nvPr/>
        </p:nvSpPr>
        <p:spPr>
          <a:xfrm>
            <a:off x="6386187" y="3298450"/>
            <a:ext cx="792759" cy="17868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669</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件</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4BEEA872-D999-48BC-B8F9-F2B68579F431}"/>
              </a:ext>
            </a:extLst>
          </p:cNvPr>
          <p:cNvSpPr txBox="1"/>
          <p:nvPr/>
        </p:nvSpPr>
        <p:spPr>
          <a:xfrm>
            <a:off x="5658341"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Tree>
    <p:extLst>
      <p:ext uri="{BB962C8B-B14F-4D97-AF65-F5344CB8AC3E}">
        <p14:creationId xmlns:p14="http://schemas.microsoft.com/office/powerpoint/2010/main" val="34678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6" grpId="0"/>
      <p:bldP spid="19" grpId="0"/>
      <p:bldP spid="2" grpId="0" animBg="1"/>
      <p:bldP spid="10"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BEC059D-D065-4EBD-8E78-CDD491D9352E}"/>
              </a:ext>
            </a:extLst>
          </p:cNvPr>
          <p:cNvSpPr/>
          <p:nvPr/>
        </p:nvSpPr>
        <p:spPr>
          <a:xfrm>
            <a:off x="1474199" y="4335534"/>
            <a:ext cx="1355153" cy="74973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医療者側要因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医学的要因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25A91BDD-EC33-4350-B9F8-D0A81D80CCEC}"/>
              </a:ext>
            </a:extLst>
          </p:cNvPr>
          <p:cNvSpPr>
            <a:spLocks noGrp="1"/>
          </p:cNvSpPr>
          <p:nvPr>
            <p:ph type="title"/>
          </p:nvPr>
        </p:nvSpPr>
        <p:spPr>
          <a:xfrm>
            <a:off x="508000" y="1314450"/>
            <a:ext cx="7180580" cy="990600"/>
          </a:xfrm>
        </p:spPr>
        <p:txBody>
          <a:bodyPr/>
          <a:lstStyle/>
          <a:p>
            <a:r>
              <a:rPr kumimoji="1" lang="ja-JP" altLang="en-US" dirty="0"/>
              <a:t>新型コロナ前後での在宅医療ニーズの変化</a:t>
            </a:r>
            <a:br>
              <a:rPr kumimoji="1" lang="en-US" altLang="ja-JP" dirty="0"/>
            </a:br>
            <a:r>
              <a:rPr kumimoji="1" lang="en-US" altLang="ja-JP" b="1" dirty="0"/>
              <a:t>【</a:t>
            </a:r>
            <a:r>
              <a:rPr kumimoji="1" lang="ja-JP" altLang="en-US" b="1" dirty="0"/>
              <a:t>入院理由</a:t>
            </a:r>
            <a:r>
              <a:rPr kumimoji="1" lang="en-US" altLang="ja-JP" b="1" dirty="0"/>
              <a:t>】</a:t>
            </a:r>
            <a:endParaRPr kumimoji="1" lang="ja-JP" altLang="en-US" b="1" dirty="0"/>
          </a:p>
        </p:txBody>
      </p:sp>
      <p:cxnSp>
        <p:nvCxnSpPr>
          <p:cNvPr id="4" name="直線コネクタ 3">
            <a:extLst>
              <a:ext uri="{FF2B5EF4-FFF2-40B4-BE49-F238E27FC236}">
                <a16:creationId xmlns:a16="http://schemas.microsoft.com/office/drawing/2014/main" id="{25CBA094-34E8-4EFD-BB4C-2E4ED16633AE}"/>
              </a:ext>
            </a:extLst>
          </p:cNvPr>
          <p:cNvCxnSpPr/>
          <p:nvPr/>
        </p:nvCxnSpPr>
        <p:spPr>
          <a:xfrm>
            <a:off x="508000" y="5104177"/>
            <a:ext cx="675896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A096C56-F2A1-4695-BD31-492B41392094}"/>
              </a:ext>
            </a:extLst>
          </p:cNvPr>
          <p:cNvSpPr txBox="1"/>
          <p:nvPr/>
        </p:nvSpPr>
        <p:spPr>
          <a:xfrm>
            <a:off x="1027550"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2019</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9" name="テキスト ボックス 18">
            <a:extLst>
              <a:ext uri="{FF2B5EF4-FFF2-40B4-BE49-F238E27FC236}">
                <a16:creationId xmlns:a16="http://schemas.microsoft.com/office/drawing/2014/main" id="{A4B8F27D-A5D1-48F4-BBC7-80944C2184C2}"/>
              </a:ext>
            </a:extLst>
          </p:cNvPr>
          <p:cNvSpPr txBox="1"/>
          <p:nvPr/>
        </p:nvSpPr>
        <p:spPr>
          <a:xfrm>
            <a:off x="3909203"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1" name="正方形/長方形 10">
            <a:extLst>
              <a:ext uri="{FF2B5EF4-FFF2-40B4-BE49-F238E27FC236}">
                <a16:creationId xmlns:a16="http://schemas.microsoft.com/office/drawing/2014/main" id="{0B2B3EC1-9796-46E4-A783-E28925A4643E}"/>
              </a:ext>
            </a:extLst>
          </p:cNvPr>
          <p:cNvSpPr/>
          <p:nvPr/>
        </p:nvSpPr>
        <p:spPr>
          <a:xfrm>
            <a:off x="1474199" y="2395023"/>
            <a:ext cx="1355153" cy="194051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患者側要因</a:t>
            </a:r>
            <a:br>
              <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b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社会的要因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2" name="正方形/長方形 11">
            <a:extLst>
              <a:ext uri="{FF2B5EF4-FFF2-40B4-BE49-F238E27FC236}">
                <a16:creationId xmlns:a16="http://schemas.microsoft.com/office/drawing/2014/main" id="{8804DC54-A4DE-443A-91A1-71DFBB60C778}"/>
              </a:ext>
            </a:extLst>
          </p:cNvPr>
          <p:cNvSpPr/>
          <p:nvPr/>
        </p:nvSpPr>
        <p:spPr>
          <a:xfrm>
            <a:off x="4346765" y="4279848"/>
            <a:ext cx="1355153" cy="80541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医療者側要因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医学的要因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E85EE0D0-60C3-4B96-9D48-67B55BA414CF}"/>
              </a:ext>
            </a:extLst>
          </p:cNvPr>
          <p:cNvSpPr/>
          <p:nvPr/>
        </p:nvSpPr>
        <p:spPr>
          <a:xfrm>
            <a:off x="4346765" y="2725720"/>
            <a:ext cx="1355153" cy="155412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患者側要因</a:t>
            </a:r>
            <a:br>
              <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b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社会的要因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cxnSp>
        <p:nvCxnSpPr>
          <p:cNvPr id="9" name="直線コネクタ 8">
            <a:extLst>
              <a:ext uri="{FF2B5EF4-FFF2-40B4-BE49-F238E27FC236}">
                <a16:creationId xmlns:a16="http://schemas.microsoft.com/office/drawing/2014/main" id="{1EA0CD07-3997-489D-8187-E643854EA999}"/>
              </a:ext>
            </a:extLst>
          </p:cNvPr>
          <p:cNvCxnSpPr/>
          <p:nvPr/>
        </p:nvCxnSpPr>
        <p:spPr>
          <a:xfrm>
            <a:off x="2829352" y="2395023"/>
            <a:ext cx="1517414" cy="330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136DD0F-C84E-4C50-9426-F5E13C30030B}"/>
              </a:ext>
            </a:extLst>
          </p:cNvPr>
          <p:cNvCxnSpPr>
            <a:cxnSpLocks/>
          </p:cNvCxnSpPr>
          <p:nvPr/>
        </p:nvCxnSpPr>
        <p:spPr>
          <a:xfrm flipV="1">
            <a:off x="2829352" y="4279848"/>
            <a:ext cx="1517414" cy="55685"/>
          </a:xfrm>
          <a:prstGeom prst="line">
            <a:avLst/>
          </a:prstGeom>
        </p:spPr>
        <p:style>
          <a:lnRef idx="1">
            <a:schemeClr val="accent1"/>
          </a:lnRef>
          <a:fillRef idx="0">
            <a:schemeClr val="accent1"/>
          </a:fillRef>
          <a:effectRef idx="0">
            <a:schemeClr val="accent1"/>
          </a:effectRef>
          <a:fontRef idx="minor">
            <a:schemeClr val="tx1"/>
          </a:fontRef>
        </p:style>
      </p:cxnSp>
      <p:sp>
        <p:nvSpPr>
          <p:cNvPr id="2" name="吹き出し: 四角形 1">
            <a:extLst>
              <a:ext uri="{FF2B5EF4-FFF2-40B4-BE49-F238E27FC236}">
                <a16:creationId xmlns:a16="http://schemas.microsoft.com/office/drawing/2014/main" id="{50A337D5-D056-4DD0-BB7D-7FDA5B6F54D4}"/>
              </a:ext>
            </a:extLst>
          </p:cNvPr>
          <p:cNvSpPr/>
          <p:nvPr/>
        </p:nvSpPr>
        <p:spPr>
          <a:xfrm>
            <a:off x="6157656" y="2301850"/>
            <a:ext cx="2147704" cy="990599"/>
          </a:xfrm>
          <a:prstGeom prst="wedgeRectCallout">
            <a:avLst>
              <a:gd name="adj1" fmla="val -70010"/>
              <a:gd name="adj2" fmla="val -8609"/>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患者側要因・社会的要因</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による入院が大きく減少</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「入院したくない」</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「入院させたくない」</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3593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9" grpId="0"/>
      <p:bldP spid="11" grpId="0" animBg="1"/>
      <p:bldP spid="12" grpId="0" animBg="1"/>
      <p:bldP spid="17" grpId="0" animBg="1"/>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BEC059D-D065-4EBD-8E78-CDD491D9352E}"/>
              </a:ext>
            </a:extLst>
          </p:cNvPr>
          <p:cNvSpPr/>
          <p:nvPr/>
        </p:nvSpPr>
        <p:spPr>
          <a:xfrm>
            <a:off x="1774271" y="3104032"/>
            <a:ext cx="792759" cy="19812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在宅死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203</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cxnSp>
        <p:nvCxnSpPr>
          <p:cNvPr id="4" name="直線コネクタ 3">
            <a:extLst>
              <a:ext uri="{FF2B5EF4-FFF2-40B4-BE49-F238E27FC236}">
                <a16:creationId xmlns:a16="http://schemas.microsoft.com/office/drawing/2014/main" id="{25CBA094-34E8-4EFD-BB4C-2E4ED16633AE}"/>
              </a:ext>
            </a:extLst>
          </p:cNvPr>
          <p:cNvCxnSpPr>
            <a:cxnSpLocks/>
          </p:cNvCxnSpPr>
          <p:nvPr/>
        </p:nvCxnSpPr>
        <p:spPr>
          <a:xfrm>
            <a:off x="508001" y="5104177"/>
            <a:ext cx="739879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3A013825-64CE-4293-8392-8C363E84ACB8}"/>
              </a:ext>
            </a:extLst>
          </p:cNvPr>
          <p:cNvSpPr/>
          <p:nvPr/>
        </p:nvSpPr>
        <p:spPr>
          <a:xfrm>
            <a:off x="931178" y="3902457"/>
            <a:ext cx="792759" cy="1182811"/>
          </a:xfrm>
          <a:prstGeom prst="rect">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病院死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120</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B931AE72-8F7F-4DB7-9791-1974C5AF8977}"/>
              </a:ext>
            </a:extLst>
          </p:cNvPr>
          <p:cNvSpPr/>
          <p:nvPr/>
        </p:nvSpPr>
        <p:spPr>
          <a:xfrm>
            <a:off x="3435291" y="3902457"/>
            <a:ext cx="792759" cy="1182811"/>
          </a:xfrm>
          <a:prstGeom prst="rect">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病院死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119</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1F5E17FB-5382-4C89-BA12-1C7268D02D9D}"/>
              </a:ext>
            </a:extLst>
          </p:cNvPr>
          <p:cNvSpPr/>
          <p:nvPr/>
        </p:nvSpPr>
        <p:spPr>
          <a:xfrm>
            <a:off x="4278419" y="2286175"/>
            <a:ext cx="792759" cy="27990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在宅死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287</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A096C56-F2A1-4695-BD31-492B41392094}"/>
              </a:ext>
            </a:extLst>
          </p:cNvPr>
          <p:cNvSpPr txBox="1"/>
          <p:nvPr/>
        </p:nvSpPr>
        <p:spPr>
          <a:xfrm>
            <a:off x="650045"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2019</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9" name="テキスト ボックス 18">
            <a:extLst>
              <a:ext uri="{FF2B5EF4-FFF2-40B4-BE49-F238E27FC236}">
                <a16:creationId xmlns:a16="http://schemas.microsoft.com/office/drawing/2014/main" id="{A4B8F27D-A5D1-48F4-BBC7-80944C2184C2}"/>
              </a:ext>
            </a:extLst>
          </p:cNvPr>
          <p:cNvSpPr txBox="1"/>
          <p:nvPr/>
        </p:nvSpPr>
        <p:spPr>
          <a:xfrm>
            <a:off x="3154193"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cxnSp>
        <p:nvCxnSpPr>
          <p:cNvPr id="23" name="直線コネクタ 22">
            <a:extLst>
              <a:ext uri="{FF2B5EF4-FFF2-40B4-BE49-F238E27FC236}">
                <a16:creationId xmlns:a16="http://schemas.microsoft.com/office/drawing/2014/main" id="{413E4B05-8A8E-498C-A1E1-D4AF0E222B0C}"/>
              </a:ext>
            </a:extLst>
          </p:cNvPr>
          <p:cNvCxnSpPr>
            <a:cxnSpLocks/>
          </p:cNvCxnSpPr>
          <p:nvPr/>
        </p:nvCxnSpPr>
        <p:spPr>
          <a:xfrm>
            <a:off x="508001" y="3104032"/>
            <a:ext cx="739879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吹き出し: 四角形 1">
            <a:extLst>
              <a:ext uri="{FF2B5EF4-FFF2-40B4-BE49-F238E27FC236}">
                <a16:creationId xmlns:a16="http://schemas.microsoft.com/office/drawing/2014/main" id="{50A337D5-D056-4DD0-BB7D-7FDA5B6F54D4}"/>
              </a:ext>
            </a:extLst>
          </p:cNvPr>
          <p:cNvSpPr/>
          <p:nvPr/>
        </p:nvSpPr>
        <p:spPr>
          <a:xfrm>
            <a:off x="5333884" y="2192516"/>
            <a:ext cx="1336979" cy="572339"/>
          </a:xfrm>
          <a:prstGeom prst="wedgeRectCallout">
            <a:avLst>
              <a:gd name="adj1" fmla="val -70245"/>
              <a:gd name="adj2" fmla="val 96578"/>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在宅看取り</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40</a:t>
            </a: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％増</a:t>
            </a: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122A24B0-D0CE-4FF3-9006-127204B9B111}"/>
              </a:ext>
            </a:extLst>
          </p:cNvPr>
          <p:cNvSpPr txBox="1"/>
          <p:nvPr/>
        </p:nvSpPr>
        <p:spPr>
          <a:xfrm>
            <a:off x="5658341" y="5153462"/>
            <a:ext cx="229742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2021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年 </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4</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6</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月</a:t>
            </a:r>
            <a:r>
              <a:rPr kumimoji="1" lang="en-US" altLang="ja-JP"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30</a:t>
            </a:r>
            <a:r>
              <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日</a:t>
            </a:r>
          </a:p>
        </p:txBody>
      </p:sp>
      <p:sp>
        <p:nvSpPr>
          <p:cNvPr id="17" name="正方形/長方形 16">
            <a:extLst>
              <a:ext uri="{FF2B5EF4-FFF2-40B4-BE49-F238E27FC236}">
                <a16:creationId xmlns:a16="http://schemas.microsoft.com/office/drawing/2014/main" id="{CB995F2A-92A5-4CA5-BB53-313CD294BA95}"/>
              </a:ext>
            </a:extLst>
          </p:cNvPr>
          <p:cNvSpPr/>
          <p:nvPr/>
        </p:nvSpPr>
        <p:spPr>
          <a:xfrm>
            <a:off x="5939439" y="3731774"/>
            <a:ext cx="792759" cy="1353494"/>
          </a:xfrm>
          <a:prstGeom prst="rect">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病院死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128</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0ADF6B28-8745-4296-A91A-190C1660C4FD}"/>
              </a:ext>
            </a:extLst>
          </p:cNvPr>
          <p:cNvSpPr/>
          <p:nvPr/>
        </p:nvSpPr>
        <p:spPr>
          <a:xfrm>
            <a:off x="6782567" y="1753823"/>
            <a:ext cx="792759" cy="33314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在宅死</a:t>
            </a:r>
            <a:endParaRPr kumimoji="1" lang="en-US" altLang="ja-JP" sz="1350" b="1"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319</a:t>
            </a:r>
            <a:r>
              <a:rPr kumimoji="1" lang="ja-JP" altLang="en-US" sz="12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a:t>
            </a:r>
            <a:endParaRPr kumimoji="1" lang="ja-JP" altLang="en-US" sz="135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3" name="タイトル 1">
            <a:extLst>
              <a:ext uri="{FF2B5EF4-FFF2-40B4-BE49-F238E27FC236}">
                <a16:creationId xmlns:a16="http://schemas.microsoft.com/office/drawing/2014/main" id="{25A91BDD-EC33-4350-B9F8-D0A81D80CCEC}"/>
              </a:ext>
            </a:extLst>
          </p:cNvPr>
          <p:cNvSpPr>
            <a:spLocks noGrp="1"/>
          </p:cNvSpPr>
          <p:nvPr>
            <p:ph type="title"/>
          </p:nvPr>
        </p:nvSpPr>
        <p:spPr>
          <a:xfrm>
            <a:off x="508000" y="1314450"/>
            <a:ext cx="7180580" cy="990600"/>
          </a:xfrm>
        </p:spPr>
        <p:txBody>
          <a:bodyPr/>
          <a:lstStyle/>
          <a:p>
            <a:r>
              <a:rPr kumimoji="1" lang="ja-JP" altLang="en-US" dirty="0"/>
              <a:t>新型コロナ前後での在宅医療ニーズの変化</a:t>
            </a:r>
            <a:br>
              <a:rPr kumimoji="1" lang="en-US" altLang="ja-JP" dirty="0"/>
            </a:br>
            <a:r>
              <a:rPr kumimoji="1" lang="en-US" altLang="ja-JP" b="1" dirty="0"/>
              <a:t>【</a:t>
            </a:r>
            <a:r>
              <a:rPr kumimoji="1" lang="ja-JP" altLang="en-US" b="1" dirty="0"/>
              <a:t>看取り</a:t>
            </a:r>
            <a:r>
              <a:rPr kumimoji="1" lang="en-US" altLang="ja-JP" b="1" dirty="0"/>
              <a:t>】</a:t>
            </a:r>
            <a:endParaRPr kumimoji="1" lang="ja-JP" altLang="en-US" b="1" dirty="0"/>
          </a:p>
        </p:txBody>
      </p:sp>
    </p:spTree>
    <p:extLst>
      <p:ext uri="{BB962C8B-B14F-4D97-AF65-F5344CB8AC3E}">
        <p14:creationId xmlns:p14="http://schemas.microsoft.com/office/powerpoint/2010/main" val="26785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P spid="16" grpId="0" animBg="1"/>
      <p:bldP spid="6" grpId="0"/>
      <p:bldP spid="19" grpId="0"/>
      <p:bldP spid="2" grpId="0" animBg="1"/>
      <p:bldP spid="13" grpId="0"/>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つながりと役割の重要性</a:t>
            </a:r>
          </a:p>
        </p:txBody>
      </p:sp>
      <p:sp>
        <p:nvSpPr>
          <p:cNvPr id="6" name="コンテンツ プレースホルダー 2"/>
          <p:cNvSpPr txBox="1">
            <a:spLocks/>
          </p:cNvSpPr>
          <p:nvPr/>
        </p:nvSpPr>
        <p:spPr>
          <a:xfrm>
            <a:off x="4505493" y="1167821"/>
            <a:ext cx="8124507"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1" lang="ja-JP" altLang="en-US" sz="135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コロナ禍で変わる受療行動</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D804D569-A38F-3DC0-CFBF-BC2631FCACCF}"/>
              </a:ext>
            </a:extLst>
          </p:cNvPr>
          <p:cNvSpPr txBox="1"/>
          <p:nvPr/>
        </p:nvSpPr>
        <p:spPr>
          <a:xfrm>
            <a:off x="950673" y="2420888"/>
            <a:ext cx="7109639" cy="286232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「病院だからできること」</a:t>
            </a:r>
            <a:endParaRPr kumimoji="1" lang="en-US" altLang="ja-JP"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dirty="0">
                <a:solidFill>
                  <a:schemeClr val="accent6">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「在宅だとできないこと」</a:t>
            </a:r>
            <a:endParaRPr lang="en-US" altLang="ja-JP" sz="3600" dirty="0">
              <a:solidFill>
                <a:schemeClr val="accent6">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「病院でなければできないこと」</a:t>
            </a:r>
            <a:endParaRPr kumimoji="1" lang="en-US" altLang="ja-JP"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dirty="0">
                <a:solidFill>
                  <a:schemeClr val="accent6">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「在宅だからこそできること」</a:t>
            </a:r>
            <a:endParaRPr kumimoji="1" lang="en-US" altLang="ja-JP" sz="3600" b="0" i="0" u="none" strike="noStrike" kern="1200" cap="none" spc="0" normalizeH="0" baseline="0" noProof="0" dirty="0">
              <a:ln>
                <a:noFill/>
              </a:ln>
              <a:solidFill>
                <a:schemeClr val="accent6">
                  <a:lumMod val="60000"/>
                  <a:lumOff val="40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5889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関連画像"/>
          <p:cNvPicPr>
            <a:picLocks noChangeAspect="1" noChangeArrowheads="1"/>
          </p:cNvPicPr>
          <p:nvPr/>
        </p:nvPicPr>
        <p:blipFill rotWithShape="1">
          <a:blip r:embed="rId3">
            <a:extLst>
              <a:ext uri="{28A0092B-C50C-407E-A947-70E740481C1C}">
                <a14:useLocalDpi xmlns:a14="http://schemas.microsoft.com/office/drawing/2010/main" val="0"/>
              </a:ext>
            </a:extLst>
          </a:blip>
          <a:srcRect t="13385" b="14676"/>
          <a:stretch/>
        </p:blipFill>
        <p:spPr bwMode="auto">
          <a:xfrm>
            <a:off x="156468" y="1410444"/>
            <a:ext cx="8823156"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高齢化 入院医療費」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10444"/>
            <a:ext cx="8800112" cy="525891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8072B8A-35FF-4116-915B-525742374416}"/>
              </a:ext>
            </a:extLst>
          </p:cNvPr>
          <p:cNvSpPr txBox="1"/>
          <p:nvPr/>
        </p:nvSpPr>
        <p:spPr>
          <a:xfrm>
            <a:off x="6084169" y="2348880"/>
            <a:ext cx="2094524" cy="523220"/>
          </a:xfrm>
          <a:prstGeom prst="rect">
            <a:avLst/>
          </a:prstGeom>
          <a:solidFill>
            <a:srgbClr val="000000">
              <a:alpha val="50196"/>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後期高齢者</a:t>
            </a:r>
          </a:p>
        </p:txBody>
      </p:sp>
      <p:sp>
        <p:nvSpPr>
          <p:cNvPr id="7" name="フリーフォーム: 図形 6">
            <a:extLst>
              <a:ext uri="{FF2B5EF4-FFF2-40B4-BE49-F238E27FC236}">
                <a16:creationId xmlns:a16="http://schemas.microsoft.com/office/drawing/2014/main" id="{4471C5D2-53AF-4EF1-B185-B755FD5788E4}"/>
              </a:ext>
            </a:extLst>
          </p:cNvPr>
          <p:cNvSpPr/>
          <p:nvPr/>
        </p:nvSpPr>
        <p:spPr>
          <a:xfrm>
            <a:off x="6084170" y="3653495"/>
            <a:ext cx="2094523" cy="2586198"/>
          </a:xfrm>
          <a:custGeom>
            <a:avLst/>
            <a:gdLst>
              <a:gd name="connsiteX0" fmla="*/ 0 w 2094523"/>
              <a:gd name="connsiteY0" fmla="*/ 2266462 h 2289908"/>
              <a:gd name="connsiteX1" fmla="*/ 0 w 2094523"/>
              <a:gd name="connsiteY1" fmla="*/ 1492739 h 2289908"/>
              <a:gd name="connsiteX2" fmla="*/ 742461 w 2094523"/>
              <a:gd name="connsiteY2" fmla="*/ 883139 h 2289908"/>
              <a:gd name="connsiteX3" fmla="*/ 1328615 w 2094523"/>
              <a:gd name="connsiteY3" fmla="*/ 390770 h 2289908"/>
              <a:gd name="connsiteX4" fmla="*/ 1719384 w 2094523"/>
              <a:gd name="connsiteY4" fmla="*/ 101600 h 2289908"/>
              <a:gd name="connsiteX5" fmla="*/ 1875692 w 2094523"/>
              <a:gd name="connsiteY5" fmla="*/ 23447 h 2289908"/>
              <a:gd name="connsiteX6" fmla="*/ 2094523 w 2094523"/>
              <a:gd name="connsiteY6" fmla="*/ 0 h 2289908"/>
              <a:gd name="connsiteX7" fmla="*/ 2094523 w 2094523"/>
              <a:gd name="connsiteY7" fmla="*/ 2289908 h 2289908"/>
              <a:gd name="connsiteX8" fmla="*/ 0 w 2094523"/>
              <a:gd name="connsiteY8" fmla="*/ 2266462 h 228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523" h="2289908">
                <a:moveTo>
                  <a:pt x="0" y="2266462"/>
                </a:moveTo>
                <a:lnTo>
                  <a:pt x="0" y="1492739"/>
                </a:lnTo>
                <a:lnTo>
                  <a:pt x="742461" y="883139"/>
                </a:lnTo>
                <a:lnTo>
                  <a:pt x="1328615" y="390770"/>
                </a:lnTo>
                <a:lnTo>
                  <a:pt x="1719384" y="101600"/>
                </a:lnTo>
                <a:lnTo>
                  <a:pt x="1875692" y="23447"/>
                </a:lnTo>
                <a:lnTo>
                  <a:pt x="2094523" y="0"/>
                </a:lnTo>
                <a:lnTo>
                  <a:pt x="2094523" y="2289908"/>
                </a:lnTo>
                <a:lnTo>
                  <a:pt x="0" y="22664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入院医療費</a:t>
            </a:r>
          </a:p>
        </p:txBody>
      </p:sp>
      <p:sp>
        <p:nvSpPr>
          <p:cNvPr id="2" name="テキスト ボックス 1">
            <a:extLst>
              <a:ext uri="{FF2B5EF4-FFF2-40B4-BE49-F238E27FC236}">
                <a16:creationId xmlns:a16="http://schemas.microsoft.com/office/drawing/2014/main" id="{7CC2E541-F656-4AF6-B970-55DE434F1DEA}"/>
              </a:ext>
            </a:extLst>
          </p:cNvPr>
          <p:cNvSpPr txBox="1"/>
          <p:nvPr/>
        </p:nvSpPr>
        <p:spPr>
          <a:xfrm>
            <a:off x="179512" y="618307"/>
            <a:ext cx="73068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a:t>
            </a:r>
            <a:r>
              <a:rPr lang="ja-JP" altLang="en-US" sz="4400" dirty="0">
                <a:solidFill>
                  <a:srgbClr val="F79646">
                    <a:lumMod val="40000"/>
                    <a:lumOff val="60000"/>
                  </a:srgbClr>
                </a:solidFill>
                <a:latin typeface="メイリオ" panose="020B0604030504040204" pitchFamily="50" charset="-128"/>
                <a:ea typeface="メイリオ" panose="020B0604030504040204" pitchFamily="50" charset="-128"/>
                <a:cs typeface="メイリオ" panose="020B0604030504040204" pitchFamily="50" charset="-128"/>
              </a:rPr>
              <a:t>医療費の</a:t>
            </a:r>
            <a:r>
              <a:rPr lang="en-US" altLang="ja-JP" sz="4400" dirty="0">
                <a:solidFill>
                  <a:srgbClr val="F79646">
                    <a:lumMod val="40000"/>
                    <a:lumOff val="60000"/>
                  </a:srgb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4400" dirty="0">
                <a:solidFill>
                  <a:srgbClr val="F79646">
                    <a:lumMod val="40000"/>
                    <a:lumOff val="60000"/>
                  </a:srgbClr>
                </a:solidFill>
                <a:latin typeface="メイリオ" panose="020B0604030504040204" pitchFamily="50" charset="-128"/>
                <a:ea typeface="メイリオ" panose="020B0604030504040204" pitchFamily="50" charset="-128"/>
                <a:cs typeface="メイリオ" panose="020B0604030504040204" pitchFamily="50" charset="-128"/>
              </a:rPr>
              <a:t>割</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C34ED1A5-036F-508C-CA77-7F0F69B84988}"/>
              </a:ext>
            </a:extLst>
          </p:cNvPr>
          <p:cNvSpPr/>
          <p:nvPr/>
        </p:nvSpPr>
        <p:spPr>
          <a:xfrm>
            <a:off x="1331640" y="1446165"/>
            <a:ext cx="6336704" cy="623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年齢別一人あたりの医療費とその内訳</a:t>
            </a:r>
          </a:p>
        </p:txBody>
      </p:sp>
    </p:spTree>
    <p:extLst>
      <p:ext uri="{BB962C8B-B14F-4D97-AF65-F5344CB8AC3E}">
        <p14:creationId xmlns:p14="http://schemas.microsoft.com/office/powerpoint/2010/main" val="254844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在宅高齢者の</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緊急入院</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978547" y="1580326"/>
            <a:ext cx="6171199" cy="4879363"/>
            <a:chOff x="978547" y="929891"/>
            <a:chExt cx="6171199" cy="4879363"/>
          </a:xfrm>
        </p:grpSpPr>
        <p:sp>
          <p:nvSpPr>
            <p:cNvPr id="20" name="パイ 19"/>
            <p:cNvSpPr/>
            <p:nvPr/>
          </p:nvSpPr>
          <p:spPr>
            <a:xfrm>
              <a:off x="978547" y="929891"/>
              <a:ext cx="4879363" cy="4879363"/>
            </a:xfrm>
            <a:prstGeom prst="pie">
              <a:avLst>
                <a:gd name="adj1" fmla="val 15197220"/>
                <a:gd name="adj2" fmla="val 6752399"/>
              </a:avLst>
            </a:prstGeom>
            <a:solidFill>
              <a:srgbClr val="C0504D">
                <a:lumMod val="60000"/>
                <a:lumOff val="40000"/>
              </a:srgbClr>
            </a:solidFill>
            <a:ln w="25400" cap="flat" cmpd="sng" algn="ctr">
              <a:noFill/>
              <a:prstDash val="solid"/>
            </a:ln>
            <a:effectLst/>
          </p:spPr>
          <p:txBody>
            <a:bodyPr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6965073" y="4221088"/>
              <a:ext cx="184673" cy="830968"/>
            </a:xfrm>
            <a:prstGeom prst="rect">
              <a:avLst/>
            </a:prstGeom>
            <a:noFill/>
          </p:spPr>
          <p:txBody>
            <a:bodyPr wrap="none" lIns="91412" tIns="45706" rIns="91412" bIns="45706" rtlCol="0">
              <a:spAutoFit/>
            </a:bodyP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endParaRPr>
            </a:p>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0" cap="none" spc="0" normalizeH="0" baseline="0" noProof="0" dirty="0">
                <a:ln>
                  <a:noFill/>
                </a:ln>
                <a:solidFill>
                  <a:srgbClr val="C0504D"/>
                </a:solidFill>
                <a:effectLst/>
                <a:uLnTx/>
                <a:uFillTx/>
                <a:latin typeface="メイリオ" pitchFamily="50" charset="-128"/>
                <a:ea typeface="メイリオ" pitchFamily="50" charset="-128"/>
                <a:cs typeface="メイリオ" pitchFamily="50" charset="-128"/>
              </a:endParaRPr>
            </a:p>
          </p:txBody>
        </p:sp>
      </p:grpSp>
      <p:graphicFrame>
        <p:nvGraphicFramePr>
          <p:cNvPr id="22" name="グラフ 21"/>
          <p:cNvGraphicFramePr>
            <a:graphicFrameLocks/>
          </p:cNvGraphicFramePr>
          <p:nvPr/>
        </p:nvGraphicFramePr>
        <p:xfrm>
          <a:off x="825942" y="1481830"/>
          <a:ext cx="5184575" cy="5027294"/>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グループ化 22"/>
          <p:cNvGrpSpPr/>
          <p:nvPr/>
        </p:nvGrpSpPr>
        <p:grpSpPr>
          <a:xfrm>
            <a:off x="1074577" y="1703836"/>
            <a:ext cx="4684096" cy="4680890"/>
            <a:chOff x="1074577" y="1053401"/>
            <a:chExt cx="4684096" cy="4680890"/>
          </a:xfrm>
        </p:grpSpPr>
        <p:sp>
          <p:nvSpPr>
            <p:cNvPr id="24" name="円弧 23"/>
            <p:cNvSpPr/>
            <p:nvPr/>
          </p:nvSpPr>
          <p:spPr>
            <a:xfrm>
              <a:off x="1077783" y="1053402"/>
              <a:ext cx="4680890" cy="4680888"/>
            </a:xfrm>
            <a:prstGeom prst="arc">
              <a:avLst>
                <a:gd name="adj1" fmla="val 15262754"/>
                <a:gd name="adj2" fmla="val 1056625"/>
              </a:avLst>
            </a:prstGeom>
            <a:noFill/>
            <a:ln w="76200" cap="flat" cmpd="sng" algn="ctr">
              <a:solidFill>
                <a:sysClr val="window" lastClr="FFFFFF"/>
              </a:solidFill>
              <a:prstDash val="solid"/>
              <a:headEnd type="triangle" w="med" len="med"/>
              <a:tailEnd type="triangle" w="med" len="med"/>
            </a:ln>
            <a:effectLst/>
          </p:spPr>
          <p:txBody>
            <a:bodyPr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円弧 24"/>
            <p:cNvSpPr/>
            <p:nvPr/>
          </p:nvSpPr>
          <p:spPr>
            <a:xfrm rot="5649177">
              <a:off x="1074576" y="1053402"/>
              <a:ext cx="4680890" cy="4680888"/>
            </a:xfrm>
            <a:prstGeom prst="arc">
              <a:avLst>
                <a:gd name="adj1" fmla="val 20326783"/>
                <a:gd name="adj2" fmla="val 1056625"/>
              </a:avLst>
            </a:prstGeom>
            <a:noFill/>
            <a:ln w="76200" cap="flat" cmpd="sng" algn="ctr">
              <a:solidFill>
                <a:sysClr val="window" lastClr="FFFFFF"/>
              </a:solidFill>
              <a:prstDash val="solid"/>
              <a:headEnd type="triangle" w="med" len="med"/>
              <a:tailEnd type="triangle" w="med" len="med"/>
            </a:ln>
            <a:effectLst/>
          </p:spPr>
          <p:txBody>
            <a:bodyPr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0" name="テキスト ボックス 9"/>
          <p:cNvSpPr txBox="1"/>
          <p:nvPr/>
        </p:nvSpPr>
        <p:spPr>
          <a:xfrm>
            <a:off x="5426193" y="1530891"/>
            <a:ext cx="32624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肺炎と骨折で</a:t>
            </a:r>
            <a:endParaRPr kumimoji="1" lang="en-US" altLang="ja-JP"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0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DF23042E-91C4-4FF4-8365-5C26F8150A0C}"/>
              </a:ext>
            </a:extLst>
          </p:cNvPr>
          <p:cNvSpPr/>
          <p:nvPr/>
        </p:nvSpPr>
        <p:spPr>
          <a:xfrm>
            <a:off x="7488061" y="6495441"/>
            <a:ext cx="1662636" cy="346249"/>
          </a:xfrm>
          <a:prstGeom prst="rect">
            <a:avLst/>
          </a:prstGeom>
        </p:spPr>
        <p:txBody>
          <a:bodyPr wrap="none">
            <a:spAutoFit/>
          </a:bodyPr>
          <a:lstStyle/>
          <a:p>
            <a:pPr algn="r" defTabSz="457200">
              <a:defRPr/>
            </a:pP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医療法人社団悠翔会</a:t>
            </a:r>
            <a:endParaRPr kumimoji="0" lang="en-US" altLang="ja-JP" sz="825" dirty="0">
              <a:solidFill>
                <a:srgbClr val="E7E6E6">
                  <a:lumMod val="90000"/>
                </a:srgbClr>
              </a:solidFill>
              <a:latin typeface="メイリオ" panose="020B0604030504040204" pitchFamily="50" charset="-128"/>
              <a:ea typeface="メイリオ" panose="020B0604030504040204" pitchFamily="50" charset="-128"/>
            </a:endParaRPr>
          </a:p>
          <a:p>
            <a:pPr algn="r" defTabSz="457200">
              <a:defRPr/>
            </a:pP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実績調査（</a:t>
            </a:r>
            <a:r>
              <a:rPr kumimoji="0" lang="en-US" altLang="ja-JP" sz="825" dirty="0">
                <a:solidFill>
                  <a:srgbClr val="E7E6E6">
                    <a:lumMod val="90000"/>
                  </a:srgbClr>
                </a:solidFill>
                <a:latin typeface="メイリオ" panose="020B0604030504040204" pitchFamily="50" charset="-128"/>
                <a:ea typeface="メイリオ" panose="020B0604030504040204" pitchFamily="50" charset="-128"/>
              </a:rPr>
              <a:t>2014</a:t>
            </a: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a:t>
            </a:r>
            <a:r>
              <a:rPr kumimoji="0" lang="en-US" altLang="ja-JP" sz="825" dirty="0">
                <a:solidFill>
                  <a:srgbClr val="E7E6E6">
                    <a:lumMod val="90000"/>
                  </a:srgbClr>
                </a:solidFill>
                <a:latin typeface="メイリオ" panose="020B0604030504040204" pitchFamily="50" charset="-128"/>
                <a:ea typeface="メイリオ" panose="020B0604030504040204" pitchFamily="50" charset="-128"/>
              </a:rPr>
              <a:t>2016</a:t>
            </a: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）より</a:t>
            </a:r>
          </a:p>
        </p:txBody>
      </p:sp>
    </p:spTree>
    <p:extLst>
      <p:ext uri="{BB962C8B-B14F-4D97-AF65-F5344CB8AC3E}">
        <p14:creationId xmlns:p14="http://schemas.microsoft.com/office/powerpoint/2010/main" val="18027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18307"/>
            <a:ext cx="75200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入院による</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要介護度の悪化</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グラフ 18"/>
          <p:cNvGraphicFramePr>
            <a:graphicFrameLocks/>
          </p:cNvGraphicFramePr>
          <p:nvPr/>
        </p:nvGraphicFramePr>
        <p:xfrm>
          <a:off x="1403648" y="2259474"/>
          <a:ext cx="40324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nvGraphicFramePr>
        <p:xfrm>
          <a:off x="107504" y="2259474"/>
          <a:ext cx="330533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nvGraphicFramePr>
        <p:xfrm>
          <a:off x="4572000" y="2138534"/>
          <a:ext cx="3317204" cy="27198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グラフ 21"/>
          <p:cNvGraphicFramePr>
            <a:graphicFrameLocks/>
          </p:cNvGraphicFramePr>
          <p:nvPr/>
        </p:nvGraphicFramePr>
        <p:xfrm>
          <a:off x="5914854" y="2269608"/>
          <a:ext cx="3197826"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3" name="テキスト ボックス 22"/>
          <p:cNvSpPr txBox="1"/>
          <p:nvPr/>
        </p:nvSpPr>
        <p:spPr>
          <a:xfrm>
            <a:off x="1904509" y="1579084"/>
            <a:ext cx="1107939" cy="646303"/>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肺炎</a:t>
            </a:r>
          </a:p>
        </p:txBody>
      </p:sp>
      <p:sp>
        <p:nvSpPr>
          <p:cNvPr id="24" name="テキスト ボックス 23"/>
          <p:cNvSpPr txBox="1"/>
          <p:nvPr/>
        </p:nvSpPr>
        <p:spPr>
          <a:xfrm>
            <a:off x="1472465" y="2132856"/>
            <a:ext cx="723275" cy="30777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入院前</a:t>
            </a:r>
          </a:p>
        </p:txBody>
      </p:sp>
      <p:sp>
        <p:nvSpPr>
          <p:cNvPr id="25" name="テキスト ボックス 24"/>
          <p:cNvSpPr txBox="1"/>
          <p:nvPr/>
        </p:nvSpPr>
        <p:spPr>
          <a:xfrm>
            <a:off x="2694958" y="2132856"/>
            <a:ext cx="723275" cy="30777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退院後</a:t>
            </a:r>
          </a:p>
        </p:txBody>
      </p:sp>
      <p:sp>
        <p:nvSpPr>
          <p:cNvPr id="26" name="テキスト ボックス 25"/>
          <p:cNvSpPr txBox="1"/>
          <p:nvPr/>
        </p:nvSpPr>
        <p:spPr>
          <a:xfrm>
            <a:off x="5868148" y="2132856"/>
            <a:ext cx="723275" cy="30777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入院前</a:t>
            </a:r>
          </a:p>
        </p:txBody>
      </p:sp>
      <p:sp>
        <p:nvSpPr>
          <p:cNvPr id="27" name="テキスト ボックス 26"/>
          <p:cNvSpPr txBox="1"/>
          <p:nvPr/>
        </p:nvSpPr>
        <p:spPr>
          <a:xfrm>
            <a:off x="7090641" y="2132856"/>
            <a:ext cx="723275" cy="30777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退院後</a:t>
            </a:r>
          </a:p>
        </p:txBody>
      </p:sp>
      <p:sp>
        <p:nvSpPr>
          <p:cNvPr id="28" name="テキスト ボックス 27"/>
          <p:cNvSpPr txBox="1"/>
          <p:nvPr/>
        </p:nvSpPr>
        <p:spPr>
          <a:xfrm>
            <a:off x="6300192" y="1579084"/>
            <a:ext cx="1107939" cy="646303"/>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骨折</a:t>
            </a:r>
          </a:p>
        </p:txBody>
      </p:sp>
      <p:sp>
        <p:nvSpPr>
          <p:cNvPr id="29" name="テキスト ボックス 28"/>
          <p:cNvSpPr txBox="1"/>
          <p:nvPr/>
        </p:nvSpPr>
        <p:spPr>
          <a:xfrm>
            <a:off x="2656513" y="4284963"/>
            <a:ext cx="800163"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死亡</a:t>
            </a:r>
          </a:p>
        </p:txBody>
      </p:sp>
      <p:sp>
        <p:nvSpPr>
          <p:cNvPr id="30" name="テキスト ボックス 29"/>
          <p:cNvSpPr txBox="1"/>
          <p:nvPr/>
        </p:nvSpPr>
        <p:spPr>
          <a:xfrm>
            <a:off x="7113685" y="4515782"/>
            <a:ext cx="800163"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死亡</a:t>
            </a:r>
          </a:p>
        </p:txBody>
      </p:sp>
      <p:sp>
        <p:nvSpPr>
          <p:cNvPr id="33" name="テキスト ボックス 32"/>
          <p:cNvSpPr txBox="1"/>
          <p:nvPr/>
        </p:nvSpPr>
        <p:spPr>
          <a:xfrm>
            <a:off x="899592" y="5045461"/>
            <a:ext cx="3071618"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平均要介護度＋</a:t>
            </a:r>
            <a:r>
              <a:rPr kumimoji="1" lang="en-US" altLang="ja-JP"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1.72</a:t>
            </a:r>
            <a:endParaRPr kumimoji="1" lang="ja-JP" altLang="en-US"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5388814" y="5045461"/>
            <a:ext cx="3071618"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平均要介護度＋</a:t>
            </a:r>
            <a:r>
              <a:rPr kumimoji="1" lang="en-US" altLang="ja-JP"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1.54</a:t>
            </a:r>
            <a:endParaRPr kumimoji="1" lang="ja-JP" altLang="en-US" sz="2400" b="1" i="0" u="sng" strike="noStrike" kern="1200" cap="none" spc="0" normalizeH="0" baseline="0" noProof="0" dirty="0">
              <a:ln>
                <a:noFill/>
              </a:ln>
              <a:solidFill>
                <a:srgbClr val="C0504D">
                  <a:lumMod val="60000"/>
                  <a:lumOff val="4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1562429" y="5609151"/>
            <a:ext cx="6351419" cy="1077218"/>
          </a:xfrm>
          <a:prstGeom prst="rect">
            <a:avLst/>
          </a:prstGeom>
          <a:noFill/>
        </p:spPr>
        <p:txBody>
          <a:bodyPr wrap="none"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肺炎の平均入院医療費：</a:t>
            </a:r>
            <a:r>
              <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118</a:t>
            </a: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万円</a:t>
            </a:r>
            <a:endPar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骨折の平均入院医療費：</a:t>
            </a:r>
            <a:r>
              <a:rPr kumimoji="1" lang="en-US" altLang="ja-JP"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130</a:t>
            </a:r>
            <a:r>
              <a:rPr lang="ja-JP" altLang="en-US" sz="3200" b="1" dirty="0">
                <a:solidFill>
                  <a:srgbClr val="F79646"/>
                </a:solidFill>
                <a:latin typeface="メイリオ" panose="020B0604030504040204" pitchFamily="50" charset="-128"/>
                <a:ea typeface="メイリオ" panose="020B0604030504040204" pitchFamily="50" charset="-128"/>
                <a:cs typeface="Arial" panose="020B0604020202020204" pitchFamily="34" charset="0"/>
              </a:rPr>
              <a:t>万</a:t>
            </a:r>
            <a:r>
              <a:rPr kumimoji="1" lang="ja-JP" altLang="en-US" sz="32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rPr>
              <a:t>円</a:t>
            </a:r>
            <a:endParaRPr kumimoji="1" lang="en-US" altLang="ja-JP" sz="48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37" name="正方形/長方形 36">
            <a:extLst>
              <a:ext uri="{FF2B5EF4-FFF2-40B4-BE49-F238E27FC236}">
                <a16:creationId xmlns:a16="http://schemas.microsoft.com/office/drawing/2014/main" id="{E094A2E3-3132-48B7-8F94-B3A45927F79B}"/>
              </a:ext>
            </a:extLst>
          </p:cNvPr>
          <p:cNvSpPr/>
          <p:nvPr/>
        </p:nvSpPr>
        <p:spPr>
          <a:xfrm>
            <a:off x="7488061" y="6495441"/>
            <a:ext cx="1662636" cy="346249"/>
          </a:xfrm>
          <a:prstGeom prst="rect">
            <a:avLst/>
          </a:prstGeom>
        </p:spPr>
        <p:txBody>
          <a:bodyPr wrap="none">
            <a:spAutoFit/>
          </a:bodyPr>
          <a:lstStyle/>
          <a:p>
            <a:pPr algn="r" defTabSz="457200">
              <a:defRPr/>
            </a:pP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医療法人社団悠翔会</a:t>
            </a:r>
            <a:endParaRPr kumimoji="0" lang="en-US" altLang="ja-JP" sz="825" dirty="0">
              <a:solidFill>
                <a:srgbClr val="E7E6E6">
                  <a:lumMod val="90000"/>
                </a:srgbClr>
              </a:solidFill>
              <a:latin typeface="メイリオ" panose="020B0604030504040204" pitchFamily="50" charset="-128"/>
              <a:ea typeface="メイリオ" panose="020B0604030504040204" pitchFamily="50" charset="-128"/>
            </a:endParaRPr>
          </a:p>
          <a:p>
            <a:pPr algn="r" defTabSz="457200">
              <a:defRPr/>
            </a:pP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実績調査（</a:t>
            </a:r>
            <a:r>
              <a:rPr kumimoji="0" lang="en-US" altLang="ja-JP" sz="825" dirty="0">
                <a:solidFill>
                  <a:srgbClr val="E7E6E6">
                    <a:lumMod val="90000"/>
                  </a:srgbClr>
                </a:solidFill>
                <a:latin typeface="メイリオ" panose="020B0604030504040204" pitchFamily="50" charset="-128"/>
                <a:ea typeface="メイリオ" panose="020B0604030504040204" pitchFamily="50" charset="-128"/>
              </a:rPr>
              <a:t>2014</a:t>
            </a: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a:t>
            </a:r>
            <a:r>
              <a:rPr kumimoji="0" lang="en-US" altLang="ja-JP" sz="825" dirty="0">
                <a:solidFill>
                  <a:srgbClr val="E7E6E6">
                    <a:lumMod val="90000"/>
                  </a:srgbClr>
                </a:solidFill>
                <a:latin typeface="メイリオ" panose="020B0604030504040204" pitchFamily="50" charset="-128"/>
                <a:ea typeface="メイリオ" panose="020B0604030504040204" pitchFamily="50" charset="-128"/>
              </a:rPr>
              <a:t>2016</a:t>
            </a:r>
            <a:r>
              <a:rPr kumimoji="0" lang="ja-JP" altLang="en-US" sz="825" dirty="0">
                <a:solidFill>
                  <a:srgbClr val="E7E6E6">
                    <a:lumMod val="90000"/>
                  </a:srgbClr>
                </a:solidFill>
                <a:latin typeface="メイリオ" panose="020B0604030504040204" pitchFamily="50" charset="-128"/>
                <a:ea typeface="メイリオ" panose="020B0604030504040204" pitchFamily="50" charset="-128"/>
              </a:rPr>
              <a:t>）より</a:t>
            </a:r>
          </a:p>
        </p:txBody>
      </p:sp>
    </p:spTree>
    <p:extLst>
      <p:ext uri="{BB962C8B-B14F-4D97-AF65-F5344CB8AC3E}">
        <p14:creationId xmlns:p14="http://schemas.microsoft.com/office/powerpoint/2010/main" val="1555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618307"/>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400" b="0"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高齢者は</a:t>
            </a:r>
            <a:r>
              <a:rPr kumimoji="1" lang="ja-JP" altLang="en-US"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入院がリスク</a:t>
            </a:r>
            <a:endParaRPr kumimoji="1" lang="en-US" altLang="ja-JP" sz="4400" b="1" i="0" u="none" strike="noStrike" kern="1200" cap="none" spc="0" normalizeH="0" baseline="0" noProof="0" dirty="0">
              <a:ln>
                <a:noFill/>
              </a:ln>
              <a:solidFill>
                <a:srgbClr val="F79646">
                  <a:lumMod val="40000"/>
                  <a:lumOff val="6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077375" y="2556173"/>
            <a:ext cx="1152128" cy="2636203"/>
          </a:xfrm>
          <a:prstGeom prst="rect">
            <a:avLst/>
          </a:prstGeom>
          <a:solidFill>
            <a:srgbClr val="C0504D">
              <a:lumMod val="60000"/>
              <a:lumOff val="40000"/>
              <a:alpha val="30196"/>
            </a:srgbClr>
          </a:solidFill>
          <a:ln w="25400" cap="flat" cmpd="sng" algn="ctr">
            <a:noFill/>
            <a:prstDash val="solid"/>
          </a:ln>
          <a:effectLst/>
        </p:spPr>
        <p:txBody>
          <a:bodyPr lIns="91412" tIns="45706" rIns="91412" bIns="45706"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3205167" y="2556174"/>
            <a:ext cx="1872208" cy="2636203"/>
          </a:xfrm>
          <a:prstGeom prst="rect">
            <a:avLst/>
          </a:prstGeom>
          <a:solidFill>
            <a:srgbClr val="C0504D">
              <a:lumMod val="60000"/>
              <a:lumOff val="40000"/>
              <a:alpha val="30196"/>
            </a:srgbClr>
          </a:solidFill>
          <a:ln w="25400" cap="flat" cmpd="sng" algn="ctr">
            <a:noFill/>
            <a:prstDash val="solid"/>
          </a:ln>
          <a:effectLst/>
        </p:spPr>
        <p:txBody>
          <a:bodyPr lIns="91412" tIns="45706" rIns="91412" bIns="45706"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フリーフォーム 8"/>
          <p:cNvSpPr/>
          <p:nvPr/>
        </p:nvSpPr>
        <p:spPr>
          <a:xfrm>
            <a:off x="4141271" y="3503295"/>
            <a:ext cx="3811835" cy="1287016"/>
          </a:xfrm>
          <a:custGeom>
            <a:avLst/>
            <a:gdLst>
              <a:gd name="connsiteX0" fmla="*/ 0 w 3646584"/>
              <a:gd name="connsiteY0" fmla="*/ 1676208 h 1676208"/>
              <a:gd name="connsiteX1" fmla="*/ 264405 w 3646584"/>
              <a:gd name="connsiteY1" fmla="*/ 1621124 h 1676208"/>
              <a:gd name="connsiteX2" fmla="*/ 495760 w 3646584"/>
              <a:gd name="connsiteY2" fmla="*/ 1510955 h 1676208"/>
              <a:gd name="connsiteX3" fmla="*/ 782198 w 3646584"/>
              <a:gd name="connsiteY3" fmla="*/ 1224516 h 1676208"/>
              <a:gd name="connsiteX4" fmla="*/ 936434 w 3646584"/>
              <a:gd name="connsiteY4" fmla="*/ 938078 h 1676208"/>
              <a:gd name="connsiteX5" fmla="*/ 1002535 w 3646584"/>
              <a:gd name="connsiteY5" fmla="*/ 805875 h 1676208"/>
              <a:gd name="connsiteX6" fmla="*/ 1211856 w 3646584"/>
              <a:gd name="connsiteY6" fmla="*/ 486386 h 1676208"/>
              <a:gd name="connsiteX7" fmla="*/ 1454227 w 3646584"/>
              <a:gd name="connsiteY7" fmla="*/ 266049 h 1676208"/>
              <a:gd name="connsiteX8" fmla="*/ 1828800 w 3646584"/>
              <a:gd name="connsiteY8" fmla="*/ 78762 h 1676208"/>
              <a:gd name="connsiteX9" fmla="*/ 2159306 w 3646584"/>
              <a:gd name="connsiteY9" fmla="*/ 1644 h 1676208"/>
              <a:gd name="connsiteX10" fmla="*/ 2853369 w 3646584"/>
              <a:gd name="connsiteY10" fmla="*/ 34695 h 1676208"/>
              <a:gd name="connsiteX11" fmla="*/ 3514381 w 3646584"/>
              <a:gd name="connsiteY11" fmla="*/ 133847 h 1676208"/>
              <a:gd name="connsiteX12" fmla="*/ 3646584 w 3646584"/>
              <a:gd name="connsiteY12" fmla="*/ 155880 h 16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6584" h="1676208">
                <a:moveTo>
                  <a:pt x="0" y="1676208"/>
                </a:moveTo>
                <a:cubicBezTo>
                  <a:pt x="90889" y="1662437"/>
                  <a:pt x="181778" y="1648666"/>
                  <a:pt x="264405" y="1621124"/>
                </a:cubicBezTo>
                <a:cubicBezTo>
                  <a:pt x="347032" y="1593582"/>
                  <a:pt x="409461" y="1577056"/>
                  <a:pt x="495760" y="1510955"/>
                </a:cubicBezTo>
                <a:cubicBezTo>
                  <a:pt x="582059" y="1444854"/>
                  <a:pt x="708752" y="1319995"/>
                  <a:pt x="782198" y="1224516"/>
                </a:cubicBezTo>
                <a:cubicBezTo>
                  <a:pt x="855644" y="1129036"/>
                  <a:pt x="899711" y="1007851"/>
                  <a:pt x="936434" y="938078"/>
                </a:cubicBezTo>
                <a:cubicBezTo>
                  <a:pt x="973157" y="868305"/>
                  <a:pt x="956631" y="881157"/>
                  <a:pt x="1002535" y="805875"/>
                </a:cubicBezTo>
                <a:cubicBezTo>
                  <a:pt x="1048439" y="730593"/>
                  <a:pt x="1136574" y="576357"/>
                  <a:pt x="1211856" y="486386"/>
                </a:cubicBezTo>
                <a:cubicBezTo>
                  <a:pt x="1287138" y="396415"/>
                  <a:pt x="1351403" y="333986"/>
                  <a:pt x="1454227" y="266049"/>
                </a:cubicBezTo>
                <a:cubicBezTo>
                  <a:pt x="1557051" y="198112"/>
                  <a:pt x="1711287" y="122829"/>
                  <a:pt x="1828800" y="78762"/>
                </a:cubicBezTo>
                <a:cubicBezTo>
                  <a:pt x="1946313" y="34695"/>
                  <a:pt x="1988544" y="8989"/>
                  <a:pt x="2159306" y="1644"/>
                </a:cubicBezTo>
                <a:cubicBezTo>
                  <a:pt x="2330068" y="-5701"/>
                  <a:pt x="2627523" y="12661"/>
                  <a:pt x="2853369" y="34695"/>
                </a:cubicBezTo>
                <a:cubicBezTo>
                  <a:pt x="3079215" y="56729"/>
                  <a:pt x="3382179" y="113650"/>
                  <a:pt x="3514381" y="133847"/>
                </a:cubicBezTo>
                <a:cubicBezTo>
                  <a:pt x="3646583" y="154044"/>
                  <a:pt x="3646583" y="154962"/>
                  <a:pt x="3646584" y="155880"/>
                </a:cubicBezTo>
              </a:path>
            </a:pathLst>
          </a:custGeom>
          <a:noFill/>
          <a:ln w="76200" cap="flat" cmpd="sng" algn="ctr">
            <a:solidFill>
              <a:srgbClr val="C0504D"/>
            </a:solidFill>
            <a:prstDash val="solid"/>
            <a:headEnd type="none" w="med" len="med"/>
            <a:tailEnd type="triangle" w="med" len="med"/>
          </a:ln>
          <a:effectLst/>
        </p:spPr>
        <p:txBody>
          <a:bodyPr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2226717" y="5356220"/>
            <a:ext cx="4709886" cy="1261856"/>
          </a:xfrm>
          <a:prstGeom prst="rect">
            <a:avLst/>
          </a:prstGeom>
          <a:noFill/>
        </p:spPr>
        <p:txBody>
          <a:bodyPr wrap="none" lIns="91412" tIns="45706" rIns="91412" bIns="45706" rtlCol="0">
            <a:spAutoFit/>
          </a:bodyPr>
          <a:lstStyle/>
          <a:p>
            <a:pPr marL="0" marR="0" lvl="0" indent="0" algn="ctr" defTabSz="914117"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入院関連機能障害</a:t>
            </a:r>
            <a:br>
              <a:rPr kumimoji="1" lang="en-US" altLang="ja-JP" sz="44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br>
            <a:r>
              <a:rPr kumimoji="1" lang="en-US" altLang="ja-JP" sz="32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10</a:t>
            </a:r>
            <a:r>
              <a:rPr kumimoji="1" lang="ja-JP" altLang="en-US" sz="32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日間の入院で</a:t>
            </a:r>
            <a:r>
              <a:rPr kumimoji="1" lang="en-US" altLang="ja-JP" sz="32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7</a:t>
            </a:r>
            <a:r>
              <a:rPr kumimoji="1" lang="ja-JP" altLang="en-US" sz="32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rPr>
              <a:t>年老化</a:t>
            </a:r>
            <a:endParaRPr kumimoji="1" lang="en-US" altLang="ja-JP" sz="4400" b="1" i="0" u="none" strike="noStrike" kern="1200" cap="none" spc="0" normalizeH="0" baseline="0" noProof="0" dirty="0">
              <a:ln>
                <a:noFill/>
              </a:ln>
              <a:solidFill>
                <a:srgbClr val="F79646"/>
              </a:solidFill>
              <a:effectLst/>
              <a:uLnTx/>
              <a:uFillTx/>
              <a:latin typeface="メイリオ" pitchFamily="50" charset="-128"/>
              <a:ea typeface="メイリオ" pitchFamily="50" charset="-128"/>
              <a:cs typeface="メイリオ" pitchFamily="50" charset="-128"/>
            </a:endParaRPr>
          </a:p>
        </p:txBody>
      </p:sp>
      <p:cxnSp>
        <p:nvCxnSpPr>
          <p:cNvPr id="12" name="直線コネクタ 11"/>
          <p:cNvCxnSpPr/>
          <p:nvPr/>
        </p:nvCxnSpPr>
        <p:spPr>
          <a:xfrm>
            <a:off x="396855" y="2556174"/>
            <a:ext cx="7488832" cy="0"/>
          </a:xfrm>
          <a:prstGeom prst="line">
            <a:avLst/>
          </a:prstGeom>
          <a:noFill/>
          <a:ln w="9525" cap="flat" cmpd="sng" algn="ctr">
            <a:solidFill>
              <a:sysClr val="windowText" lastClr="000000">
                <a:lumMod val="50000"/>
                <a:lumOff val="50000"/>
              </a:sysClr>
            </a:solidFill>
            <a:prstDash val="solid"/>
          </a:ln>
          <a:effectLst/>
        </p:spPr>
      </p:cxnSp>
      <p:sp>
        <p:nvSpPr>
          <p:cNvPr id="13" name="フリーフォーム 12"/>
          <p:cNvSpPr/>
          <p:nvPr/>
        </p:nvSpPr>
        <p:spPr>
          <a:xfrm>
            <a:off x="395536" y="2564904"/>
            <a:ext cx="7557571" cy="2227117"/>
          </a:xfrm>
          <a:custGeom>
            <a:avLst/>
            <a:gdLst>
              <a:gd name="connsiteX0" fmla="*/ 0 w 7557571"/>
              <a:gd name="connsiteY0" fmla="*/ 0 h 2227117"/>
              <a:gd name="connsiteX1" fmla="*/ 738130 w 7557571"/>
              <a:gd name="connsiteY1" fmla="*/ 55084 h 2227117"/>
              <a:gd name="connsiteX2" fmla="*/ 1619480 w 7557571"/>
              <a:gd name="connsiteY2" fmla="*/ 154236 h 2227117"/>
              <a:gd name="connsiteX3" fmla="*/ 2291508 w 7557571"/>
              <a:gd name="connsiteY3" fmla="*/ 319489 h 2227117"/>
              <a:gd name="connsiteX4" fmla="*/ 2655065 w 7557571"/>
              <a:gd name="connsiteY4" fmla="*/ 605927 h 2227117"/>
              <a:gd name="connsiteX5" fmla="*/ 2941504 w 7557571"/>
              <a:gd name="connsiteY5" fmla="*/ 1200838 h 2227117"/>
              <a:gd name="connsiteX6" fmla="*/ 3084723 w 7557571"/>
              <a:gd name="connsiteY6" fmla="*/ 1520327 h 2227117"/>
              <a:gd name="connsiteX7" fmla="*/ 3238959 w 7557571"/>
              <a:gd name="connsiteY7" fmla="*/ 1861850 h 2227117"/>
              <a:gd name="connsiteX8" fmla="*/ 3360145 w 7557571"/>
              <a:gd name="connsiteY8" fmla="*/ 2093204 h 2227117"/>
              <a:gd name="connsiteX9" fmla="*/ 3569465 w 7557571"/>
              <a:gd name="connsiteY9" fmla="*/ 2214390 h 2227117"/>
              <a:gd name="connsiteX10" fmla="*/ 3866921 w 7557571"/>
              <a:gd name="connsiteY10" fmla="*/ 2192356 h 2227117"/>
              <a:gd name="connsiteX11" fmla="*/ 4076241 w 7557571"/>
              <a:gd name="connsiteY11" fmla="*/ 1938968 h 2227117"/>
              <a:gd name="connsiteX12" fmla="*/ 4241494 w 7557571"/>
              <a:gd name="connsiteY12" fmla="*/ 1399142 h 2227117"/>
              <a:gd name="connsiteX13" fmla="*/ 4428781 w 7557571"/>
              <a:gd name="connsiteY13" fmla="*/ 1068636 h 2227117"/>
              <a:gd name="connsiteX14" fmla="*/ 4803354 w 7557571"/>
              <a:gd name="connsiteY14" fmla="*/ 738130 h 2227117"/>
              <a:gd name="connsiteX15" fmla="*/ 5210978 w 7557571"/>
              <a:gd name="connsiteY15" fmla="*/ 539826 h 2227117"/>
              <a:gd name="connsiteX16" fmla="*/ 5993176 w 7557571"/>
              <a:gd name="connsiteY16" fmla="*/ 286438 h 2227117"/>
              <a:gd name="connsiteX17" fmla="*/ 6577070 w 7557571"/>
              <a:gd name="connsiteY17" fmla="*/ 132202 h 2227117"/>
              <a:gd name="connsiteX18" fmla="*/ 7194015 w 7557571"/>
              <a:gd name="connsiteY18" fmla="*/ 44067 h 2227117"/>
              <a:gd name="connsiteX19" fmla="*/ 7557571 w 7557571"/>
              <a:gd name="connsiteY19" fmla="*/ 22033 h 222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7571" h="2227117">
                <a:moveTo>
                  <a:pt x="0" y="0"/>
                </a:moveTo>
                <a:cubicBezTo>
                  <a:pt x="234108" y="14689"/>
                  <a:pt x="468217" y="29378"/>
                  <a:pt x="738130" y="55084"/>
                </a:cubicBezTo>
                <a:cubicBezTo>
                  <a:pt x="1008043" y="80790"/>
                  <a:pt x="1360584" y="110169"/>
                  <a:pt x="1619480" y="154236"/>
                </a:cubicBezTo>
                <a:cubicBezTo>
                  <a:pt x="1878376" y="198303"/>
                  <a:pt x="2118911" y="244207"/>
                  <a:pt x="2291508" y="319489"/>
                </a:cubicBezTo>
                <a:cubicBezTo>
                  <a:pt x="2464105" y="394771"/>
                  <a:pt x="2546732" y="459035"/>
                  <a:pt x="2655065" y="605927"/>
                </a:cubicBezTo>
                <a:cubicBezTo>
                  <a:pt x="2763398" y="752819"/>
                  <a:pt x="2869894" y="1048438"/>
                  <a:pt x="2941504" y="1200838"/>
                </a:cubicBezTo>
                <a:cubicBezTo>
                  <a:pt x="3013114" y="1353238"/>
                  <a:pt x="3084723" y="1520327"/>
                  <a:pt x="3084723" y="1520327"/>
                </a:cubicBezTo>
                <a:cubicBezTo>
                  <a:pt x="3134299" y="1630496"/>
                  <a:pt x="3193055" y="1766371"/>
                  <a:pt x="3238959" y="1861850"/>
                </a:cubicBezTo>
                <a:cubicBezTo>
                  <a:pt x="3284863" y="1957329"/>
                  <a:pt x="3305061" y="2034447"/>
                  <a:pt x="3360145" y="2093204"/>
                </a:cubicBezTo>
                <a:cubicBezTo>
                  <a:pt x="3415229" y="2151961"/>
                  <a:pt x="3485002" y="2197865"/>
                  <a:pt x="3569465" y="2214390"/>
                </a:cubicBezTo>
                <a:cubicBezTo>
                  <a:pt x="3653928" y="2230915"/>
                  <a:pt x="3782458" y="2238260"/>
                  <a:pt x="3866921" y="2192356"/>
                </a:cubicBezTo>
                <a:cubicBezTo>
                  <a:pt x="3951384" y="2146452"/>
                  <a:pt x="4013812" y="2071170"/>
                  <a:pt x="4076241" y="1938968"/>
                </a:cubicBezTo>
                <a:cubicBezTo>
                  <a:pt x="4138670" y="1806766"/>
                  <a:pt x="4182737" y="1544197"/>
                  <a:pt x="4241494" y="1399142"/>
                </a:cubicBezTo>
                <a:cubicBezTo>
                  <a:pt x="4300251" y="1254087"/>
                  <a:pt x="4335138" y="1178805"/>
                  <a:pt x="4428781" y="1068636"/>
                </a:cubicBezTo>
                <a:cubicBezTo>
                  <a:pt x="4522424" y="958467"/>
                  <a:pt x="4672988" y="826265"/>
                  <a:pt x="4803354" y="738130"/>
                </a:cubicBezTo>
                <a:cubicBezTo>
                  <a:pt x="4933720" y="649995"/>
                  <a:pt x="5012674" y="615108"/>
                  <a:pt x="5210978" y="539826"/>
                </a:cubicBezTo>
                <a:cubicBezTo>
                  <a:pt x="5409282" y="464544"/>
                  <a:pt x="5765494" y="354375"/>
                  <a:pt x="5993176" y="286438"/>
                </a:cubicBezTo>
                <a:cubicBezTo>
                  <a:pt x="6220858" y="218501"/>
                  <a:pt x="6376930" y="172597"/>
                  <a:pt x="6577070" y="132202"/>
                </a:cubicBezTo>
                <a:cubicBezTo>
                  <a:pt x="6777210" y="91807"/>
                  <a:pt x="7030598" y="62428"/>
                  <a:pt x="7194015" y="44067"/>
                </a:cubicBezTo>
                <a:cubicBezTo>
                  <a:pt x="7357432" y="25706"/>
                  <a:pt x="7457501" y="23869"/>
                  <a:pt x="7557571" y="22033"/>
                </a:cubicBezTo>
              </a:path>
            </a:pathLst>
          </a:custGeom>
          <a:noFill/>
          <a:ln w="76200" cap="flat" cmpd="sng" algn="ctr">
            <a:solidFill>
              <a:sysClr val="window" lastClr="FFFFFF">
                <a:lumMod val="75000"/>
              </a:sysClr>
            </a:solidFill>
            <a:prstDash val="solid"/>
            <a:headEnd type="none" w="med" len="med"/>
            <a:tailEnd type="triangle" w="med" len="med"/>
          </a:ln>
          <a:effectLst/>
        </p:spPr>
        <p:txBody>
          <a:bodyPr rtlCol="0" anchor="ctr"/>
          <a:lstStyle/>
          <a:p>
            <a:pPr marL="0" marR="0" lvl="0" indent="0" algn="ctr" defTabSz="914117"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3205167" y="2556174"/>
            <a:ext cx="800163"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入院</a:t>
            </a:r>
          </a:p>
        </p:txBody>
      </p:sp>
      <p:cxnSp>
        <p:nvCxnSpPr>
          <p:cNvPr id="15" name="直線矢印コネクタ 14"/>
          <p:cNvCxnSpPr/>
          <p:nvPr/>
        </p:nvCxnSpPr>
        <p:spPr>
          <a:xfrm>
            <a:off x="6229503" y="2556174"/>
            <a:ext cx="0" cy="947121"/>
          </a:xfrm>
          <a:prstGeom prst="straightConnector1">
            <a:avLst/>
          </a:prstGeom>
          <a:noFill/>
          <a:ln w="76200" cap="flat" cmpd="sng" algn="ctr">
            <a:solidFill>
              <a:srgbClr val="C0504D"/>
            </a:solidFill>
            <a:prstDash val="solid"/>
            <a:headEnd type="triangle" w="med" len="med"/>
            <a:tailEnd type="triangle" w="med" len="med"/>
          </a:ln>
          <a:effectLst/>
        </p:spPr>
      </p:cxnSp>
      <p:sp>
        <p:nvSpPr>
          <p:cNvPr id="16" name="テキスト ボックス 15"/>
          <p:cNvSpPr txBox="1"/>
          <p:nvPr/>
        </p:nvSpPr>
        <p:spPr>
          <a:xfrm>
            <a:off x="7953107" y="2417688"/>
            <a:ext cx="800163"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a:t>
            </a:r>
            <a:endParaRPr kumimoji="1" lang="en-US" altLang="ja-JP" sz="24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7953107" y="3478380"/>
            <a:ext cx="1107939" cy="461637"/>
          </a:xfrm>
          <a:prstGeom prst="rect">
            <a:avLst/>
          </a:prstGeom>
          <a:noFill/>
        </p:spPr>
        <p:txBody>
          <a:bodyPr wrap="none" lIns="91412" tIns="45706" rIns="91412" bIns="45706" rtlCol="0">
            <a:spAutoFit/>
          </a:bodyPr>
          <a:lstStyle/>
          <a:p>
            <a:pPr marL="0" marR="0" lvl="0" indent="0" algn="l" defTabSz="91411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高齢者</a:t>
            </a:r>
            <a:endParaRPr kumimoji="1" lang="en-US" altLang="ja-JP" sz="2400" b="1" i="0" u="none" strike="noStrike" kern="1200" cap="none" spc="0" normalizeH="0" baseline="0" noProof="0" dirty="0">
              <a:ln>
                <a:noFill/>
              </a:ln>
              <a:solidFill>
                <a:srgbClr val="C0504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a:off x="7589551" y="2556173"/>
            <a:ext cx="6785" cy="993288"/>
          </a:xfrm>
          <a:prstGeom prst="straightConnector1">
            <a:avLst/>
          </a:prstGeom>
          <a:noFill/>
          <a:ln w="76200" cap="flat" cmpd="sng" algn="ctr">
            <a:solidFill>
              <a:srgbClr val="C0504D"/>
            </a:solidFill>
            <a:prstDash val="solid"/>
            <a:headEnd type="triangle" w="med" len="med"/>
            <a:tailEnd type="triangle" w="med" len="med"/>
          </a:ln>
          <a:effectLst/>
        </p:spPr>
      </p:cxnSp>
    </p:spTree>
    <p:extLst>
      <p:ext uri="{BB962C8B-B14F-4D97-AF65-F5344CB8AC3E}">
        <p14:creationId xmlns:p14="http://schemas.microsoft.com/office/powerpoint/2010/main" val="113308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3" grpId="0" animBg="1"/>
      <p:bldP spid="16" grpId="0"/>
      <p:bldP spid="17" grpId="0"/>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Abbott_Standard_4x3">
  <a:themeElements>
    <a:clrScheme name="Abbott Standard">
      <a:dk1>
        <a:srgbClr val="000000"/>
      </a:dk1>
      <a:lt1>
        <a:sysClr val="window" lastClr="FFFFFF"/>
      </a:lt1>
      <a:dk2>
        <a:srgbClr val="004F71"/>
      </a:dk2>
      <a:lt2>
        <a:srgbClr val="D9D9D6"/>
      </a:lt2>
      <a:accent1>
        <a:srgbClr val="E06A54"/>
      </a:accent1>
      <a:accent2>
        <a:srgbClr val="AA0061"/>
      </a:accent2>
      <a:accent3>
        <a:srgbClr val="64CCC9"/>
      </a:accent3>
      <a:accent4>
        <a:srgbClr val="FFD100"/>
      </a:accent4>
      <a:accent5>
        <a:srgbClr val="009CDE"/>
      </a:accent5>
      <a:accent6>
        <a:srgbClr val="63666A"/>
      </a:accent6>
      <a:hlink>
        <a:srgbClr val="009CDE"/>
      </a:hlink>
      <a:folHlink>
        <a:srgbClr val="63666A"/>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7.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1"/>
        </a:solidFill>
      </a:spPr>
      <a:bodyPr wrap="none" rtlCol="0">
        <a:spAutoFit/>
      </a:bodyPr>
      <a:lstStyle>
        <a:defPPr>
          <a:defRPr kumimoji="1" sz="4400" b="1" dirty="0" smtClean="0">
            <a:solidFill>
              <a:schemeClr val="bg2">
                <a:lumMod val="60000"/>
                <a:lumOff val="40000"/>
              </a:schemeClr>
            </a:solidFill>
            <a:latin typeface="メイリオ" panose="020B0604030504040204" pitchFamily="50" charset="-128"/>
            <a:ea typeface="メイリオ" panose="020B0604030504040204" pitchFamily="50" charset="-128"/>
          </a:defRPr>
        </a:defPPr>
      </a:lstStyle>
    </a:tx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59308</TotalTime>
  <Words>2963</Words>
  <Application>Microsoft Office PowerPoint</Application>
  <PresentationFormat>画面に合わせる (4:3)</PresentationFormat>
  <Paragraphs>664</Paragraphs>
  <Slides>59</Slides>
  <Notes>33</Notes>
  <HiddenSlides>0</HiddenSlides>
  <MMClips>0</MMClips>
  <ScaleCrop>false</ScaleCrop>
  <HeadingPairs>
    <vt:vector size="8" baseType="variant">
      <vt:variant>
        <vt:lpstr>使用されているフォント</vt:lpstr>
      </vt:variant>
      <vt:variant>
        <vt:i4>11</vt:i4>
      </vt:variant>
      <vt:variant>
        <vt:lpstr>テーマ</vt:lpstr>
      </vt:variant>
      <vt:variant>
        <vt:i4>9</vt:i4>
      </vt:variant>
      <vt:variant>
        <vt:lpstr>埋め込まれた OLE サーバー</vt:lpstr>
      </vt:variant>
      <vt:variant>
        <vt:i4>1</vt:i4>
      </vt:variant>
      <vt:variant>
        <vt:lpstr>スライド タイトル</vt:lpstr>
      </vt:variant>
      <vt:variant>
        <vt:i4>59</vt:i4>
      </vt:variant>
    </vt:vector>
  </HeadingPairs>
  <TitlesOfParts>
    <vt:vector size="80" baseType="lpstr">
      <vt:lpstr>HGPｺﾞｼｯｸM</vt:lpstr>
      <vt:lpstr>HGSｺﾞｼｯｸM</vt:lpstr>
      <vt:lpstr>メイリオ</vt:lpstr>
      <vt:lpstr>游ゴシック</vt:lpstr>
      <vt:lpstr>游ゴシック Light</vt:lpstr>
      <vt:lpstr>Arial</vt:lpstr>
      <vt:lpstr>Calibri</vt:lpstr>
      <vt:lpstr>Calibri Light</vt:lpstr>
      <vt:lpstr>Century</vt:lpstr>
      <vt:lpstr>Trebuchet MS</vt:lpstr>
      <vt:lpstr>Wingdings 3</vt:lpstr>
      <vt:lpstr>1_Office ​​テーマ</vt:lpstr>
      <vt:lpstr>3_Office ​​テーマ</vt:lpstr>
      <vt:lpstr>1_Office テーマ</vt:lpstr>
      <vt:lpstr>2_Office ​​テーマ</vt:lpstr>
      <vt:lpstr>Office テーマ</vt:lpstr>
      <vt:lpstr>3_Abbott_Standard_4x3</vt:lpstr>
      <vt:lpstr>4_Office ​​テーマ</vt:lpstr>
      <vt:lpstr>Office ​​テーマ</vt:lpstr>
      <vt:lpstr>ファセット</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つながりと役割の重要性</vt:lpstr>
      <vt:lpstr>つながりと役割の重要性</vt:lpstr>
      <vt:lpstr>つながりと役割の重要性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新型コロナ前後での在宅医療ニーズの変化 【在宅医療導入】</vt:lpstr>
      <vt:lpstr>新型コロナ前後での在宅医療ニーズの変化 【入院発生】</vt:lpstr>
      <vt:lpstr>新型コロナ前後での在宅医療ニーズの変化 【入院理由】</vt:lpstr>
      <vt:lpstr>新型コロナ前後での在宅医療ニーズの変化 【看取り】</vt:lpstr>
      <vt:lpstr>つながりと役割の重要性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JunSASAKI</dc:creator>
  <cp:lastModifiedBy>YSK 佐々木淳</cp:lastModifiedBy>
  <cp:revision>568</cp:revision>
  <dcterms:created xsi:type="dcterms:W3CDTF">2013-01-21T04:20:21Z</dcterms:created>
  <dcterms:modified xsi:type="dcterms:W3CDTF">2022-08-25T04:40:02Z</dcterms:modified>
</cp:coreProperties>
</file>